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0.xml" ContentType="application/vnd.openxmlformats-officedocument.presentationml.slide+xml"/>
  <Override PartName="/ppt/slides/slide27.xml" ContentType="application/vnd.openxmlformats-officedocument.presentationml.slide+xml"/>
  <Override PartName="/ppt/slides/slide25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3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charts/style3.xml" ContentType="application/vnd.ms-office.chartstyle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41" r:id="rId3"/>
    <p:sldId id="351" r:id="rId4"/>
    <p:sldId id="357" r:id="rId5"/>
    <p:sldId id="344" r:id="rId6"/>
    <p:sldId id="355" r:id="rId7"/>
    <p:sldId id="349" r:id="rId8"/>
    <p:sldId id="350" r:id="rId9"/>
    <p:sldId id="358" r:id="rId10"/>
    <p:sldId id="356" r:id="rId11"/>
    <p:sldId id="304" r:id="rId12"/>
    <p:sldId id="260" r:id="rId13"/>
    <p:sldId id="353" r:id="rId14"/>
    <p:sldId id="354" r:id="rId15"/>
    <p:sldId id="261" r:id="rId16"/>
    <p:sldId id="329" r:id="rId17"/>
    <p:sldId id="308" r:id="rId18"/>
    <p:sldId id="324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21" r:id="rId27"/>
    <p:sldId id="333" r:id="rId28"/>
    <p:sldId id="319" r:id="rId29"/>
    <p:sldId id="323" r:id="rId30"/>
    <p:sldId id="287" r:id="rId31"/>
    <p:sldId id="288" r:id="rId32"/>
    <p:sldId id="290" r:id="rId33"/>
    <p:sldId id="303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biya\Desktop\Maybank%20Islamic\INDO%20GD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/>
              <a:t>Outstanding Sukuk by Contract type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5B9BD5"/>
            </a:solidFill>
            <a:ln w="25400" cap="flat" cmpd="sng" algn="ctr">
              <a:solidFill>
                <a:srgbClr val="5B9BD5">
                  <a:shade val="50000"/>
                </a:srgbClr>
              </a:solidFill>
              <a:prstDash val="solid"/>
            </a:ln>
            <a:effectLst/>
          </c:spPr>
          <c:invertIfNegative val="0"/>
          <c:cat>
            <c:strRef>
              <c:f>'[Assignment 25 Prof Obiy.xlsx]Sheet3'!$D$22:$D$31</c:f>
              <c:strCache>
                <c:ptCount val="10"/>
                <c:pt idx="0">
                  <c:v>(Bay' bi thaman ajil (BBA))</c:v>
                </c:pt>
                <c:pt idx="1">
                  <c:v> (Istisna')</c:v>
                </c:pt>
                <c:pt idx="2">
                  <c:v> (Hybrid)</c:v>
                </c:pt>
                <c:pt idx="3">
                  <c:v> (Ijara)</c:v>
                </c:pt>
                <c:pt idx="4">
                  <c:v> (Murabaha)</c:v>
                </c:pt>
                <c:pt idx="5">
                  <c:v> (Salam)</c:v>
                </c:pt>
                <c:pt idx="6">
                  <c:v> (Mudaraba)</c:v>
                </c:pt>
                <c:pt idx="7">
                  <c:v> (Musharaka)</c:v>
                </c:pt>
                <c:pt idx="8">
                  <c:v>(Other)</c:v>
                </c:pt>
                <c:pt idx="9">
                  <c:v> (Wakala bil istithmar)</c:v>
                </c:pt>
              </c:strCache>
            </c:strRef>
          </c:cat>
          <c:val>
            <c:numRef>
              <c:f>'[Assignment 25 Prof Obiy.xlsx]Sheet3'!$E$22:$E$31</c:f>
              <c:numCache>
                <c:formatCode>General</c:formatCode>
                <c:ptCount val="10"/>
                <c:pt idx="0">
                  <c:v>1.2043924902585901E-2</c:v>
                </c:pt>
                <c:pt idx="1">
                  <c:v>2.4087849805171802E-2</c:v>
                </c:pt>
                <c:pt idx="2">
                  <c:v>0.12575274530641162</c:v>
                </c:pt>
                <c:pt idx="3">
                  <c:v>0.153028692879915</c:v>
                </c:pt>
                <c:pt idx="4">
                  <c:v>0.34431455897980873</c:v>
                </c:pt>
                <c:pt idx="5">
                  <c:v>3.0464045341834927E-2</c:v>
                </c:pt>
                <c:pt idx="6">
                  <c:v>6.3761955366631248E-2</c:v>
                </c:pt>
                <c:pt idx="7">
                  <c:v>0.12221041445270989</c:v>
                </c:pt>
                <c:pt idx="8">
                  <c:v>8.2182075805880273E-2</c:v>
                </c:pt>
                <c:pt idx="9">
                  <c:v>3.6840240878498048E-2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0052848"/>
        <c:axId val="650057200"/>
      </c:barChart>
      <c:catAx>
        <c:axId val="650052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0057200"/>
        <c:crosses val="autoZero"/>
        <c:auto val="1"/>
        <c:lblAlgn val="ctr"/>
        <c:lblOffset val="100"/>
        <c:noMultiLvlLbl val="0"/>
      </c:catAx>
      <c:valAx>
        <c:axId val="650057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0052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Global Outstanding Sukuk by Tenure</a:t>
            </a:r>
          </a:p>
          <a:p>
            <a:pPr>
              <a:defRPr/>
            </a:pPr>
            <a:r>
              <a:rPr lang="en-US"/>
              <a:t>as at August 2018 </a:t>
            </a:r>
          </a:p>
        </c:rich>
      </c:tx>
      <c:layout>
        <c:manualLayout>
          <c:xMode val="edge"/>
          <c:yMode val="edge"/>
          <c:x val="0.28834260204070411"/>
          <c:y val="1.37457044673539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307229001438115E-2"/>
          <c:y val="0.19156636296159221"/>
          <c:w val="0.90017076979301636"/>
          <c:h val="0.608657472435401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'[Assignment 25 Prof Obiy - Copy.xlsx]Sheet1'!$B$3:$E$3</c:f>
              <c:strCache>
                <c:ptCount val="4"/>
                <c:pt idx="0">
                  <c:v>5 Years or Less</c:v>
                </c:pt>
                <c:pt idx="1">
                  <c:v>6 years - 10 years</c:v>
                </c:pt>
                <c:pt idx="2">
                  <c:v>10 years - 14 years</c:v>
                </c:pt>
                <c:pt idx="3">
                  <c:v>15 years and above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38AA3CC8-BE4B-4129-9631-C94FD544138F}" type="VALUE">
                      <a:rPr lang="en-US"/>
                      <a:pPr/>
                      <a:t>[VALUE]</a:t>
                    </a:fld>
                    <a:endParaRPr lang="en-A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058E470-57CD-4583-A664-E7EBFCBC03E2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 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372765CD-B9CB-4947-953E-25E9A4653BD7}" type="VALUE">
                      <a:rPr lang="en-US"/>
                      <a:pPr/>
                      <a:t>[VALUE]</a:t>
                    </a:fld>
                    <a:endParaRPr lang="en-A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FFCE4734-E540-4588-8FE1-1829890CAEE6}" type="VALUE">
                      <a:rPr lang="en-US"/>
                      <a:pPr/>
                      <a:t>[VALUE]</a:t>
                    </a:fld>
                    <a:r>
                      <a:rPr lang="en-US"/>
                      <a:t> </a:t>
                    </a:r>
                  </a:p>
                  <a:p>
                    <a:endParaRPr lang="en-A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'[Assignment 25 Prof Obiy - Copy.xlsx]Sheet1'!$B$3:$E$3</c:f>
              <c:strCache>
                <c:ptCount val="4"/>
                <c:pt idx="0">
                  <c:v>5 Years or Less</c:v>
                </c:pt>
                <c:pt idx="1">
                  <c:v>6 years - 10 years</c:v>
                </c:pt>
                <c:pt idx="2">
                  <c:v>10 years - 14 years</c:v>
                </c:pt>
                <c:pt idx="3">
                  <c:v>15 years and above</c:v>
                </c:pt>
              </c:strCache>
            </c:strRef>
          </c:cat>
          <c:val>
            <c:numRef>
              <c:f>'[Assignment 25 Prof Obiy - Copy.xlsx]Sheet1'!$B$4:$E$4</c:f>
              <c:numCache>
                <c:formatCode>0%</c:formatCode>
                <c:ptCount val="4"/>
                <c:pt idx="0">
                  <c:v>0.33227063407722279</c:v>
                </c:pt>
                <c:pt idx="1">
                  <c:v>0.2104144527098831</c:v>
                </c:pt>
                <c:pt idx="2">
                  <c:v>0.25</c:v>
                </c:pt>
                <c:pt idx="3">
                  <c:v>0.13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50051760"/>
        <c:axId val="65005230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'[Assignment 25 Prof Obiy - Copy.xlsx]Sheet1'!$B$4:$E$4</c15:sqref>
                        </c15:formulaRef>
                      </c:ext>
                    </c:extLst>
                    <c:strCache>
                      <c:ptCount val="4"/>
                      <c:pt idx="0">
                        <c:v>33%</c:v>
                      </c:pt>
                      <c:pt idx="1">
                        <c:v>21%</c:v>
                      </c:pt>
                      <c:pt idx="2">
                        <c:v>25%</c:v>
                      </c:pt>
                      <c:pt idx="3">
                        <c:v>13%</c:v>
                      </c:pt>
                    </c:strCache>
                  </c:strRef>
                </c:tx>
                <c:spPr>
                  <a:gradFill>
                    <a:gsLst>
                      <a:gs pos="0">
                        <a:schemeClr val="accent2"/>
                      </a:gs>
                      <a:gs pos="100000">
                        <a:schemeClr val="accent2">
                          <a:lumMod val="8400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>
                    <a:outerShdw blurRad="76200" dir="18900000" sy="23000" kx="-1200000" algn="bl" rotWithShape="0">
                      <a:prstClr val="black">
                        <a:alpha val="20000"/>
                      </a:prstClr>
                    </a:outerShdw>
                  </a:effectLst>
                </c:spPr>
                <c:invertIfNegative val="0"/>
                <c:dPt>
                  <c:idx val="0"/>
                  <c:invertIfNegative val="0"/>
                  <c:bubble3D val="0"/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'[Assignment 25 Prof Obiy - Copy.xlsx]Sheet1'!$B$3:$E$3</c15:sqref>
                        </c15:formulaRef>
                      </c:ext>
                    </c:extLst>
                    <c:strCache>
                      <c:ptCount val="4"/>
                      <c:pt idx="0">
                        <c:v>5 Years or Less</c:v>
                      </c:pt>
                      <c:pt idx="1">
                        <c:v>6 years - 10 years</c:v>
                      </c:pt>
                      <c:pt idx="2">
                        <c:v>10 years - 14 years</c:v>
                      </c:pt>
                      <c:pt idx="3">
                        <c:v>15 years and above</c:v>
                      </c:pt>
                    </c:strCache>
                  </c:strRef>
                </c:cat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</c15:ser>
            </c15:filteredBarSeries>
          </c:ext>
        </c:extLst>
      </c:barChart>
      <c:valAx>
        <c:axId val="6500523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50051760"/>
        <c:crosses val="autoZero"/>
        <c:crossBetween val="between"/>
      </c:valAx>
      <c:catAx>
        <c:axId val="65005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00523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Indonesia:</a:t>
            </a:r>
            <a:r>
              <a:rPr lang="en-AU" sz="1800" b="1" baseline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GDP linked Sukuk vs Debt</a:t>
            </a:r>
            <a:endParaRPr lang="en-AU" sz="1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'[INDO GDP.xlsx]Sheet2'!$D$3</c:f>
              <c:strCache>
                <c:ptCount val="1"/>
                <c:pt idx="0">
                  <c:v>GDP Growth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'[INDO GDP.xlsx]Sheet2'!$C$4:$C$41</c:f>
              <c:numCache>
                <c:formatCode>General</c:formatCode>
                <c:ptCount val="3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</c:numCache>
            </c:numRef>
          </c:cat>
          <c:val>
            <c:numRef>
              <c:f>'[INDO GDP.xlsx]Sheet2'!$D$4:$D$41</c:f>
              <c:numCache>
                <c:formatCode>General</c:formatCode>
                <c:ptCount val="38"/>
                <c:pt idx="0">
                  <c:v>9.9</c:v>
                </c:pt>
                <c:pt idx="1">
                  <c:v>7.6</c:v>
                </c:pt>
                <c:pt idx="2">
                  <c:v>2.2000000000000002</c:v>
                </c:pt>
                <c:pt idx="3">
                  <c:v>4.2</c:v>
                </c:pt>
                <c:pt idx="4">
                  <c:v>7.6</c:v>
                </c:pt>
                <c:pt idx="5">
                  <c:v>3.9</c:v>
                </c:pt>
                <c:pt idx="6">
                  <c:v>7.2</c:v>
                </c:pt>
                <c:pt idx="7">
                  <c:v>6.6</c:v>
                </c:pt>
                <c:pt idx="8">
                  <c:v>7</c:v>
                </c:pt>
                <c:pt idx="9">
                  <c:v>9.1</c:v>
                </c:pt>
                <c:pt idx="10">
                  <c:v>9</c:v>
                </c:pt>
                <c:pt idx="11">
                  <c:v>8.9</c:v>
                </c:pt>
                <c:pt idx="12">
                  <c:v>6.5</c:v>
                </c:pt>
                <c:pt idx="13">
                  <c:v>8</c:v>
                </c:pt>
                <c:pt idx="14">
                  <c:v>7.5</c:v>
                </c:pt>
                <c:pt idx="15">
                  <c:v>8.1999999999999993</c:v>
                </c:pt>
                <c:pt idx="16">
                  <c:v>7.8</c:v>
                </c:pt>
                <c:pt idx="17">
                  <c:v>4.7</c:v>
                </c:pt>
                <c:pt idx="18">
                  <c:v>-13.1</c:v>
                </c:pt>
                <c:pt idx="19">
                  <c:v>0.8</c:v>
                </c:pt>
                <c:pt idx="20">
                  <c:v>5</c:v>
                </c:pt>
                <c:pt idx="21">
                  <c:v>3.6</c:v>
                </c:pt>
                <c:pt idx="22">
                  <c:v>4.5</c:v>
                </c:pt>
                <c:pt idx="23">
                  <c:v>4.8</c:v>
                </c:pt>
                <c:pt idx="24">
                  <c:v>5</c:v>
                </c:pt>
                <c:pt idx="25">
                  <c:v>5.7</c:v>
                </c:pt>
                <c:pt idx="26">
                  <c:v>5.5</c:v>
                </c:pt>
                <c:pt idx="27">
                  <c:v>6.3</c:v>
                </c:pt>
                <c:pt idx="28">
                  <c:v>7.4</c:v>
                </c:pt>
                <c:pt idx="29">
                  <c:v>4.7</c:v>
                </c:pt>
                <c:pt idx="30">
                  <c:v>6.4</c:v>
                </c:pt>
                <c:pt idx="31">
                  <c:v>6.2</c:v>
                </c:pt>
                <c:pt idx="32">
                  <c:v>6</c:v>
                </c:pt>
                <c:pt idx="33">
                  <c:v>5.6</c:v>
                </c:pt>
                <c:pt idx="34">
                  <c:v>5</c:v>
                </c:pt>
                <c:pt idx="35">
                  <c:v>4.9000000000000004</c:v>
                </c:pt>
                <c:pt idx="36">
                  <c:v>5</c:v>
                </c:pt>
                <c:pt idx="37">
                  <c:v>5.0999999999999996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'[INDO GDP.xlsx]Sheet2'!$E$3</c:f>
              <c:strCache>
                <c:ptCount val="1"/>
                <c:pt idx="0">
                  <c:v>Dividends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'[INDO GDP.xlsx]Sheet2'!$C$4:$C$41</c:f>
              <c:numCache>
                <c:formatCode>General</c:formatCode>
                <c:ptCount val="3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</c:numCache>
            </c:numRef>
          </c:cat>
          <c:val>
            <c:numRef>
              <c:f>'[INDO GDP.xlsx]Sheet2'!$E$4:$E$41</c:f>
              <c:numCache>
                <c:formatCode>General</c:formatCode>
                <c:ptCount val="38"/>
                <c:pt idx="1">
                  <c:v>8.93</c:v>
                </c:pt>
                <c:pt idx="2">
                  <c:v>7.3199999999999994</c:v>
                </c:pt>
                <c:pt idx="3">
                  <c:v>3.54</c:v>
                </c:pt>
                <c:pt idx="4">
                  <c:v>4.9399999999999995</c:v>
                </c:pt>
                <c:pt idx="5">
                  <c:v>7.3199999999999994</c:v>
                </c:pt>
                <c:pt idx="6">
                  <c:v>4.7300000000000004</c:v>
                </c:pt>
                <c:pt idx="7">
                  <c:v>7.04</c:v>
                </c:pt>
                <c:pt idx="8">
                  <c:v>6.6199999999999992</c:v>
                </c:pt>
                <c:pt idx="9">
                  <c:v>6.8999999999999995</c:v>
                </c:pt>
                <c:pt idx="10">
                  <c:v>8.3699999999999992</c:v>
                </c:pt>
                <c:pt idx="11">
                  <c:v>8.3000000000000007</c:v>
                </c:pt>
                <c:pt idx="12">
                  <c:v>8.23</c:v>
                </c:pt>
                <c:pt idx="13">
                  <c:v>6.55</c:v>
                </c:pt>
                <c:pt idx="14">
                  <c:v>7.6</c:v>
                </c:pt>
                <c:pt idx="15">
                  <c:v>7.25</c:v>
                </c:pt>
                <c:pt idx="16">
                  <c:v>7.7399999999999993</c:v>
                </c:pt>
                <c:pt idx="17">
                  <c:v>7.46</c:v>
                </c:pt>
                <c:pt idx="18">
                  <c:v>5.29</c:v>
                </c:pt>
                <c:pt idx="19">
                  <c:v>0</c:v>
                </c:pt>
                <c:pt idx="20">
                  <c:v>2.56</c:v>
                </c:pt>
                <c:pt idx="21">
                  <c:v>5.5</c:v>
                </c:pt>
                <c:pt idx="22">
                  <c:v>4.5199999999999996</c:v>
                </c:pt>
                <c:pt idx="23">
                  <c:v>5.15</c:v>
                </c:pt>
                <c:pt idx="24">
                  <c:v>5.3599999999999994</c:v>
                </c:pt>
                <c:pt idx="25">
                  <c:v>5.5</c:v>
                </c:pt>
                <c:pt idx="26">
                  <c:v>5.99</c:v>
                </c:pt>
                <c:pt idx="27">
                  <c:v>5.85</c:v>
                </c:pt>
                <c:pt idx="28">
                  <c:v>6.4099999999999993</c:v>
                </c:pt>
                <c:pt idx="29">
                  <c:v>7.18</c:v>
                </c:pt>
                <c:pt idx="30">
                  <c:v>5.29</c:v>
                </c:pt>
                <c:pt idx="31">
                  <c:v>6.4799999999999995</c:v>
                </c:pt>
                <c:pt idx="32">
                  <c:v>6.34</c:v>
                </c:pt>
                <c:pt idx="33">
                  <c:v>6.1999999999999993</c:v>
                </c:pt>
                <c:pt idx="34">
                  <c:v>5.92</c:v>
                </c:pt>
                <c:pt idx="35">
                  <c:v>5.5</c:v>
                </c:pt>
                <c:pt idx="36">
                  <c:v>5.43</c:v>
                </c:pt>
                <c:pt idx="37">
                  <c:v>5.5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'[INDO GDP.xlsx]Sheet2'!$F$3</c:f>
              <c:strCache>
                <c:ptCount val="1"/>
                <c:pt idx="0">
                  <c:v>Fixed rate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'[INDO GDP.xlsx]Sheet2'!$C$4:$C$41</c:f>
              <c:numCache>
                <c:formatCode>General</c:formatCode>
                <c:ptCount val="3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</c:numCache>
            </c:numRef>
          </c:cat>
          <c:val>
            <c:numRef>
              <c:f>'[INDO GDP.xlsx]Sheet2'!$F$4:$F$41</c:f>
              <c:numCache>
                <c:formatCode>General</c:formatCode>
                <c:ptCount val="38"/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7</c:v>
                </c:pt>
                <c:pt idx="32">
                  <c:v>7</c:v>
                </c:pt>
                <c:pt idx="33">
                  <c:v>7</c:v>
                </c:pt>
                <c:pt idx="34">
                  <c:v>7</c:v>
                </c:pt>
                <c:pt idx="35">
                  <c:v>7</c:v>
                </c:pt>
                <c:pt idx="36">
                  <c:v>7</c:v>
                </c:pt>
                <c:pt idx="37">
                  <c:v>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4242128"/>
        <c:axId val="534241584"/>
      </c:lineChart>
      <c:catAx>
        <c:axId val="53424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241584"/>
        <c:crosses val="autoZero"/>
        <c:auto val="1"/>
        <c:lblAlgn val="ctr"/>
        <c:lblOffset val="100"/>
        <c:noMultiLvlLbl val="0"/>
      </c:catAx>
      <c:valAx>
        <c:axId val="534241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24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53302-37CA-D74D-953C-4D077A555A09}" type="doc">
      <dgm:prSet loTypeId="urn:microsoft.com/office/officeart/2005/8/layout/chevron1" loCatId="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8043E2C-18E9-8547-8291-9FDA9E0F925E}">
      <dgm:prSet custT="1"/>
      <dgm:spPr/>
      <dgm:t>
        <a:bodyPr/>
        <a:lstStyle/>
        <a:p>
          <a:pPr rtl="0"/>
          <a:r>
            <a:rPr lang="en-AU" sz="2000" dirty="0" smtClean="0">
              <a:solidFill>
                <a:schemeClr val="tx1"/>
              </a:solidFill>
              <a:latin typeface="Myriad Pro"/>
              <a:cs typeface="Myriad Pro"/>
            </a:rPr>
            <a:t>Is heavily trust based</a:t>
          </a:r>
          <a:endParaRPr lang="en-AU" sz="2000" dirty="0">
            <a:solidFill>
              <a:schemeClr val="tx1"/>
            </a:solidFill>
            <a:latin typeface="Myriad Pro"/>
            <a:cs typeface="Myriad Pro"/>
          </a:endParaRPr>
        </a:p>
      </dgm:t>
    </dgm:pt>
    <dgm:pt modelId="{6966ACE8-100B-7443-B26B-88BD47C35ABB}" type="parTrans" cxnId="{2882E9FE-63C9-4446-9533-BFB607A9E5E7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344E2BFB-5181-C447-9ECC-152B80096CC3}" type="sibTrans" cxnId="{2882E9FE-63C9-4446-9533-BFB607A9E5E7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332B0B2F-89CB-654E-8A39-09AB30C63C02}">
      <dgm:prSet custT="1"/>
      <dgm:spPr/>
      <dgm:t>
        <a:bodyPr/>
        <a:lstStyle/>
        <a:p>
          <a:pPr rtl="0"/>
          <a:r>
            <a:rPr lang="en-AU" sz="2000" dirty="0" smtClean="0">
              <a:solidFill>
                <a:schemeClr val="tx1"/>
              </a:solidFill>
              <a:latin typeface="Myriad Pro"/>
              <a:cs typeface="Myriad Pro"/>
            </a:rPr>
            <a:t>Financier is sleeping partner</a:t>
          </a:r>
          <a:endParaRPr lang="en-AU" sz="2000" dirty="0">
            <a:solidFill>
              <a:schemeClr val="tx1"/>
            </a:solidFill>
            <a:latin typeface="Myriad Pro"/>
            <a:cs typeface="Myriad Pro"/>
          </a:endParaRPr>
        </a:p>
      </dgm:t>
    </dgm:pt>
    <dgm:pt modelId="{6A5A7395-F877-0246-9BE5-57CD15507953}" type="parTrans" cxnId="{A93F858E-8095-0D4E-811F-F9E009B189B3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2ECC187F-FD41-A749-9E8A-00B8210F1E27}" type="sibTrans" cxnId="{A93F858E-8095-0D4E-811F-F9E009B189B3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B6590C88-6086-4540-A0B1-B7482AD8CCA1}">
      <dgm:prSet custT="1"/>
      <dgm:spPr/>
      <dgm:t>
        <a:bodyPr/>
        <a:lstStyle/>
        <a:p>
          <a:pPr rtl="0"/>
          <a:r>
            <a:rPr lang="en-AU" sz="2000" i="1" dirty="0" smtClean="0">
              <a:solidFill>
                <a:schemeClr val="tx1"/>
              </a:solidFill>
              <a:latin typeface="Myriad Pro"/>
              <a:cs typeface="Myriad Pro"/>
            </a:rPr>
            <a:t>has first loss provision</a:t>
          </a:r>
          <a:endParaRPr lang="en-AU" sz="2000" i="1" dirty="0">
            <a:solidFill>
              <a:schemeClr val="tx1"/>
            </a:solidFill>
            <a:latin typeface="Myriad Pro"/>
            <a:cs typeface="Myriad Pro"/>
          </a:endParaRPr>
        </a:p>
      </dgm:t>
    </dgm:pt>
    <dgm:pt modelId="{B3B098F7-F3A8-2249-B90C-76A8346BC708}" type="parTrans" cxnId="{AF9B6DFD-43F1-EC40-AB67-3A05AD8B3370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B71A7C64-DFF4-A648-B0D4-AADC4093205B}" type="sibTrans" cxnId="{AF9B6DFD-43F1-EC40-AB67-3A05AD8B3370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15F43437-BA21-EE42-ACBD-C1F29A0576BC}">
      <dgm:prSet custT="1"/>
      <dgm:spPr/>
      <dgm:t>
        <a:bodyPr/>
        <a:lstStyle/>
        <a:p>
          <a:pPr rtl="0"/>
          <a:r>
            <a:rPr lang="en-AU" sz="2000" i="1" dirty="0" smtClean="0">
              <a:solidFill>
                <a:schemeClr val="tx1"/>
              </a:solidFill>
              <a:latin typeface="Myriad Pro"/>
              <a:cs typeface="Myriad Pro"/>
            </a:rPr>
            <a:t>has no control on management of operations</a:t>
          </a:r>
          <a:endParaRPr lang="en-AU" sz="2000" i="1" dirty="0">
            <a:solidFill>
              <a:schemeClr val="tx1"/>
            </a:solidFill>
            <a:latin typeface="Myriad Pro"/>
            <a:cs typeface="Myriad Pro"/>
          </a:endParaRPr>
        </a:p>
      </dgm:t>
    </dgm:pt>
    <dgm:pt modelId="{85CCA38F-307C-5840-ADB4-DF65D18ECDD9}" type="parTrans" cxnId="{7D6513EC-F6F4-9749-82C6-48079CFF2936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1C002110-A0AF-E847-9D2A-0CFC99E2D534}" type="sibTrans" cxnId="{7D6513EC-F6F4-9749-82C6-48079CFF2936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AB208014-BD05-E84A-BBFA-D8D6B701720C}">
      <dgm:prSet custT="1"/>
      <dgm:spPr/>
      <dgm:t>
        <a:bodyPr/>
        <a:lstStyle/>
        <a:p>
          <a:pPr rtl="0"/>
          <a:r>
            <a:rPr lang="en-AU" sz="2000" i="1" dirty="0" smtClean="0">
              <a:solidFill>
                <a:schemeClr val="tx1"/>
              </a:solidFill>
              <a:latin typeface="Myriad Pro"/>
              <a:cs typeface="Myriad Pro"/>
            </a:rPr>
            <a:t>profits as determined by </a:t>
          </a:r>
          <a:r>
            <a:rPr lang="en-AU" sz="2000" i="1" dirty="0" err="1" smtClean="0">
              <a:solidFill>
                <a:schemeClr val="tx1"/>
              </a:solidFill>
              <a:latin typeface="Myriad Pro"/>
              <a:cs typeface="Myriad Pro"/>
            </a:rPr>
            <a:t>mudarib</a:t>
          </a:r>
          <a:r>
            <a:rPr lang="en-AU" sz="2000" i="1" dirty="0" smtClean="0">
              <a:solidFill>
                <a:schemeClr val="tx1"/>
              </a:solidFill>
              <a:latin typeface="Myriad Pro"/>
              <a:cs typeface="Myriad Pro"/>
            </a:rPr>
            <a:t> are shared as per PSR</a:t>
          </a:r>
          <a:endParaRPr lang="en-AU" sz="2000" i="1" dirty="0">
            <a:solidFill>
              <a:schemeClr val="tx1"/>
            </a:solidFill>
            <a:latin typeface="Myriad Pro"/>
            <a:cs typeface="Myriad Pro"/>
          </a:endParaRPr>
        </a:p>
      </dgm:t>
    </dgm:pt>
    <dgm:pt modelId="{80BA62CD-CFE0-D64E-A73C-B85E8B3EDD97}" type="parTrans" cxnId="{2E8F851D-E090-AC4F-AF0C-CAC73C4034B2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3BF23C02-EDB9-EE47-9E4C-51ABEB4278C7}" type="sibTrans" cxnId="{2E8F851D-E090-AC4F-AF0C-CAC73C4034B2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81571717-0B90-1F42-9BBE-64733E4EDE6F}">
      <dgm:prSet custT="1"/>
      <dgm:spPr/>
      <dgm:t>
        <a:bodyPr/>
        <a:lstStyle/>
        <a:p>
          <a:pPr rtl="0"/>
          <a:r>
            <a:rPr lang="en-AU" sz="2000" i="1" smtClean="0">
              <a:solidFill>
                <a:schemeClr val="tx1"/>
              </a:solidFill>
              <a:latin typeface="Myriad Pro"/>
              <a:cs typeface="Myriad Pro"/>
            </a:rPr>
            <a:t>favors mudarib</a:t>
          </a:r>
          <a:endParaRPr lang="en-AU" sz="2000" i="1">
            <a:solidFill>
              <a:schemeClr val="tx1"/>
            </a:solidFill>
            <a:latin typeface="Myriad Pro"/>
            <a:cs typeface="Myriad Pro"/>
          </a:endParaRPr>
        </a:p>
      </dgm:t>
    </dgm:pt>
    <dgm:pt modelId="{D6412016-E866-7F4F-8D3C-740391D94E8A}" type="parTrans" cxnId="{8215F591-9900-754C-BFD3-C5561302CC11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8D7A38DE-B352-D446-8F40-719E118B20FC}" type="sibTrans" cxnId="{8215F591-9900-754C-BFD3-C5561302CC11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CD230D5B-CB3F-0E40-8564-AD42722503CB}">
      <dgm:prSet custT="1"/>
      <dgm:spPr/>
      <dgm:t>
        <a:bodyPr/>
        <a:lstStyle/>
        <a:p>
          <a:pPr rtl="0"/>
          <a:r>
            <a:rPr lang="en-AU" sz="2000" i="1" dirty="0" smtClean="0">
              <a:solidFill>
                <a:schemeClr val="tx1"/>
              </a:solidFill>
              <a:latin typeface="Myriad Pro"/>
              <a:cs typeface="Myriad Pro"/>
            </a:rPr>
            <a:t>adverse selection can be a serious issue.</a:t>
          </a:r>
          <a:endParaRPr lang="en-AU" sz="2000" i="1" dirty="0">
            <a:solidFill>
              <a:schemeClr val="tx1"/>
            </a:solidFill>
            <a:latin typeface="Myriad Pro"/>
            <a:cs typeface="Myriad Pro"/>
          </a:endParaRPr>
        </a:p>
      </dgm:t>
    </dgm:pt>
    <dgm:pt modelId="{22874DFC-D901-1243-8A43-7DC7679DF687}" type="parTrans" cxnId="{3C0DADFC-9168-4545-B40A-0DB5D7F16A1E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D8429E88-6CCA-B34D-80EE-9FA9B6858E09}" type="sibTrans" cxnId="{3C0DADFC-9168-4545-B40A-0DB5D7F16A1E}">
      <dgm:prSet/>
      <dgm:spPr/>
      <dgm:t>
        <a:bodyPr/>
        <a:lstStyle/>
        <a:p>
          <a:endParaRPr lang="en-US" sz="1800">
            <a:solidFill>
              <a:schemeClr val="tx1"/>
            </a:solidFill>
            <a:latin typeface="Myriad Pro"/>
            <a:cs typeface="Myriad Pro"/>
          </a:endParaRPr>
        </a:p>
      </dgm:t>
    </dgm:pt>
    <dgm:pt modelId="{DE8DCFE7-C68A-0046-8656-4558C15704C1}" type="pres">
      <dgm:prSet presAssocID="{2F353302-37CA-D74D-953C-4D077A555A0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9328A8-B1B0-5A45-9BA1-CCDD753893FC}" type="pres">
      <dgm:prSet presAssocID="{A8043E2C-18E9-8547-8291-9FDA9E0F925E}" presName="composite" presStyleCnt="0"/>
      <dgm:spPr/>
      <dgm:t>
        <a:bodyPr/>
        <a:lstStyle/>
        <a:p>
          <a:endParaRPr lang="en-GB"/>
        </a:p>
      </dgm:t>
    </dgm:pt>
    <dgm:pt modelId="{572D9975-613F-F941-A231-BB6B31CB5943}" type="pres">
      <dgm:prSet presAssocID="{A8043E2C-18E9-8547-8291-9FDA9E0F925E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9E29D5-27EA-6D41-995E-67537B114367}" type="pres">
      <dgm:prSet presAssocID="{A8043E2C-18E9-8547-8291-9FDA9E0F925E}" presName="desTx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1A7A50-BC10-904F-8A6F-FA2B75F671A5}" type="pres">
      <dgm:prSet presAssocID="{344E2BFB-5181-C447-9ECC-152B80096CC3}" presName="space" presStyleCnt="0"/>
      <dgm:spPr/>
      <dgm:t>
        <a:bodyPr/>
        <a:lstStyle/>
        <a:p>
          <a:endParaRPr lang="en-GB"/>
        </a:p>
      </dgm:t>
    </dgm:pt>
    <dgm:pt modelId="{5581B254-ABD5-FC49-9364-B3CD778CF714}" type="pres">
      <dgm:prSet presAssocID="{332B0B2F-89CB-654E-8A39-09AB30C63C02}" presName="composite" presStyleCnt="0"/>
      <dgm:spPr/>
      <dgm:t>
        <a:bodyPr/>
        <a:lstStyle/>
        <a:p>
          <a:endParaRPr lang="en-GB"/>
        </a:p>
      </dgm:t>
    </dgm:pt>
    <dgm:pt modelId="{A5FD8E36-36E5-3449-9FF5-7C0278D3F5EC}" type="pres">
      <dgm:prSet presAssocID="{332B0B2F-89CB-654E-8A39-09AB30C63C02}" presName="par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85FA19-7B63-DA4D-8458-972CACC0F245}" type="pres">
      <dgm:prSet presAssocID="{332B0B2F-89CB-654E-8A39-09AB30C63C02}" presName="desTx" presStyleLbl="revTx" presStyleIdx="0" presStyleCnt="1" custLinFactNeighborX="14175" custLinFactNeighborY="29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8F851D-E090-AC4F-AF0C-CAC73C4034B2}" srcId="{332B0B2F-89CB-654E-8A39-09AB30C63C02}" destId="{AB208014-BD05-E84A-BBFA-D8D6B701720C}" srcOrd="2" destOrd="0" parTransId="{80BA62CD-CFE0-D64E-A73C-B85E8B3EDD97}" sibTransId="{3BF23C02-EDB9-EE47-9E4C-51ABEB4278C7}"/>
    <dgm:cxn modelId="{7D6513EC-F6F4-9749-82C6-48079CFF2936}" srcId="{332B0B2F-89CB-654E-8A39-09AB30C63C02}" destId="{15F43437-BA21-EE42-ACBD-C1F29A0576BC}" srcOrd="1" destOrd="0" parTransId="{85CCA38F-307C-5840-ADB4-DF65D18ECDD9}" sibTransId="{1C002110-A0AF-E847-9D2A-0CFC99E2D534}"/>
    <dgm:cxn modelId="{2882E9FE-63C9-4446-9533-BFB607A9E5E7}" srcId="{2F353302-37CA-D74D-953C-4D077A555A09}" destId="{A8043E2C-18E9-8547-8291-9FDA9E0F925E}" srcOrd="0" destOrd="0" parTransId="{6966ACE8-100B-7443-B26B-88BD47C35ABB}" sibTransId="{344E2BFB-5181-C447-9ECC-152B80096CC3}"/>
    <dgm:cxn modelId="{AF9B6DFD-43F1-EC40-AB67-3A05AD8B3370}" srcId="{332B0B2F-89CB-654E-8A39-09AB30C63C02}" destId="{B6590C88-6086-4540-A0B1-B7482AD8CCA1}" srcOrd="0" destOrd="0" parTransId="{B3B098F7-F3A8-2249-B90C-76A8346BC708}" sibTransId="{B71A7C64-DFF4-A648-B0D4-AADC4093205B}"/>
    <dgm:cxn modelId="{C76164C2-EC00-481F-B40C-7D6975178DA4}" type="presOf" srcId="{2F353302-37CA-D74D-953C-4D077A555A09}" destId="{DE8DCFE7-C68A-0046-8656-4558C15704C1}" srcOrd="0" destOrd="0" presId="urn:microsoft.com/office/officeart/2005/8/layout/chevron1"/>
    <dgm:cxn modelId="{08450FE5-C61B-4958-B8C1-6751472CE2FD}" type="presOf" srcId="{81571717-0B90-1F42-9BBE-64733E4EDE6F}" destId="{9985FA19-7B63-DA4D-8458-972CACC0F245}" srcOrd="0" destOrd="3" presId="urn:microsoft.com/office/officeart/2005/8/layout/chevron1"/>
    <dgm:cxn modelId="{3C0DADFC-9168-4545-B40A-0DB5D7F16A1E}" srcId="{332B0B2F-89CB-654E-8A39-09AB30C63C02}" destId="{CD230D5B-CB3F-0E40-8564-AD42722503CB}" srcOrd="4" destOrd="0" parTransId="{22874DFC-D901-1243-8A43-7DC7679DF687}" sibTransId="{D8429E88-6CCA-B34D-80EE-9FA9B6858E09}"/>
    <dgm:cxn modelId="{8215F591-9900-754C-BFD3-C5561302CC11}" srcId="{332B0B2F-89CB-654E-8A39-09AB30C63C02}" destId="{81571717-0B90-1F42-9BBE-64733E4EDE6F}" srcOrd="3" destOrd="0" parTransId="{D6412016-E866-7F4F-8D3C-740391D94E8A}" sibTransId="{8D7A38DE-B352-D446-8F40-719E118B20FC}"/>
    <dgm:cxn modelId="{D8D49134-76DE-4439-823A-A85A09BB8A3C}" type="presOf" srcId="{CD230D5B-CB3F-0E40-8564-AD42722503CB}" destId="{9985FA19-7B63-DA4D-8458-972CACC0F245}" srcOrd="0" destOrd="4" presId="urn:microsoft.com/office/officeart/2005/8/layout/chevron1"/>
    <dgm:cxn modelId="{32411B6F-6FC9-4440-A622-F27142A07E4F}" type="presOf" srcId="{15F43437-BA21-EE42-ACBD-C1F29A0576BC}" destId="{9985FA19-7B63-DA4D-8458-972CACC0F245}" srcOrd="0" destOrd="1" presId="urn:microsoft.com/office/officeart/2005/8/layout/chevron1"/>
    <dgm:cxn modelId="{3BCE7585-F667-4B1D-BCDA-D46ED154A2D8}" type="presOf" srcId="{AB208014-BD05-E84A-BBFA-D8D6B701720C}" destId="{9985FA19-7B63-DA4D-8458-972CACC0F245}" srcOrd="0" destOrd="2" presId="urn:microsoft.com/office/officeart/2005/8/layout/chevron1"/>
    <dgm:cxn modelId="{2AA33253-7C06-49E8-A53A-FDA3443D1DD3}" type="presOf" srcId="{A8043E2C-18E9-8547-8291-9FDA9E0F925E}" destId="{572D9975-613F-F941-A231-BB6B31CB5943}" srcOrd="0" destOrd="0" presId="urn:microsoft.com/office/officeart/2005/8/layout/chevron1"/>
    <dgm:cxn modelId="{8A9C42DA-34E7-46A2-A4AA-EC9BBAFCD5C0}" type="presOf" srcId="{B6590C88-6086-4540-A0B1-B7482AD8CCA1}" destId="{9985FA19-7B63-DA4D-8458-972CACC0F245}" srcOrd="0" destOrd="0" presId="urn:microsoft.com/office/officeart/2005/8/layout/chevron1"/>
    <dgm:cxn modelId="{10E0D0A0-B2BD-428D-9FC8-72F17F3D13C6}" type="presOf" srcId="{332B0B2F-89CB-654E-8A39-09AB30C63C02}" destId="{A5FD8E36-36E5-3449-9FF5-7C0278D3F5EC}" srcOrd="0" destOrd="0" presId="urn:microsoft.com/office/officeart/2005/8/layout/chevron1"/>
    <dgm:cxn modelId="{A93F858E-8095-0D4E-811F-F9E009B189B3}" srcId="{2F353302-37CA-D74D-953C-4D077A555A09}" destId="{332B0B2F-89CB-654E-8A39-09AB30C63C02}" srcOrd="1" destOrd="0" parTransId="{6A5A7395-F877-0246-9BE5-57CD15507953}" sibTransId="{2ECC187F-FD41-A749-9E8A-00B8210F1E27}"/>
    <dgm:cxn modelId="{BB92CDE2-C943-4943-A568-7B7BE2D2039E}" type="presParOf" srcId="{DE8DCFE7-C68A-0046-8656-4558C15704C1}" destId="{969328A8-B1B0-5A45-9BA1-CCDD753893FC}" srcOrd="0" destOrd="0" presId="urn:microsoft.com/office/officeart/2005/8/layout/chevron1"/>
    <dgm:cxn modelId="{4AFCCBE1-AEB6-440F-B5B2-57E23CE9F020}" type="presParOf" srcId="{969328A8-B1B0-5A45-9BA1-CCDD753893FC}" destId="{572D9975-613F-F941-A231-BB6B31CB5943}" srcOrd="0" destOrd="0" presId="urn:microsoft.com/office/officeart/2005/8/layout/chevron1"/>
    <dgm:cxn modelId="{D53718B8-7F73-445D-BF1C-E35991C8D2D3}" type="presParOf" srcId="{969328A8-B1B0-5A45-9BA1-CCDD753893FC}" destId="{3A9E29D5-27EA-6D41-995E-67537B114367}" srcOrd="1" destOrd="0" presId="urn:microsoft.com/office/officeart/2005/8/layout/chevron1"/>
    <dgm:cxn modelId="{3408636E-21F6-4894-8806-C74EC89BFF0E}" type="presParOf" srcId="{DE8DCFE7-C68A-0046-8656-4558C15704C1}" destId="{9B1A7A50-BC10-904F-8A6F-FA2B75F671A5}" srcOrd="1" destOrd="0" presId="urn:microsoft.com/office/officeart/2005/8/layout/chevron1"/>
    <dgm:cxn modelId="{EC730FC7-3A42-4077-B50B-EA6B8DBA1606}" type="presParOf" srcId="{DE8DCFE7-C68A-0046-8656-4558C15704C1}" destId="{5581B254-ABD5-FC49-9364-B3CD778CF714}" srcOrd="2" destOrd="0" presId="urn:microsoft.com/office/officeart/2005/8/layout/chevron1"/>
    <dgm:cxn modelId="{559A6C84-61F6-45BC-9BCA-A0003BB77D79}" type="presParOf" srcId="{5581B254-ABD5-FC49-9364-B3CD778CF714}" destId="{A5FD8E36-36E5-3449-9FF5-7C0278D3F5EC}" srcOrd="0" destOrd="0" presId="urn:microsoft.com/office/officeart/2005/8/layout/chevron1"/>
    <dgm:cxn modelId="{F4409EB2-E6D0-404B-A1C2-E731953B583C}" type="presParOf" srcId="{5581B254-ABD5-FC49-9364-B3CD778CF714}" destId="{9985FA19-7B63-DA4D-8458-972CACC0F245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C3EF63-DA25-4507-896D-F7D984396169}" type="doc">
      <dgm:prSet loTypeId="urn:microsoft.com/office/officeart/2011/layout/HexagonRadial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B2C5034E-F844-4D61-94CC-290FA30C518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MY" sz="1600" b="1" smtClean="0">
              <a:solidFill>
                <a:schemeClr val="tx1"/>
              </a:solidFill>
              <a:latin typeface="Myriad Pro" panose="020B0503030403020204" pitchFamily="34" charset="0"/>
            </a:rPr>
            <a:t>MM</a:t>
          </a:r>
        </a:p>
        <a:p>
          <a:r>
            <a:rPr lang="en-MY" sz="1600" b="1" smtClean="0">
              <a:solidFill>
                <a:schemeClr val="tx1"/>
              </a:solidFill>
              <a:latin typeface="Myriad Pro" panose="020B0503030403020204" pitchFamily="34" charset="0"/>
            </a:rPr>
            <a:t>(active investor)</a:t>
          </a:r>
          <a:endParaRPr lang="en-GB" sz="1600" dirty="0">
            <a:solidFill>
              <a:schemeClr val="tx1"/>
            </a:solidFill>
          </a:endParaRPr>
        </a:p>
      </dgm:t>
    </dgm:pt>
    <dgm:pt modelId="{17540339-D9D8-4032-B558-B9523A7D6288}" type="parTrans" cxnId="{BCCF3F21-CF7A-4AAE-941A-7B865371FE6A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7A609A9D-1BF7-436A-9E24-51CD6E1345F4}" type="sibTrans" cxnId="{BCCF3F21-CF7A-4AAE-941A-7B865371FE6A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F561D8FC-63F1-4911-BB5B-C48B21E592DB}">
      <dgm:prSet phldrT="[Text]" custT="1"/>
      <dgm:spPr/>
      <dgm:t>
        <a:bodyPr/>
        <a:lstStyle/>
        <a:p>
          <a:r>
            <a:rPr lang="en-MY" sz="1600" b="1" dirty="0" smtClean="0">
              <a:solidFill>
                <a:schemeClr val="tx1"/>
              </a:solidFill>
              <a:latin typeface="Myriad Pro" panose="020B0503030403020204" pitchFamily="34" charset="0"/>
            </a:rPr>
            <a:t>Equity kickers </a:t>
          </a:r>
          <a:endParaRPr lang="en-MY" sz="1600" b="1" dirty="0">
            <a:solidFill>
              <a:schemeClr val="tx1"/>
            </a:solidFill>
            <a:latin typeface="Myriad Pro" panose="020B0503030403020204" pitchFamily="34" charset="0"/>
          </a:endParaRPr>
        </a:p>
      </dgm:t>
    </dgm:pt>
    <dgm:pt modelId="{79940D35-234B-45F4-BC6A-226E0D6A6372}" type="parTrans" cxnId="{315C4E69-D0A0-4342-808B-08536205E0A4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B77C9F24-E0A6-4791-AE4B-1F31AC0888D1}" type="sibTrans" cxnId="{315C4E69-D0A0-4342-808B-08536205E0A4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041E1504-7724-4B5E-8161-3F6B82577EF1}">
      <dgm:prSet phldrT="[Text]" custT="1"/>
      <dgm:spPr/>
      <dgm:t>
        <a:bodyPr/>
        <a:lstStyle/>
        <a:p>
          <a:r>
            <a:rPr lang="en-MY" sz="1600" b="1" dirty="0" smtClean="0">
              <a:solidFill>
                <a:schemeClr val="tx1"/>
              </a:solidFill>
              <a:latin typeface="Myriad Pro" panose="020B0503030403020204" pitchFamily="34" charset="0"/>
            </a:rPr>
            <a:t>No first loss provision</a:t>
          </a:r>
        </a:p>
        <a:p>
          <a:r>
            <a:rPr lang="en-MY" sz="1600" b="1" dirty="0" smtClean="0">
              <a:solidFill>
                <a:schemeClr val="tx1"/>
              </a:solidFill>
              <a:latin typeface="Myriad Pro" panose="020B0503030403020204" pitchFamily="34" charset="0"/>
            </a:rPr>
            <a:t>- Full repayment of principal</a:t>
          </a:r>
          <a:endParaRPr lang="en-MY" sz="1600" b="1" dirty="0">
            <a:solidFill>
              <a:schemeClr val="tx1"/>
            </a:solidFill>
            <a:latin typeface="Myriad Pro" panose="020B0503030403020204" pitchFamily="34" charset="0"/>
          </a:endParaRPr>
        </a:p>
      </dgm:t>
    </dgm:pt>
    <dgm:pt modelId="{A118CCD6-DFFE-4B88-973E-55ACDF1DAA4B}" type="parTrans" cxnId="{340F78E9-423B-4E64-973E-3E710BC20410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BFFC05FE-BC80-47C9-8A4A-ECD095170B2E}" type="sibTrans" cxnId="{340F78E9-423B-4E64-973E-3E710BC20410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AB9FADDA-DC68-47E8-92BD-BEC2EBA89885}">
      <dgm:prSet phldrT="[Text]" custT="1"/>
      <dgm:spPr/>
      <dgm:t>
        <a:bodyPr/>
        <a:lstStyle/>
        <a:p>
          <a:r>
            <a:rPr lang="en-MY" sz="1600" b="1" smtClean="0">
              <a:solidFill>
                <a:schemeClr val="tx1"/>
              </a:solidFill>
              <a:latin typeface="Myriad Pro" panose="020B0503030403020204" pitchFamily="34" charset="0"/>
            </a:rPr>
            <a:t>Cost – Allowable, Enumeration   </a:t>
          </a:r>
          <a:endParaRPr lang="en-MY" sz="1600" b="1" dirty="0">
            <a:solidFill>
              <a:schemeClr val="tx1"/>
            </a:solidFill>
            <a:latin typeface="Myriad Pro" panose="020B0503030403020204" pitchFamily="34" charset="0"/>
          </a:endParaRPr>
        </a:p>
      </dgm:t>
    </dgm:pt>
    <dgm:pt modelId="{DC94E708-CBE2-40AE-97CA-B89A3FADA6CC}" type="parTrans" cxnId="{FEFA9551-3D08-4B44-BBA2-24FCF346CAB5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09D3E742-B18A-4948-995A-D0CBBD8B1911}" type="sibTrans" cxnId="{FEFA9551-3D08-4B44-BBA2-24FCF346CAB5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6829CE8B-6BAC-496D-AFBA-89EE2D4DAB29}">
      <dgm:prSet phldrT="[Text]" custT="1"/>
      <dgm:spPr/>
      <dgm:t>
        <a:bodyPr/>
        <a:lstStyle/>
        <a:p>
          <a:r>
            <a:rPr lang="en-MY" sz="1600" b="1" i="0" smtClean="0">
              <a:solidFill>
                <a:schemeClr val="tx1"/>
              </a:solidFill>
              <a:latin typeface="Myriad Pro" panose="020B0503030403020204" pitchFamily="34" charset="0"/>
            </a:rPr>
            <a:t>Structure of payments, flexibility  </a:t>
          </a:r>
          <a:endParaRPr lang="en-MY" sz="1600" b="1" i="0" dirty="0">
            <a:solidFill>
              <a:schemeClr val="tx1"/>
            </a:solidFill>
            <a:latin typeface="Myriad Pro" panose="020B0503030403020204" pitchFamily="34" charset="0"/>
          </a:endParaRPr>
        </a:p>
      </dgm:t>
    </dgm:pt>
    <dgm:pt modelId="{8817AEB3-CB58-4552-9189-950526918E2D}" type="parTrans" cxnId="{C9E0399E-47F9-4887-ADD7-8FC6E4F3417A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192AE236-2E11-499A-8985-A3CAEAA28E61}" type="sibTrans" cxnId="{C9E0399E-47F9-4887-ADD7-8FC6E4F3417A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28821E91-CE8A-45E5-ABAF-D0A34857DE75}">
      <dgm:prSet phldrT="[Text]" custT="1"/>
      <dgm:spPr/>
      <dgm:t>
        <a:bodyPr/>
        <a:lstStyle/>
        <a:p>
          <a:r>
            <a:rPr lang="en-MY" sz="1600" b="1" smtClean="0">
              <a:solidFill>
                <a:schemeClr val="tx1"/>
              </a:solidFill>
              <a:latin typeface="Myriad Pro" panose="020B0503030403020204" pitchFamily="34" charset="0"/>
            </a:rPr>
            <a:t>Reqd. returns based on project risk</a:t>
          </a:r>
        </a:p>
        <a:p>
          <a:endParaRPr lang="en-MY" sz="1600" b="1" dirty="0">
            <a:solidFill>
              <a:schemeClr val="tx1"/>
            </a:solidFill>
            <a:latin typeface="Myriad Pro" panose="020B0503030403020204" pitchFamily="34" charset="0"/>
          </a:endParaRPr>
        </a:p>
      </dgm:t>
    </dgm:pt>
    <dgm:pt modelId="{F77FBA74-A7F9-48CB-9F19-AFD4C00B3270}" type="parTrans" cxnId="{007D0964-66A7-49AC-9E09-7FB903C1AD18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B82A9A9F-1837-4BEE-BC1E-9774B1030A8A}" type="sibTrans" cxnId="{007D0964-66A7-49AC-9E09-7FB903C1AD18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A38BABED-0BAF-4660-9F2B-4578F86AE986}">
      <dgm:prSet phldrT="[Text]" custT="1"/>
      <dgm:spPr/>
      <dgm:t>
        <a:bodyPr/>
        <a:lstStyle/>
        <a:p>
          <a:r>
            <a:rPr lang="en-MY" sz="1600" b="1" smtClean="0">
              <a:solidFill>
                <a:schemeClr val="tx1"/>
              </a:solidFill>
              <a:latin typeface="Myriad Pro" panose="020B0503030403020204" pitchFamily="34" charset="0"/>
            </a:rPr>
            <a:t>Sukuk, securitisation,</a:t>
          </a:r>
        </a:p>
        <a:p>
          <a:r>
            <a:rPr lang="en-MY" sz="1600" b="1" smtClean="0">
              <a:solidFill>
                <a:schemeClr val="tx1"/>
              </a:solidFill>
              <a:latin typeface="Myriad Pro" panose="020B0503030403020204" pitchFamily="34" charset="0"/>
            </a:rPr>
            <a:t>tradeable</a:t>
          </a:r>
          <a:endParaRPr lang="en-MY" sz="1600" b="1" dirty="0">
            <a:solidFill>
              <a:schemeClr val="tx1"/>
            </a:solidFill>
            <a:latin typeface="Myriad Pro" panose="020B0503030403020204" pitchFamily="34" charset="0"/>
          </a:endParaRPr>
        </a:p>
      </dgm:t>
    </dgm:pt>
    <dgm:pt modelId="{C587C8EF-7F6C-4981-B0EE-26F042C6A54F}" type="parTrans" cxnId="{7FC3A109-636C-4CB2-88BD-4743CD26C91E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8EB07170-2B32-4072-8DE3-4E9E3FC7D607}" type="sibTrans" cxnId="{7FC3A109-636C-4CB2-88BD-4743CD26C91E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AA6C1EAF-01C3-4963-B83C-1B837D9B195D}" type="pres">
      <dgm:prSet presAssocID="{BFC3EF63-DA25-4507-896D-F7D98439616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AU"/>
        </a:p>
      </dgm:t>
    </dgm:pt>
    <dgm:pt modelId="{A8C30FF6-A6DD-4BB5-A6FB-7777D5AA73B7}" type="pres">
      <dgm:prSet presAssocID="{B2C5034E-F844-4D61-94CC-290FA30C5186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53A2C4CF-0751-4EA1-BA50-3822DDA56E51}" type="pres">
      <dgm:prSet presAssocID="{F561D8FC-63F1-4911-BB5B-C48B21E592DB}" presName="Accent1" presStyleCnt="0"/>
      <dgm:spPr/>
    </dgm:pt>
    <dgm:pt modelId="{0C177608-121A-4076-8EC4-E92188B5EED8}" type="pres">
      <dgm:prSet presAssocID="{F561D8FC-63F1-4911-BB5B-C48B21E592DB}" presName="Accent" presStyleLbl="bgShp" presStyleIdx="0" presStyleCnt="6"/>
      <dgm:spPr/>
    </dgm:pt>
    <dgm:pt modelId="{8FA53009-5AFD-48ED-9B33-A99577228EDF}" type="pres">
      <dgm:prSet presAssocID="{F561D8FC-63F1-4911-BB5B-C48B21E592DB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1B8483-E6BC-49E0-A6F6-7A9A208A3EB4}" type="pres">
      <dgm:prSet presAssocID="{041E1504-7724-4B5E-8161-3F6B82577EF1}" presName="Accent2" presStyleCnt="0"/>
      <dgm:spPr/>
    </dgm:pt>
    <dgm:pt modelId="{973954B7-B299-4776-A9DE-7FCEDD77F2DC}" type="pres">
      <dgm:prSet presAssocID="{041E1504-7724-4B5E-8161-3F6B82577EF1}" presName="Accent" presStyleLbl="bgShp" presStyleIdx="1" presStyleCnt="6"/>
      <dgm:spPr/>
    </dgm:pt>
    <dgm:pt modelId="{33822659-898A-44AE-8497-652DB068E0CC}" type="pres">
      <dgm:prSet presAssocID="{041E1504-7724-4B5E-8161-3F6B82577EF1}" presName="Child2" presStyleLbl="node1" presStyleIdx="1" presStyleCnt="6" custLinFactNeighborX="-2660" custLinFactNeighborY="15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2C0258-2538-4AFB-9B2B-F009EED1AF05}" type="pres">
      <dgm:prSet presAssocID="{AB9FADDA-DC68-47E8-92BD-BEC2EBA89885}" presName="Accent3" presStyleCnt="0"/>
      <dgm:spPr/>
    </dgm:pt>
    <dgm:pt modelId="{B28B8AA1-97BF-47EF-A725-B84C241C36C9}" type="pres">
      <dgm:prSet presAssocID="{AB9FADDA-DC68-47E8-92BD-BEC2EBA89885}" presName="Accent" presStyleLbl="bgShp" presStyleIdx="2" presStyleCnt="6"/>
      <dgm:spPr/>
    </dgm:pt>
    <dgm:pt modelId="{35FC989B-827A-47A5-AFC4-70D523553BE1}" type="pres">
      <dgm:prSet presAssocID="{AB9FADDA-DC68-47E8-92BD-BEC2EBA89885}" presName="Child3" presStyleLbl="node1" presStyleIdx="2" presStyleCnt="6" custScaleX="1144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90DC04-A647-4E67-ABBB-8BCABF283E05}" type="pres">
      <dgm:prSet presAssocID="{6829CE8B-6BAC-496D-AFBA-89EE2D4DAB29}" presName="Accent4" presStyleCnt="0"/>
      <dgm:spPr/>
    </dgm:pt>
    <dgm:pt modelId="{CA33F97C-7045-401C-BB7C-CDE565C901D9}" type="pres">
      <dgm:prSet presAssocID="{6829CE8B-6BAC-496D-AFBA-89EE2D4DAB29}" presName="Accent" presStyleLbl="bgShp" presStyleIdx="3" presStyleCnt="6"/>
      <dgm:spPr/>
    </dgm:pt>
    <dgm:pt modelId="{EAD01D7B-82CD-4BB6-A02C-A905CA625FFC}" type="pres">
      <dgm:prSet presAssocID="{6829CE8B-6BAC-496D-AFBA-89EE2D4DAB29}" presName="Child4" presStyleLbl="node1" presStyleIdx="3" presStyleCnt="6" custScaleX="115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39CC8F-DC13-4B95-B60D-93B657752FB1}" type="pres">
      <dgm:prSet presAssocID="{28821E91-CE8A-45E5-ABAF-D0A34857DE75}" presName="Accent5" presStyleCnt="0"/>
      <dgm:spPr/>
    </dgm:pt>
    <dgm:pt modelId="{28014E9D-FBFB-4B24-AC0D-6015F337FB75}" type="pres">
      <dgm:prSet presAssocID="{28821E91-CE8A-45E5-ABAF-D0A34857DE75}" presName="Accent" presStyleLbl="bgShp" presStyleIdx="4" presStyleCnt="6"/>
      <dgm:spPr/>
    </dgm:pt>
    <dgm:pt modelId="{593865B8-1747-4A6E-8334-9F1642C6A7B9}" type="pres">
      <dgm:prSet presAssocID="{28821E91-CE8A-45E5-ABAF-D0A34857DE75}" presName="Child5" presStyleLbl="node1" presStyleIdx="4" presStyleCnt="6" custScaleX="128374" custLinFactNeighborX="-19483" custLinFactNeighborY="-65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ECB83E-B728-4849-AC6F-28C3A2EA28FD}" type="pres">
      <dgm:prSet presAssocID="{A38BABED-0BAF-4660-9F2B-4578F86AE986}" presName="Accent6" presStyleCnt="0"/>
      <dgm:spPr/>
    </dgm:pt>
    <dgm:pt modelId="{010B5156-BAD1-4CA3-9B91-0A33EE75E38B}" type="pres">
      <dgm:prSet presAssocID="{A38BABED-0BAF-4660-9F2B-4578F86AE986}" presName="Accent" presStyleLbl="bgShp" presStyleIdx="5" presStyleCnt="6"/>
      <dgm:spPr/>
    </dgm:pt>
    <dgm:pt modelId="{8F691060-19D5-4EF6-8096-17BCCF2AC062}" type="pres">
      <dgm:prSet presAssocID="{A38BABED-0BAF-4660-9F2B-4578F86AE986}" presName="Child6" presStyleLbl="node1" presStyleIdx="5" presStyleCnt="6" custScaleX="126197" custScaleY="113792" custLinFactNeighborX="-3296" custLinFactNeighborY="-28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7315ACB-182F-4477-9AA1-4AAD3D45FC5B}" type="presOf" srcId="{B2C5034E-F844-4D61-94CC-290FA30C5186}" destId="{A8C30FF6-A6DD-4BB5-A6FB-7777D5AA73B7}" srcOrd="0" destOrd="0" presId="urn:microsoft.com/office/officeart/2011/layout/HexagonRadial"/>
    <dgm:cxn modelId="{BCCF3F21-CF7A-4AAE-941A-7B865371FE6A}" srcId="{BFC3EF63-DA25-4507-896D-F7D984396169}" destId="{B2C5034E-F844-4D61-94CC-290FA30C5186}" srcOrd="0" destOrd="0" parTransId="{17540339-D9D8-4032-B558-B9523A7D6288}" sibTransId="{7A609A9D-1BF7-436A-9E24-51CD6E1345F4}"/>
    <dgm:cxn modelId="{7FC3A109-636C-4CB2-88BD-4743CD26C91E}" srcId="{B2C5034E-F844-4D61-94CC-290FA30C5186}" destId="{A38BABED-0BAF-4660-9F2B-4578F86AE986}" srcOrd="5" destOrd="0" parTransId="{C587C8EF-7F6C-4981-B0EE-26F042C6A54F}" sibTransId="{8EB07170-2B32-4072-8DE3-4E9E3FC7D607}"/>
    <dgm:cxn modelId="{315C4E69-D0A0-4342-808B-08536205E0A4}" srcId="{B2C5034E-F844-4D61-94CC-290FA30C5186}" destId="{F561D8FC-63F1-4911-BB5B-C48B21E592DB}" srcOrd="0" destOrd="0" parTransId="{79940D35-234B-45F4-BC6A-226E0D6A6372}" sibTransId="{B77C9F24-E0A6-4791-AE4B-1F31AC0888D1}"/>
    <dgm:cxn modelId="{58EE47FA-B4CF-4E6B-9568-E68642420468}" type="presOf" srcId="{041E1504-7724-4B5E-8161-3F6B82577EF1}" destId="{33822659-898A-44AE-8497-652DB068E0CC}" srcOrd="0" destOrd="0" presId="urn:microsoft.com/office/officeart/2011/layout/HexagonRadial"/>
    <dgm:cxn modelId="{62A2A129-4E17-4D77-B939-061A9930D428}" type="presOf" srcId="{F561D8FC-63F1-4911-BB5B-C48B21E592DB}" destId="{8FA53009-5AFD-48ED-9B33-A99577228EDF}" srcOrd="0" destOrd="0" presId="urn:microsoft.com/office/officeart/2011/layout/HexagonRadial"/>
    <dgm:cxn modelId="{263B3593-56BD-40C2-A24B-7131890C2349}" type="presOf" srcId="{28821E91-CE8A-45E5-ABAF-D0A34857DE75}" destId="{593865B8-1747-4A6E-8334-9F1642C6A7B9}" srcOrd="0" destOrd="0" presId="urn:microsoft.com/office/officeart/2011/layout/HexagonRadial"/>
    <dgm:cxn modelId="{C9E0399E-47F9-4887-ADD7-8FC6E4F3417A}" srcId="{B2C5034E-F844-4D61-94CC-290FA30C5186}" destId="{6829CE8B-6BAC-496D-AFBA-89EE2D4DAB29}" srcOrd="3" destOrd="0" parTransId="{8817AEB3-CB58-4552-9189-950526918E2D}" sibTransId="{192AE236-2E11-499A-8985-A3CAEAA28E61}"/>
    <dgm:cxn modelId="{007D0964-66A7-49AC-9E09-7FB903C1AD18}" srcId="{B2C5034E-F844-4D61-94CC-290FA30C5186}" destId="{28821E91-CE8A-45E5-ABAF-D0A34857DE75}" srcOrd="4" destOrd="0" parTransId="{F77FBA74-A7F9-48CB-9F19-AFD4C00B3270}" sibTransId="{B82A9A9F-1837-4BEE-BC1E-9774B1030A8A}"/>
    <dgm:cxn modelId="{340F78E9-423B-4E64-973E-3E710BC20410}" srcId="{B2C5034E-F844-4D61-94CC-290FA30C5186}" destId="{041E1504-7724-4B5E-8161-3F6B82577EF1}" srcOrd="1" destOrd="0" parTransId="{A118CCD6-DFFE-4B88-973E-55ACDF1DAA4B}" sibTransId="{BFFC05FE-BC80-47C9-8A4A-ECD095170B2E}"/>
    <dgm:cxn modelId="{6B48D574-DB07-4E3D-958D-44A8E2731FD6}" type="presOf" srcId="{6829CE8B-6BAC-496D-AFBA-89EE2D4DAB29}" destId="{EAD01D7B-82CD-4BB6-A02C-A905CA625FFC}" srcOrd="0" destOrd="0" presId="urn:microsoft.com/office/officeart/2011/layout/HexagonRadial"/>
    <dgm:cxn modelId="{AAFFA5E2-FEB6-4CF6-A5E5-0B691D5E17DF}" type="presOf" srcId="{BFC3EF63-DA25-4507-896D-F7D984396169}" destId="{AA6C1EAF-01C3-4963-B83C-1B837D9B195D}" srcOrd="0" destOrd="0" presId="urn:microsoft.com/office/officeart/2011/layout/HexagonRadial"/>
    <dgm:cxn modelId="{0A8C979A-508E-44D9-89B7-030B8F9F6B91}" type="presOf" srcId="{A38BABED-0BAF-4660-9F2B-4578F86AE986}" destId="{8F691060-19D5-4EF6-8096-17BCCF2AC062}" srcOrd="0" destOrd="0" presId="urn:microsoft.com/office/officeart/2011/layout/HexagonRadial"/>
    <dgm:cxn modelId="{202A796B-D5B7-4CBE-A672-6B6BC742E3CC}" type="presOf" srcId="{AB9FADDA-DC68-47E8-92BD-BEC2EBA89885}" destId="{35FC989B-827A-47A5-AFC4-70D523553BE1}" srcOrd="0" destOrd="0" presId="urn:microsoft.com/office/officeart/2011/layout/HexagonRadial"/>
    <dgm:cxn modelId="{FEFA9551-3D08-4B44-BBA2-24FCF346CAB5}" srcId="{B2C5034E-F844-4D61-94CC-290FA30C5186}" destId="{AB9FADDA-DC68-47E8-92BD-BEC2EBA89885}" srcOrd="2" destOrd="0" parTransId="{DC94E708-CBE2-40AE-97CA-B89A3FADA6CC}" sibTransId="{09D3E742-B18A-4948-995A-D0CBBD8B1911}"/>
    <dgm:cxn modelId="{D638888C-A572-466F-85E5-8B30AD0E2B50}" type="presParOf" srcId="{AA6C1EAF-01C3-4963-B83C-1B837D9B195D}" destId="{A8C30FF6-A6DD-4BB5-A6FB-7777D5AA73B7}" srcOrd="0" destOrd="0" presId="urn:microsoft.com/office/officeart/2011/layout/HexagonRadial"/>
    <dgm:cxn modelId="{72CB5CE9-4334-4887-AD81-6E9A9FD7D0B3}" type="presParOf" srcId="{AA6C1EAF-01C3-4963-B83C-1B837D9B195D}" destId="{53A2C4CF-0751-4EA1-BA50-3822DDA56E51}" srcOrd="1" destOrd="0" presId="urn:microsoft.com/office/officeart/2011/layout/HexagonRadial"/>
    <dgm:cxn modelId="{29457BED-90AE-401F-B4B5-DB3D0F6D57C8}" type="presParOf" srcId="{53A2C4CF-0751-4EA1-BA50-3822DDA56E51}" destId="{0C177608-121A-4076-8EC4-E92188B5EED8}" srcOrd="0" destOrd="0" presId="urn:microsoft.com/office/officeart/2011/layout/HexagonRadial"/>
    <dgm:cxn modelId="{D44492FF-05BC-400F-A9A4-49008038A89A}" type="presParOf" srcId="{AA6C1EAF-01C3-4963-B83C-1B837D9B195D}" destId="{8FA53009-5AFD-48ED-9B33-A99577228EDF}" srcOrd="2" destOrd="0" presId="urn:microsoft.com/office/officeart/2011/layout/HexagonRadial"/>
    <dgm:cxn modelId="{6C1F5CE7-8CE6-490D-9013-D386C5C425A8}" type="presParOf" srcId="{AA6C1EAF-01C3-4963-B83C-1B837D9B195D}" destId="{4B1B8483-E6BC-49E0-A6F6-7A9A208A3EB4}" srcOrd="3" destOrd="0" presId="urn:microsoft.com/office/officeart/2011/layout/HexagonRadial"/>
    <dgm:cxn modelId="{F808BFCA-B728-43D4-8414-9D5EDF268ADF}" type="presParOf" srcId="{4B1B8483-E6BC-49E0-A6F6-7A9A208A3EB4}" destId="{973954B7-B299-4776-A9DE-7FCEDD77F2DC}" srcOrd="0" destOrd="0" presId="urn:microsoft.com/office/officeart/2011/layout/HexagonRadial"/>
    <dgm:cxn modelId="{F30F59BD-1F01-4329-94A8-FFAA11EC08F3}" type="presParOf" srcId="{AA6C1EAF-01C3-4963-B83C-1B837D9B195D}" destId="{33822659-898A-44AE-8497-652DB068E0CC}" srcOrd="4" destOrd="0" presId="urn:microsoft.com/office/officeart/2011/layout/HexagonRadial"/>
    <dgm:cxn modelId="{975994A9-D3A0-4461-9A1B-42D3594D2D41}" type="presParOf" srcId="{AA6C1EAF-01C3-4963-B83C-1B837D9B195D}" destId="{4A2C0258-2538-4AFB-9B2B-F009EED1AF05}" srcOrd="5" destOrd="0" presId="urn:microsoft.com/office/officeart/2011/layout/HexagonRadial"/>
    <dgm:cxn modelId="{2110CE1D-E7BE-429B-87D0-EC8C8C67B048}" type="presParOf" srcId="{4A2C0258-2538-4AFB-9B2B-F009EED1AF05}" destId="{B28B8AA1-97BF-47EF-A725-B84C241C36C9}" srcOrd="0" destOrd="0" presId="urn:microsoft.com/office/officeart/2011/layout/HexagonRadial"/>
    <dgm:cxn modelId="{C601AA2E-E0A2-4275-802A-463BB71E37C7}" type="presParOf" srcId="{AA6C1EAF-01C3-4963-B83C-1B837D9B195D}" destId="{35FC989B-827A-47A5-AFC4-70D523553BE1}" srcOrd="6" destOrd="0" presId="urn:microsoft.com/office/officeart/2011/layout/HexagonRadial"/>
    <dgm:cxn modelId="{9BE5B87E-9200-4825-8456-70C96E39BEB1}" type="presParOf" srcId="{AA6C1EAF-01C3-4963-B83C-1B837D9B195D}" destId="{6D90DC04-A647-4E67-ABBB-8BCABF283E05}" srcOrd="7" destOrd="0" presId="urn:microsoft.com/office/officeart/2011/layout/HexagonRadial"/>
    <dgm:cxn modelId="{2FBBCF72-FD2C-4358-99A7-65077B40237C}" type="presParOf" srcId="{6D90DC04-A647-4E67-ABBB-8BCABF283E05}" destId="{CA33F97C-7045-401C-BB7C-CDE565C901D9}" srcOrd="0" destOrd="0" presId="urn:microsoft.com/office/officeart/2011/layout/HexagonRadial"/>
    <dgm:cxn modelId="{511B6EE4-7B9B-4704-A955-748BAA31CA21}" type="presParOf" srcId="{AA6C1EAF-01C3-4963-B83C-1B837D9B195D}" destId="{EAD01D7B-82CD-4BB6-A02C-A905CA625FFC}" srcOrd="8" destOrd="0" presId="urn:microsoft.com/office/officeart/2011/layout/HexagonRadial"/>
    <dgm:cxn modelId="{AD998A95-D829-4F29-B538-0017B13375D5}" type="presParOf" srcId="{AA6C1EAF-01C3-4963-B83C-1B837D9B195D}" destId="{D139CC8F-DC13-4B95-B60D-93B657752FB1}" srcOrd="9" destOrd="0" presId="urn:microsoft.com/office/officeart/2011/layout/HexagonRadial"/>
    <dgm:cxn modelId="{3068E219-8515-4B74-9F77-A2E8A50A8542}" type="presParOf" srcId="{D139CC8F-DC13-4B95-B60D-93B657752FB1}" destId="{28014E9D-FBFB-4B24-AC0D-6015F337FB75}" srcOrd="0" destOrd="0" presId="urn:microsoft.com/office/officeart/2011/layout/HexagonRadial"/>
    <dgm:cxn modelId="{CDED5830-1E35-4486-B6DF-B0F348D986A3}" type="presParOf" srcId="{AA6C1EAF-01C3-4963-B83C-1B837D9B195D}" destId="{593865B8-1747-4A6E-8334-9F1642C6A7B9}" srcOrd="10" destOrd="0" presId="urn:microsoft.com/office/officeart/2011/layout/HexagonRadial"/>
    <dgm:cxn modelId="{3133F704-40EE-43C5-BD46-DF25F48AFEC3}" type="presParOf" srcId="{AA6C1EAF-01C3-4963-B83C-1B837D9B195D}" destId="{97ECB83E-B728-4849-AC6F-28C3A2EA28FD}" srcOrd="11" destOrd="0" presId="urn:microsoft.com/office/officeart/2011/layout/HexagonRadial"/>
    <dgm:cxn modelId="{5C1E9216-0AE6-49FD-9348-05D49639246A}" type="presParOf" srcId="{97ECB83E-B728-4849-AC6F-28C3A2EA28FD}" destId="{010B5156-BAD1-4CA3-9B91-0A33EE75E38B}" srcOrd="0" destOrd="0" presId="urn:microsoft.com/office/officeart/2011/layout/HexagonRadial"/>
    <dgm:cxn modelId="{3A483CA7-762A-4230-B623-F570710F640E}" type="presParOf" srcId="{AA6C1EAF-01C3-4963-B83C-1B837D9B195D}" destId="{8F691060-19D5-4EF6-8096-17BCCF2AC062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7A81D4-8FCB-4AE6-8D24-38A71EDA270F}" type="doc">
      <dgm:prSet loTypeId="urn:microsoft.com/office/officeart/2005/8/layout/hierarchy5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MY"/>
        </a:p>
      </dgm:t>
    </dgm:pt>
    <dgm:pt modelId="{B912C096-960E-4226-BF74-23403FB3B4FD}">
      <dgm:prSet phldrT="[Text]" custT="1"/>
      <dgm:spPr>
        <a:xfrm>
          <a:off x="176" y="1895735"/>
          <a:ext cx="1410574" cy="569096"/>
        </a:xfr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MY" sz="2000" b="1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New Project [Risk]</a:t>
          </a:r>
        </a:p>
      </dgm:t>
    </dgm:pt>
    <dgm:pt modelId="{8FC93BB1-D995-4DF5-A1E7-6993A2E81F67}" type="parTrans" cxnId="{AC831753-54B8-4646-A31C-13DC2AB06FE5}">
      <dgm:prSet/>
      <dgm:spPr/>
      <dgm:t>
        <a:bodyPr/>
        <a:lstStyle/>
        <a:p>
          <a:pPr algn="ctr"/>
          <a:endParaRPr lang="en-MY" sz="2400"/>
        </a:p>
      </dgm:t>
    </dgm:pt>
    <dgm:pt modelId="{34413CE0-0673-49AA-83F3-EFA7E8AE272F}" type="sibTrans" cxnId="{AC831753-54B8-4646-A31C-13DC2AB06FE5}">
      <dgm:prSet/>
      <dgm:spPr/>
      <dgm:t>
        <a:bodyPr/>
        <a:lstStyle/>
        <a:p>
          <a:pPr algn="ctr"/>
          <a:endParaRPr lang="en-MY" sz="2400"/>
        </a:p>
      </dgm:t>
    </dgm:pt>
    <dgm:pt modelId="{8076A91F-6867-453D-A857-B38EB05B1486}">
      <dgm:prSet phldrT="[Text]" custT="1"/>
      <dgm:spPr>
        <a:xfrm>
          <a:off x="1974980" y="386078"/>
          <a:ext cx="1410574" cy="705287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MY" sz="18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 risk is shared</a:t>
          </a:r>
        </a:p>
      </dgm:t>
    </dgm:pt>
    <dgm:pt modelId="{0C2844C1-054A-4824-80A9-D6707E18EE00}" type="parTrans" cxnId="{31BDCC38-1093-4D05-A00E-71B013789A2B}">
      <dgm:prSet custT="1"/>
      <dgm:spPr>
        <a:xfrm rot="17482528">
          <a:off x="918841" y="1444758"/>
          <a:ext cx="1548048" cy="29487"/>
        </a:xfr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MY" sz="8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2C13647B-2560-4180-9203-23BE692F0B7B}" type="sibTrans" cxnId="{31BDCC38-1093-4D05-A00E-71B013789A2B}">
      <dgm:prSet/>
      <dgm:spPr/>
      <dgm:t>
        <a:bodyPr/>
        <a:lstStyle/>
        <a:p>
          <a:pPr algn="ctr"/>
          <a:endParaRPr lang="en-MY" sz="2400"/>
        </a:p>
      </dgm:t>
    </dgm:pt>
    <dgm:pt modelId="{E03CF962-FD3D-43E1-9566-9A90E5F20CE3}">
      <dgm:prSet phldrT="[Text]" custT="1"/>
      <dgm:spPr>
        <a:xfrm>
          <a:off x="3949784" y="231669"/>
          <a:ext cx="1745134" cy="1014104"/>
        </a:xfr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MY" sz="16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Lower risk as project risk is shared with new shareholders</a:t>
          </a:r>
        </a:p>
      </dgm:t>
    </dgm:pt>
    <dgm:pt modelId="{113C3340-B7CB-4B11-8100-C73AA3B879EB}" type="parTrans" cxnId="{31316E32-919D-4C45-8C34-280AB6D28C07}">
      <dgm:prSet custT="1"/>
      <dgm:spPr>
        <a:xfrm>
          <a:off x="3385554" y="723978"/>
          <a:ext cx="564229" cy="29487"/>
        </a:xfrm>
        <a:noFill/>
        <a:ln w="12700" cap="flat" cmpd="sng" algn="ctr">
          <a:solidFill>
            <a:srgbClr val="70AD4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MY" sz="7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1FEBA4BF-A607-4F13-96AF-1DAEA680393B}" type="sibTrans" cxnId="{31316E32-919D-4C45-8C34-280AB6D28C07}">
      <dgm:prSet/>
      <dgm:spPr/>
      <dgm:t>
        <a:bodyPr/>
        <a:lstStyle/>
        <a:p>
          <a:pPr algn="ctr"/>
          <a:endParaRPr lang="en-MY" sz="2400"/>
        </a:p>
      </dgm:t>
    </dgm:pt>
    <dgm:pt modelId="{710C8497-DC61-4CCF-8868-B75D52E82C3E}">
      <dgm:prSet phldrT="[Text]" custT="1"/>
      <dgm:spPr>
        <a:xfrm>
          <a:off x="1974980" y="1855272"/>
          <a:ext cx="1410574" cy="705287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MY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 risk is </a:t>
          </a:r>
          <a:r>
            <a:rPr lang="en-MY" sz="1800" dirty="0" err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transfered</a:t>
          </a:r>
          <a:r>
            <a:rPr lang="en-MY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to equity holders</a:t>
          </a:r>
        </a:p>
      </dgm:t>
    </dgm:pt>
    <dgm:pt modelId="{D9B86D4F-97FC-4363-B03B-794F8D62228B}" type="parTrans" cxnId="{84349AD6-DB41-4B2B-835B-11E718C60DFF}">
      <dgm:prSet custT="1"/>
      <dgm:spPr>
        <a:xfrm rot="168229">
          <a:off x="1410412" y="2179356"/>
          <a:ext cx="564906" cy="29487"/>
        </a:xfr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MY" sz="7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4752555-920E-4598-A738-FDEB2FFB7BB0}" type="sibTrans" cxnId="{84349AD6-DB41-4B2B-835B-11E718C60DFF}">
      <dgm:prSet/>
      <dgm:spPr/>
      <dgm:t>
        <a:bodyPr/>
        <a:lstStyle/>
        <a:p>
          <a:pPr algn="ctr"/>
          <a:endParaRPr lang="en-MY" sz="2400"/>
        </a:p>
      </dgm:t>
    </dgm:pt>
    <dgm:pt modelId="{96E775AD-25A9-4D0F-A5A1-87E488B60BFF}">
      <dgm:prSet phldrT="[Text]" custT="1"/>
      <dgm:spPr>
        <a:xfrm>
          <a:off x="3883050" y="1347081"/>
          <a:ext cx="1907914" cy="1712698"/>
        </a:xfr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MY" sz="16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Higher risk as (1) the same group of existing shareholders have to take on new project risk </a:t>
          </a:r>
        </a:p>
        <a:p>
          <a:pPr algn="ctr"/>
          <a:r>
            <a:rPr lang="en-MY" sz="16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+</a:t>
          </a:r>
        </a:p>
        <a:p>
          <a:pPr algn="ctr"/>
          <a:r>
            <a:rPr lang="en-MY" sz="16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(2) financing risk (leverage)</a:t>
          </a:r>
        </a:p>
      </dgm:t>
    </dgm:pt>
    <dgm:pt modelId="{8454727C-67BE-4002-A8CC-E6AECC0D192C}" type="parTrans" cxnId="{F6DCC191-CF53-4683-B4D8-351DCDFCAD9D}">
      <dgm:prSet custT="1"/>
      <dgm:spPr>
        <a:xfrm rot="21569005">
          <a:off x="3385544" y="2190929"/>
          <a:ext cx="497515" cy="29487"/>
        </a:xfrm>
        <a:noFill/>
        <a:ln w="12700" cap="flat" cmpd="sng" algn="ctr">
          <a:solidFill>
            <a:srgbClr val="70AD4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MY" sz="7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F7F6D9A7-80F9-4202-85FE-BD9754E4FC87}" type="sibTrans" cxnId="{F6DCC191-CF53-4683-B4D8-351DCDFCAD9D}">
      <dgm:prSet/>
      <dgm:spPr/>
      <dgm:t>
        <a:bodyPr/>
        <a:lstStyle/>
        <a:p>
          <a:pPr algn="ctr"/>
          <a:endParaRPr lang="en-MY" sz="2400"/>
        </a:p>
      </dgm:t>
    </dgm:pt>
    <dgm:pt modelId="{E41D8573-EB77-44CE-9163-1E8645B25627}">
      <dgm:prSet custT="1"/>
      <dgm:spPr>
        <a:xfrm>
          <a:off x="1965867" y="3506290"/>
          <a:ext cx="1410574" cy="705287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AU" sz="18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 risk is shared </a:t>
          </a:r>
        </a:p>
      </dgm:t>
    </dgm:pt>
    <dgm:pt modelId="{2DA2ED3F-801D-462F-AA76-F7AA15449147}" type="parTrans" cxnId="{F33B9A52-E100-4A5D-B82E-38B5F572ABDF}">
      <dgm:prSet custT="1"/>
      <dgm:spPr>
        <a:xfrm rot="4302080">
          <a:off x="804281" y="3004864"/>
          <a:ext cx="1768056" cy="29487"/>
        </a:xfr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AU" sz="9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96974DB-4EDD-4D73-8FFA-01D0F856CC4E}" type="sibTrans" cxnId="{F33B9A52-E100-4A5D-B82E-38B5F572ABDF}">
      <dgm:prSet/>
      <dgm:spPr/>
      <dgm:t>
        <a:bodyPr/>
        <a:lstStyle/>
        <a:p>
          <a:pPr algn="ctr"/>
          <a:endParaRPr lang="en-AU" sz="2400"/>
        </a:p>
      </dgm:t>
    </dgm:pt>
    <dgm:pt modelId="{BB80F12D-6346-4BA8-BB4F-3AAF4B6E5F33}">
      <dgm:prSet custT="1"/>
      <dgm:spPr>
        <a:xfrm>
          <a:off x="3854443" y="3401728"/>
          <a:ext cx="1838768" cy="903571"/>
        </a:xfr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AU" sz="16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Lower risk as shared  with sukuk holders. Maximum risk limited to % of investment</a:t>
          </a:r>
        </a:p>
      </dgm:t>
    </dgm:pt>
    <dgm:pt modelId="{0CAECEA4-1E7A-496B-BB86-C8A18976AB69}" type="parTrans" cxnId="{E1556CFA-1451-4AD7-86F2-F6C096B08250}">
      <dgm:prSet custT="1"/>
      <dgm:spPr>
        <a:xfrm rot="21561025">
          <a:off x="3376426" y="3841480"/>
          <a:ext cx="478032" cy="29487"/>
        </a:xfrm>
        <a:noFill/>
        <a:ln w="12700" cap="flat" cmpd="sng" algn="ctr">
          <a:solidFill>
            <a:srgbClr val="70AD4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AU" sz="7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B9950B6-96E6-4229-895C-50D157A5D139}" type="sibTrans" cxnId="{E1556CFA-1451-4AD7-86F2-F6C096B08250}">
      <dgm:prSet/>
      <dgm:spPr/>
      <dgm:t>
        <a:bodyPr/>
        <a:lstStyle/>
        <a:p>
          <a:pPr algn="ctr"/>
          <a:endParaRPr lang="en-AU" sz="2400"/>
        </a:p>
      </dgm:t>
    </dgm:pt>
    <dgm:pt modelId="{B37C2FF6-39C8-47FF-AB96-33D6FA615BF9}" type="pres">
      <dgm:prSet presAssocID="{6C7A81D4-8FCB-4AE6-8D24-38A71EDA270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7E0E3A52-7324-497F-B582-8710F0AEA834}" type="pres">
      <dgm:prSet presAssocID="{6C7A81D4-8FCB-4AE6-8D24-38A71EDA270F}" presName="hierFlow" presStyleCnt="0"/>
      <dgm:spPr/>
      <dgm:t>
        <a:bodyPr/>
        <a:lstStyle/>
        <a:p>
          <a:endParaRPr lang="en-AU"/>
        </a:p>
      </dgm:t>
    </dgm:pt>
    <dgm:pt modelId="{AB44D1FA-2CA6-457C-96C4-1F37801951CA}" type="pres">
      <dgm:prSet presAssocID="{6C7A81D4-8FCB-4AE6-8D24-38A71EDA270F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AU"/>
        </a:p>
      </dgm:t>
    </dgm:pt>
    <dgm:pt modelId="{A71A6543-5594-49B0-A061-0CAB55B10379}" type="pres">
      <dgm:prSet presAssocID="{B912C096-960E-4226-BF74-23403FB3B4FD}" presName="Name17" presStyleCnt="0"/>
      <dgm:spPr/>
      <dgm:t>
        <a:bodyPr/>
        <a:lstStyle/>
        <a:p>
          <a:endParaRPr lang="en-AU"/>
        </a:p>
      </dgm:t>
    </dgm:pt>
    <dgm:pt modelId="{FDED069D-1D2C-47EB-9D52-2118B0929581}" type="pres">
      <dgm:prSet presAssocID="{B912C096-960E-4226-BF74-23403FB3B4FD}" presName="level1Shape" presStyleLbl="node0" presStyleIdx="0" presStyleCnt="1" custScaleY="8069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MY"/>
        </a:p>
      </dgm:t>
    </dgm:pt>
    <dgm:pt modelId="{C105FBAC-3DAF-405D-89FD-C045D7051E42}" type="pres">
      <dgm:prSet presAssocID="{B912C096-960E-4226-BF74-23403FB3B4FD}" presName="hierChild2" presStyleCnt="0"/>
      <dgm:spPr/>
      <dgm:t>
        <a:bodyPr/>
        <a:lstStyle/>
        <a:p>
          <a:endParaRPr lang="en-AU"/>
        </a:p>
      </dgm:t>
    </dgm:pt>
    <dgm:pt modelId="{411E1C44-D291-429B-9023-6F7959195CF1}" type="pres">
      <dgm:prSet presAssocID="{0C2844C1-054A-4824-80A9-D6707E18EE00}" presName="Name25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548048" y="14743"/>
              </a:lnTo>
            </a:path>
          </a:pathLst>
        </a:custGeom>
      </dgm:spPr>
      <dgm:t>
        <a:bodyPr/>
        <a:lstStyle/>
        <a:p>
          <a:endParaRPr lang="en-MY"/>
        </a:p>
      </dgm:t>
    </dgm:pt>
    <dgm:pt modelId="{44F12263-2279-4122-AFEE-5DCC9176812A}" type="pres">
      <dgm:prSet presAssocID="{0C2844C1-054A-4824-80A9-D6707E18EE00}" presName="connTx" presStyleLbl="parChTrans1D2" presStyleIdx="0" presStyleCnt="3"/>
      <dgm:spPr/>
      <dgm:t>
        <a:bodyPr/>
        <a:lstStyle/>
        <a:p>
          <a:endParaRPr lang="en-MY"/>
        </a:p>
      </dgm:t>
    </dgm:pt>
    <dgm:pt modelId="{61C107D9-521B-479E-9A87-C1008289B3CA}" type="pres">
      <dgm:prSet presAssocID="{8076A91F-6867-453D-A857-B38EB05B1486}" presName="Name30" presStyleCnt="0"/>
      <dgm:spPr/>
      <dgm:t>
        <a:bodyPr/>
        <a:lstStyle/>
        <a:p>
          <a:endParaRPr lang="en-AU"/>
        </a:p>
      </dgm:t>
    </dgm:pt>
    <dgm:pt modelId="{5EDD2605-C873-4093-9C21-30B3170F59BA}" type="pres">
      <dgm:prSet presAssocID="{8076A91F-6867-453D-A857-B38EB05B1486}" presName="level2Shape" presStyleLbl="node2" presStyleIdx="0" presStyleCnt="3" custScaleY="82297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MY"/>
        </a:p>
      </dgm:t>
    </dgm:pt>
    <dgm:pt modelId="{6D78ED40-B433-4F0D-9E54-4D16FA5973E9}" type="pres">
      <dgm:prSet presAssocID="{8076A91F-6867-453D-A857-B38EB05B1486}" presName="hierChild3" presStyleCnt="0"/>
      <dgm:spPr/>
      <dgm:t>
        <a:bodyPr/>
        <a:lstStyle/>
        <a:p>
          <a:endParaRPr lang="en-AU"/>
        </a:p>
      </dgm:t>
    </dgm:pt>
    <dgm:pt modelId="{DA8A6F44-A791-4F60-8D40-12F044D4869B}" type="pres">
      <dgm:prSet presAssocID="{113C3340-B7CB-4B11-8100-C73AA3B879EB}" presName="Name25" presStyleLbl="parChTrans1D3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564229" y="14743"/>
              </a:lnTo>
            </a:path>
          </a:pathLst>
        </a:custGeom>
      </dgm:spPr>
      <dgm:t>
        <a:bodyPr/>
        <a:lstStyle/>
        <a:p>
          <a:endParaRPr lang="en-MY"/>
        </a:p>
      </dgm:t>
    </dgm:pt>
    <dgm:pt modelId="{A56A73D6-1C7A-46AB-9030-C956591B3B1F}" type="pres">
      <dgm:prSet presAssocID="{113C3340-B7CB-4B11-8100-C73AA3B879EB}" presName="connTx" presStyleLbl="parChTrans1D3" presStyleIdx="0" presStyleCnt="3"/>
      <dgm:spPr/>
      <dgm:t>
        <a:bodyPr/>
        <a:lstStyle/>
        <a:p>
          <a:endParaRPr lang="en-MY"/>
        </a:p>
      </dgm:t>
    </dgm:pt>
    <dgm:pt modelId="{D7B45734-A0AF-4DD7-93C9-71A371867978}" type="pres">
      <dgm:prSet presAssocID="{E03CF962-FD3D-43E1-9566-9A90E5F20CE3}" presName="Name30" presStyleCnt="0"/>
      <dgm:spPr/>
      <dgm:t>
        <a:bodyPr/>
        <a:lstStyle/>
        <a:p>
          <a:endParaRPr lang="en-AU"/>
        </a:p>
      </dgm:t>
    </dgm:pt>
    <dgm:pt modelId="{883DD3D1-78A4-4A55-B3D4-FDC73A08FC54}" type="pres">
      <dgm:prSet presAssocID="{E03CF962-FD3D-43E1-9566-9A90E5F20CE3}" presName="level2Shape" presStyleLbl="node3" presStyleIdx="0" presStyleCnt="3" custScaleX="123718" custScaleY="143786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MY"/>
        </a:p>
      </dgm:t>
    </dgm:pt>
    <dgm:pt modelId="{B8DB4492-03FC-449E-A967-30BE8A83053D}" type="pres">
      <dgm:prSet presAssocID="{E03CF962-FD3D-43E1-9566-9A90E5F20CE3}" presName="hierChild3" presStyleCnt="0"/>
      <dgm:spPr/>
      <dgm:t>
        <a:bodyPr/>
        <a:lstStyle/>
        <a:p>
          <a:endParaRPr lang="en-AU"/>
        </a:p>
      </dgm:t>
    </dgm:pt>
    <dgm:pt modelId="{A5FE306C-6E60-484A-95C5-96C174A71AC6}" type="pres">
      <dgm:prSet presAssocID="{D9B86D4F-97FC-4363-B03B-794F8D62228B}" presName="Name25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564906" y="14743"/>
              </a:lnTo>
            </a:path>
          </a:pathLst>
        </a:custGeom>
      </dgm:spPr>
      <dgm:t>
        <a:bodyPr/>
        <a:lstStyle/>
        <a:p>
          <a:endParaRPr lang="en-MY"/>
        </a:p>
      </dgm:t>
    </dgm:pt>
    <dgm:pt modelId="{36E37221-96EC-4F24-A245-10270E50F61B}" type="pres">
      <dgm:prSet presAssocID="{D9B86D4F-97FC-4363-B03B-794F8D62228B}" presName="connTx" presStyleLbl="parChTrans1D2" presStyleIdx="1" presStyleCnt="3"/>
      <dgm:spPr/>
      <dgm:t>
        <a:bodyPr/>
        <a:lstStyle/>
        <a:p>
          <a:endParaRPr lang="en-MY"/>
        </a:p>
      </dgm:t>
    </dgm:pt>
    <dgm:pt modelId="{AC0537A7-7FA0-4998-8788-363B8EE82AD1}" type="pres">
      <dgm:prSet presAssocID="{710C8497-DC61-4CCF-8868-B75D52E82C3E}" presName="Name30" presStyleCnt="0"/>
      <dgm:spPr/>
      <dgm:t>
        <a:bodyPr/>
        <a:lstStyle/>
        <a:p>
          <a:endParaRPr lang="en-AU"/>
        </a:p>
      </dgm:t>
    </dgm:pt>
    <dgm:pt modelId="{DBB17E7C-9FEA-4D23-9FD5-1CBC32E80CE7}" type="pres">
      <dgm:prSet presAssocID="{710C8497-DC61-4CCF-8868-B75D52E82C3E}" presName="level2Shape" presStyleLbl="node2" presStyleIdx="1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MY"/>
        </a:p>
      </dgm:t>
    </dgm:pt>
    <dgm:pt modelId="{E6B781DF-1368-472E-A8AF-F8BF8711D0D6}" type="pres">
      <dgm:prSet presAssocID="{710C8497-DC61-4CCF-8868-B75D52E82C3E}" presName="hierChild3" presStyleCnt="0"/>
      <dgm:spPr/>
      <dgm:t>
        <a:bodyPr/>
        <a:lstStyle/>
        <a:p>
          <a:endParaRPr lang="en-AU"/>
        </a:p>
      </dgm:t>
    </dgm:pt>
    <dgm:pt modelId="{834D20BA-A063-4342-AB1E-941DBDCCC0D1}" type="pres">
      <dgm:prSet presAssocID="{8454727C-67BE-4002-A8CC-E6AECC0D192C}" presName="Name25" presStyleLbl="parChTrans1D3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97515" y="14743"/>
              </a:lnTo>
            </a:path>
          </a:pathLst>
        </a:custGeom>
      </dgm:spPr>
      <dgm:t>
        <a:bodyPr/>
        <a:lstStyle/>
        <a:p>
          <a:endParaRPr lang="en-MY"/>
        </a:p>
      </dgm:t>
    </dgm:pt>
    <dgm:pt modelId="{D3DEA8DE-3449-46D8-BAB6-D3C07B2DBF30}" type="pres">
      <dgm:prSet presAssocID="{8454727C-67BE-4002-A8CC-E6AECC0D192C}" presName="connTx" presStyleLbl="parChTrans1D3" presStyleIdx="1" presStyleCnt="3"/>
      <dgm:spPr/>
      <dgm:t>
        <a:bodyPr/>
        <a:lstStyle/>
        <a:p>
          <a:endParaRPr lang="en-MY"/>
        </a:p>
      </dgm:t>
    </dgm:pt>
    <dgm:pt modelId="{A439F7EA-A3CD-4766-891A-92FEEC691583}" type="pres">
      <dgm:prSet presAssocID="{96E775AD-25A9-4D0F-A5A1-87E488B60BFF}" presName="Name30" presStyleCnt="0"/>
      <dgm:spPr/>
      <dgm:t>
        <a:bodyPr/>
        <a:lstStyle/>
        <a:p>
          <a:endParaRPr lang="en-AU"/>
        </a:p>
      </dgm:t>
    </dgm:pt>
    <dgm:pt modelId="{6876D54D-051D-4DAB-BEC8-4B9269F6BB4D}" type="pres">
      <dgm:prSet presAssocID="{96E775AD-25A9-4D0F-A5A1-87E488B60BFF}" presName="level2Shape" presStyleLbl="node3" presStyleIdx="1" presStyleCnt="3" custScaleX="135258" custScaleY="242837" custLinFactNeighborX="-4731" custLinFactNeighborY="-636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MY"/>
        </a:p>
      </dgm:t>
    </dgm:pt>
    <dgm:pt modelId="{65031A00-09D2-43DA-816A-DF049CA3E0E8}" type="pres">
      <dgm:prSet presAssocID="{96E775AD-25A9-4D0F-A5A1-87E488B60BFF}" presName="hierChild3" presStyleCnt="0"/>
      <dgm:spPr/>
      <dgm:t>
        <a:bodyPr/>
        <a:lstStyle/>
        <a:p>
          <a:endParaRPr lang="en-AU"/>
        </a:p>
      </dgm:t>
    </dgm:pt>
    <dgm:pt modelId="{9CB92FA5-D4C4-4F97-94F7-73F29B6F3B2A}" type="pres">
      <dgm:prSet presAssocID="{2DA2ED3F-801D-462F-AA76-F7AA15449147}" presName="Name25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768056" y="14743"/>
              </a:lnTo>
            </a:path>
          </a:pathLst>
        </a:custGeom>
      </dgm:spPr>
      <dgm:t>
        <a:bodyPr/>
        <a:lstStyle/>
        <a:p>
          <a:endParaRPr lang="en-AU"/>
        </a:p>
      </dgm:t>
    </dgm:pt>
    <dgm:pt modelId="{C18BF989-21AF-4421-9C23-F552BDEB200C}" type="pres">
      <dgm:prSet presAssocID="{2DA2ED3F-801D-462F-AA76-F7AA15449147}" presName="connTx" presStyleLbl="parChTrans1D2" presStyleIdx="2" presStyleCnt="3"/>
      <dgm:spPr/>
      <dgm:t>
        <a:bodyPr/>
        <a:lstStyle/>
        <a:p>
          <a:endParaRPr lang="en-AU"/>
        </a:p>
      </dgm:t>
    </dgm:pt>
    <dgm:pt modelId="{254617F5-4031-4E47-95AD-10E89712405E}" type="pres">
      <dgm:prSet presAssocID="{E41D8573-EB77-44CE-9163-1E8645B25627}" presName="Name30" presStyleCnt="0"/>
      <dgm:spPr/>
      <dgm:t>
        <a:bodyPr/>
        <a:lstStyle/>
        <a:p>
          <a:endParaRPr lang="en-AU"/>
        </a:p>
      </dgm:t>
    </dgm:pt>
    <dgm:pt modelId="{4242D607-FA58-456C-9C1A-E3647714A65A}" type="pres">
      <dgm:prSet presAssocID="{E41D8573-EB77-44CE-9163-1E8645B25627}" presName="level2Shape" presStyleLbl="node2" presStyleIdx="2" presStyleCnt="3" custLinFactNeighborX="-646" custLinFactNeighborY="33616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A21FA277-36C3-4EF8-8D00-BA20D71EEA57}" type="pres">
      <dgm:prSet presAssocID="{E41D8573-EB77-44CE-9163-1E8645B25627}" presName="hierChild3" presStyleCnt="0"/>
      <dgm:spPr/>
      <dgm:t>
        <a:bodyPr/>
        <a:lstStyle/>
        <a:p>
          <a:endParaRPr lang="en-AU"/>
        </a:p>
      </dgm:t>
    </dgm:pt>
    <dgm:pt modelId="{A0F72734-3275-44DF-9A68-A3B2CD4EB869}" type="pres">
      <dgm:prSet presAssocID="{0CAECEA4-1E7A-496B-BB86-C8A18976AB69}" presName="Name25" presStyleLbl="parChTrans1D3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78032" y="14743"/>
              </a:lnTo>
            </a:path>
          </a:pathLst>
        </a:custGeom>
      </dgm:spPr>
      <dgm:t>
        <a:bodyPr/>
        <a:lstStyle/>
        <a:p>
          <a:endParaRPr lang="en-AU"/>
        </a:p>
      </dgm:t>
    </dgm:pt>
    <dgm:pt modelId="{6FEDFE3D-3A2F-4B69-A799-9F30C1F93B71}" type="pres">
      <dgm:prSet presAssocID="{0CAECEA4-1E7A-496B-BB86-C8A18976AB69}" presName="connTx" presStyleLbl="parChTrans1D3" presStyleIdx="2" presStyleCnt="3"/>
      <dgm:spPr/>
      <dgm:t>
        <a:bodyPr/>
        <a:lstStyle/>
        <a:p>
          <a:endParaRPr lang="en-AU"/>
        </a:p>
      </dgm:t>
    </dgm:pt>
    <dgm:pt modelId="{02C3CFC7-99AC-4510-B9C0-5E1A7C787CF5}" type="pres">
      <dgm:prSet presAssocID="{BB80F12D-6346-4BA8-BB4F-3AAF4B6E5F33}" presName="Name30" presStyleCnt="0"/>
      <dgm:spPr/>
    </dgm:pt>
    <dgm:pt modelId="{94CA0FA7-F9E1-4626-BA43-78A835EB87B3}" type="pres">
      <dgm:prSet presAssocID="{BB80F12D-6346-4BA8-BB4F-3AAF4B6E5F33}" presName="level2Shape" presStyleLbl="node3" presStyleIdx="2" presStyleCnt="3" custScaleX="130356" custScaleY="128114" custLinFactNeighborX="-6759" custLinFactNeighborY="47309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C043E7E6-87DE-4797-B02F-409D79392179}" type="pres">
      <dgm:prSet presAssocID="{BB80F12D-6346-4BA8-BB4F-3AAF4B6E5F33}" presName="hierChild3" presStyleCnt="0"/>
      <dgm:spPr/>
    </dgm:pt>
    <dgm:pt modelId="{9EED666B-0E54-42A9-A54D-BA3720D7E139}" type="pres">
      <dgm:prSet presAssocID="{6C7A81D4-8FCB-4AE6-8D24-38A71EDA270F}" presName="bgShapesFlow" presStyleCnt="0"/>
      <dgm:spPr/>
      <dgm:t>
        <a:bodyPr/>
        <a:lstStyle/>
        <a:p>
          <a:endParaRPr lang="en-AU"/>
        </a:p>
      </dgm:t>
    </dgm:pt>
  </dgm:ptLst>
  <dgm:cxnLst>
    <dgm:cxn modelId="{78463309-81B5-4D24-80FF-862A138E8994}" type="presOf" srcId="{2DA2ED3F-801D-462F-AA76-F7AA15449147}" destId="{C18BF989-21AF-4421-9C23-F552BDEB200C}" srcOrd="1" destOrd="0" presId="urn:microsoft.com/office/officeart/2005/8/layout/hierarchy5"/>
    <dgm:cxn modelId="{4DCB200A-940A-4BB9-9EB6-B21DD1DBB81F}" type="presOf" srcId="{B912C096-960E-4226-BF74-23403FB3B4FD}" destId="{FDED069D-1D2C-47EB-9D52-2118B0929581}" srcOrd="0" destOrd="0" presId="urn:microsoft.com/office/officeart/2005/8/layout/hierarchy5"/>
    <dgm:cxn modelId="{5CE59C7A-5C3A-4F5F-A8CA-AE266453A6C5}" type="presOf" srcId="{6C7A81D4-8FCB-4AE6-8D24-38A71EDA270F}" destId="{B37C2FF6-39C8-47FF-AB96-33D6FA615BF9}" srcOrd="0" destOrd="0" presId="urn:microsoft.com/office/officeart/2005/8/layout/hierarchy5"/>
    <dgm:cxn modelId="{9BB2E176-C552-4D53-B4D2-E600C8417EF0}" type="presOf" srcId="{710C8497-DC61-4CCF-8868-B75D52E82C3E}" destId="{DBB17E7C-9FEA-4D23-9FD5-1CBC32E80CE7}" srcOrd="0" destOrd="0" presId="urn:microsoft.com/office/officeart/2005/8/layout/hierarchy5"/>
    <dgm:cxn modelId="{BEA1C95E-0105-4086-B60E-9D5898B6C741}" type="presOf" srcId="{8454727C-67BE-4002-A8CC-E6AECC0D192C}" destId="{D3DEA8DE-3449-46D8-BAB6-D3C07B2DBF30}" srcOrd="1" destOrd="0" presId="urn:microsoft.com/office/officeart/2005/8/layout/hierarchy5"/>
    <dgm:cxn modelId="{AC831753-54B8-4646-A31C-13DC2AB06FE5}" srcId="{6C7A81D4-8FCB-4AE6-8D24-38A71EDA270F}" destId="{B912C096-960E-4226-BF74-23403FB3B4FD}" srcOrd="0" destOrd="0" parTransId="{8FC93BB1-D995-4DF5-A1E7-6993A2E81F67}" sibTransId="{34413CE0-0673-49AA-83F3-EFA7E8AE272F}"/>
    <dgm:cxn modelId="{F6DCC191-CF53-4683-B4D8-351DCDFCAD9D}" srcId="{710C8497-DC61-4CCF-8868-B75D52E82C3E}" destId="{96E775AD-25A9-4D0F-A5A1-87E488B60BFF}" srcOrd="0" destOrd="0" parTransId="{8454727C-67BE-4002-A8CC-E6AECC0D192C}" sibTransId="{F7F6D9A7-80F9-4202-85FE-BD9754E4FC87}"/>
    <dgm:cxn modelId="{C2DF35EA-AE79-4109-8A99-412185D343F1}" type="presOf" srcId="{113C3340-B7CB-4B11-8100-C73AA3B879EB}" destId="{A56A73D6-1C7A-46AB-9030-C956591B3B1F}" srcOrd="1" destOrd="0" presId="urn:microsoft.com/office/officeart/2005/8/layout/hierarchy5"/>
    <dgm:cxn modelId="{84349AD6-DB41-4B2B-835B-11E718C60DFF}" srcId="{B912C096-960E-4226-BF74-23403FB3B4FD}" destId="{710C8497-DC61-4CCF-8868-B75D52E82C3E}" srcOrd="1" destOrd="0" parTransId="{D9B86D4F-97FC-4363-B03B-794F8D62228B}" sibTransId="{34752555-920E-4598-A738-FDEB2FFB7BB0}"/>
    <dgm:cxn modelId="{E1556CFA-1451-4AD7-86F2-F6C096B08250}" srcId="{E41D8573-EB77-44CE-9163-1E8645B25627}" destId="{BB80F12D-6346-4BA8-BB4F-3AAF4B6E5F33}" srcOrd="0" destOrd="0" parTransId="{0CAECEA4-1E7A-496B-BB86-C8A18976AB69}" sibTransId="{EB9950B6-96E6-4229-895C-50D157A5D139}"/>
    <dgm:cxn modelId="{31BDCC38-1093-4D05-A00E-71B013789A2B}" srcId="{B912C096-960E-4226-BF74-23403FB3B4FD}" destId="{8076A91F-6867-453D-A857-B38EB05B1486}" srcOrd="0" destOrd="0" parTransId="{0C2844C1-054A-4824-80A9-D6707E18EE00}" sibTransId="{2C13647B-2560-4180-9203-23BE692F0B7B}"/>
    <dgm:cxn modelId="{207C00D5-D906-4F00-9CAF-59B0F8CD8AC4}" type="presOf" srcId="{96E775AD-25A9-4D0F-A5A1-87E488B60BFF}" destId="{6876D54D-051D-4DAB-BEC8-4B9269F6BB4D}" srcOrd="0" destOrd="0" presId="urn:microsoft.com/office/officeart/2005/8/layout/hierarchy5"/>
    <dgm:cxn modelId="{F33B9A52-E100-4A5D-B82E-38B5F572ABDF}" srcId="{B912C096-960E-4226-BF74-23403FB3B4FD}" destId="{E41D8573-EB77-44CE-9163-1E8645B25627}" srcOrd="2" destOrd="0" parTransId="{2DA2ED3F-801D-462F-AA76-F7AA15449147}" sibTransId="{396974DB-4EDD-4D73-8FFA-01D0F856CC4E}"/>
    <dgm:cxn modelId="{31316E32-919D-4C45-8C34-280AB6D28C07}" srcId="{8076A91F-6867-453D-A857-B38EB05B1486}" destId="{E03CF962-FD3D-43E1-9566-9A90E5F20CE3}" srcOrd="0" destOrd="0" parTransId="{113C3340-B7CB-4B11-8100-C73AA3B879EB}" sibTransId="{1FEBA4BF-A607-4F13-96AF-1DAEA680393B}"/>
    <dgm:cxn modelId="{0242077E-09B5-4B85-9CF1-44E4352A142B}" type="presOf" srcId="{D9B86D4F-97FC-4363-B03B-794F8D62228B}" destId="{A5FE306C-6E60-484A-95C5-96C174A71AC6}" srcOrd="0" destOrd="0" presId="urn:microsoft.com/office/officeart/2005/8/layout/hierarchy5"/>
    <dgm:cxn modelId="{69A9B6EB-E026-478A-81F9-7C8FA4E3A686}" type="presOf" srcId="{8454727C-67BE-4002-A8CC-E6AECC0D192C}" destId="{834D20BA-A063-4342-AB1E-941DBDCCC0D1}" srcOrd="0" destOrd="0" presId="urn:microsoft.com/office/officeart/2005/8/layout/hierarchy5"/>
    <dgm:cxn modelId="{9DD955B6-BB3A-40CE-A036-399335E70718}" type="presOf" srcId="{113C3340-B7CB-4B11-8100-C73AA3B879EB}" destId="{DA8A6F44-A791-4F60-8D40-12F044D4869B}" srcOrd="0" destOrd="0" presId="urn:microsoft.com/office/officeart/2005/8/layout/hierarchy5"/>
    <dgm:cxn modelId="{71C0C843-0931-41DB-A414-16B9E22F4E0E}" type="presOf" srcId="{2DA2ED3F-801D-462F-AA76-F7AA15449147}" destId="{9CB92FA5-D4C4-4F97-94F7-73F29B6F3B2A}" srcOrd="0" destOrd="0" presId="urn:microsoft.com/office/officeart/2005/8/layout/hierarchy5"/>
    <dgm:cxn modelId="{A6CE56DE-6CB9-41B7-ADEC-5B7903DB1336}" type="presOf" srcId="{0C2844C1-054A-4824-80A9-D6707E18EE00}" destId="{411E1C44-D291-429B-9023-6F7959195CF1}" srcOrd="0" destOrd="0" presId="urn:microsoft.com/office/officeart/2005/8/layout/hierarchy5"/>
    <dgm:cxn modelId="{A8964200-51A2-4565-B559-59DD3BA91752}" type="presOf" srcId="{D9B86D4F-97FC-4363-B03B-794F8D62228B}" destId="{36E37221-96EC-4F24-A245-10270E50F61B}" srcOrd="1" destOrd="0" presId="urn:microsoft.com/office/officeart/2005/8/layout/hierarchy5"/>
    <dgm:cxn modelId="{04A40DB1-4CBB-41ED-B588-C5A1A242C19D}" type="presOf" srcId="{0CAECEA4-1E7A-496B-BB86-C8A18976AB69}" destId="{6FEDFE3D-3A2F-4B69-A799-9F30C1F93B71}" srcOrd="1" destOrd="0" presId="urn:microsoft.com/office/officeart/2005/8/layout/hierarchy5"/>
    <dgm:cxn modelId="{24C087EB-1290-4AB5-A748-4C0260B68FC6}" type="presOf" srcId="{BB80F12D-6346-4BA8-BB4F-3AAF4B6E5F33}" destId="{94CA0FA7-F9E1-4626-BA43-78A835EB87B3}" srcOrd="0" destOrd="0" presId="urn:microsoft.com/office/officeart/2005/8/layout/hierarchy5"/>
    <dgm:cxn modelId="{C4A4C676-6F68-4FC8-A25A-2DFE550B988A}" type="presOf" srcId="{0CAECEA4-1E7A-496B-BB86-C8A18976AB69}" destId="{A0F72734-3275-44DF-9A68-A3B2CD4EB869}" srcOrd="0" destOrd="0" presId="urn:microsoft.com/office/officeart/2005/8/layout/hierarchy5"/>
    <dgm:cxn modelId="{6988B56B-F812-4FBB-9BA9-75FE9CE5F016}" type="presOf" srcId="{E03CF962-FD3D-43E1-9566-9A90E5F20CE3}" destId="{883DD3D1-78A4-4A55-B3D4-FDC73A08FC54}" srcOrd="0" destOrd="0" presId="urn:microsoft.com/office/officeart/2005/8/layout/hierarchy5"/>
    <dgm:cxn modelId="{7B18AD1E-F1D9-43A8-8306-5D81AB9B91BC}" type="presOf" srcId="{0C2844C1-054A-4824-80A9-D6707E18EE00}" destId="{44F12263-2279-4122-AFEE-5DCC9176812A}" srcOrd="1" destOrd="0" presId="urn:microsoft.com/office/officeart/2005/8/layout/hierarchy5"/>
    <dgm:cxn modelId="{EEDA2303-E185-4A5C-9DD5-E50F4DFD2354}" type="presOf" srcId="{E41D8573-EB77-44CE-9163-1E8645B25627}" destId="{4242D607-FA58-456C-9C1A-E3647714A65A}" srcOrd="0" destOrd="0" presId="urn:microsoft.com/office/officeart/2005/8/layout/hierarchy5"/>
    <dgm:cxn modelId="{F37AA0F2-01FF-4F3D-989A-CDE42987916B}" type="presOf" srcId="{8076A91F-6867-453D-A857-B38EB05B1486}" destId="{5EDD2605-C873-4093-9C21-30B3170F59BA}" srcOrd="0" destOrd="0" presId="urn:microsoft.com/office/officeart/2005/8/layout/hierarchy5"/>
    <dgm:cxn modelId="{A2AE32A2-8AB6-4B20-AEBC-F66254EABD57}" type="presParOf" srcId="{B37C2FF6-39C8-47FF-AB96-33D6FA615BF9}" destId="{7E0E3A52-7324-497F-B582-8710F0AEA834}" srcOrd="0" destOrd="0" presId="urn:microsoft.com/office/officeart/2005/8/layout/hierarchy5"/>
    <dgm:cxn modelId="{683BCB66-7418-4AAE-96DF-257989078C0D}" type="presParOf" srcId="{7E0E3A52-7324-497F-B582-8710F0AEA834}" destId="{AB44D1FA-2CA6-457C-96C4-1F37801951CA}" srcOrd="0" destOrd="0" presId="urn:microsoft.com/office/officeart/2005/8/layout/hierarchy5"/>
    <dgm:cxn modelId="{978C148D-40A5-49F0-905F-46A6AF1CCC43}" type="presParOf" srcId="{AB44D1FA-2CA6-457C-96C4-1F37801951CA}" destId="{A71A6543-5594-49B0-A061-0CAB55B10379}" srcOrd="0" destOrd="0" presId="urn:microsoft.com/office/officeart/2005/8/layout/hierarchy5"/>
    <dgm:cxn modelId="{A901FE4D-2E82-43CA-AF34-936A26268731}" type="presParOf" srcId="{A71A6543-5594-49B0-A061-0CAB55B10379}" destId="{FDED069D-1D2C-47EB-9D52-2118B0929581}" srcOrd="0" destOrd="0" presId="urn:microsoft.com/office/officeart/2005/8/layout/hierarchy5"/>
    <dgm:cxn modelId="{4D21F7BE-4AD8-4773-AF36-7DC32BF543D6}" type="presParOf" srcId="{A71A6543-5594-49B0-A061-0CAB55B10379}" destId="{C105FBAC-3DAF-405D-89FD-C045D7051E42}" srcOrd="1" destOrd="0" presId="urn:microsoft.com/office/officeart/2005/8/layout/hierarchy5"/>
    <dgm:cxn modelId="{28D17367-98D8-40BD-A2AE-CE57C0520F26}" type="presParOf" srcId="{C105FBAC-3DAF-405D-89FD-C045D7051E42}" destId="{411E1C44-D291-429B-9023-6F7959195CF1}" srcOrd="0" destOrd="0" presId="urn:microsoft.com/office/officeart/2005/8/layout/hierarchy5"/>
    <dgm:cxn modelId="{B8B8B11F-50F4-4A3F-922B-5501C3EF56EA}" type="presParOf" srcId="{411E1C44-D291-429B-9023-6F7959195CF1}" destId="{44F12263-2279-4122-AFEE-5DCC9176812A}" srcOrd="0" destOrd="0" presId="urn:microsoft.com/office/officeart/2005/8/layout/hierarchy5"/>
    <dgm:cxn modelId="{46517B1E-CB22-4B4F-A40B-2C80FCFE20B3}" type="presParOf" srcId="{C105FBAC-3DAF-405D-89FD-C045D7051E42}" destId="{61C107D9-521B-479E-9A87-C1008289B3CA}" srcOrd="1" destOrd="0" presId="urn:microsoft.com/office/officeart/2005/8/layout/hierarchy5"/>
    <dgm:cxn modelId="{9F686DB1-4946-45E1-93FC-50B0E877E77B}" type="presParOf" srcId="{61C107D9-521B-479E-9A87-C1008289B3CA}" destId="{5EDD2605-C873-4093-9C21-30B3170F59BA}" srcOrd="0" destOrd="0" presId="urn:microsoft.com/office/officeart/2005/8/layout/hierarchy5"/>
    <dgm:cxn modelId="{C68C46F7-0E82-409F-AA8E-4EC112FA6985}" type="presParOf" srcId="{61C107D9-521B-479E-9A87-C1008289B3CA}" destId="{6D78ED40-B433-4F0D-9E54-4D16FA5973E9}" srcOrd="1" destOrd="0" presId="urn:microsoft.com/office/officeart/2005/8/layout/hierarchy5"/>
    <dgm:cxn modelId="{C37CBDFD-AA49-42DC-A05D-22AF5A70D7E0}" type="presParOf" srcId="{6D78ED40-B433-4F0D-9E54-4D16FA5973E9}" destId="{DA8A6F44-A791-4F60-8D40-12F044D4869B}" srcOrd="0" destOrd="0" presId="urn:microsoft.com/office/officeart/2005/8/layout/hierarchy5"/>
    <dgm:cxn modelId="{BFDF0C49-5851-4FAA-AE11-D5B8289E45D8}" type="presParOf" srcId="{DA8A6F44-A791-4F60-8D40-12F044D4869B}" destId="{A56A73D6-1C7A-46AB-9030-C956591B3B1F}" srcOrd="0" destOrd="0" presId="urn:microsoft.com/office/officeart/2005/8/layout/hierarchy5"/>
    <dgm:cxn modelId="{F7E0D9F3-1639-47BC-ACB7-0AE3638D2045}" type="presParOf" srcId="{6D78ED40-B433-4F0D-9E54-4D16FA5973E9}" destId="{D7B45734-A0AF-4DD7-93C9-71A371867978}" srcOrd="1" destOrd="0" presId="urn:microsoft.com/office/officeart/2005/8/layout/hierarchy5"/>
    <dgm:cxn modelId="{4A218A65-57F6-44D2-8B9E-555BF0433D08}" type="presParOf" srcId="{D7B45734-A0AF-4DD7-93C9-71A371867978}" destId="{883DD3D1-78A4-4A55-B3D4-FDC73A08FC54}" srcOrd="0" destOrd="0" presId="urn:microsoft.com/office/officeart/2005/8/layout/hierarchy5"/>
    <dgm:cxn modelId="{CE41961E-9D7B-44E4-A4F3-3E1A9CF847FA}" type="presParOf" srcId="{D7B45734-A0AF-4DD7-93C9-71A371867978}" destId="{B8DB4492-03FC-449E-A967-30BE8A83053D}" srcOrd="1" destOrd="0" presId="urn:microsoft.com/office/officeart/2005/8/layout/hierarchy5"/>
    <dgm:cxn modelId="{9089EC58-EFC4-45A7-BAD4-99AEE5BA5384}" type="presParOf" srcId="{C105FBAC-3DAF-405D-89FD-C045D7051E42}" destId="{A5FE306C-6E60-484A-95C5-96C174A71AC6}" srcOrd="2" destOrd="0" presId="urn:microsoft.com/office/officeart/2005/8/layout/hierarchy5"/>
    <dgm:cxn modelId="{D3AFC9D6-ADDE-42DC-9900-A3CF9423CBEC}" type="presParOf" srcId="{A5FE306C-6E60-484A-95C5-96C174A71AC6}" destId="{36E37221-96EC-4F24-A245-10270E50F61B}" srcOrd="0" destOrd="0" presId="urn:microsoft.com/office/officeart/2005/8/layout/hierarchy5"/>
    <dgm:cxn modelId="{58B9A739-8E24-4844-BB8E-89011FEE362F}" type="presParOf" srcId="{C105FBAC-3DAF-405D-89FD-C045D7051E42}" destId="{AC0537A7-7FA0-4998-8788-363B8EE82AD1}" srcOrd="3" destOrd="0" presId="urn:microsoft.com/office/officeart/2005/8/layout/hierarchy5"/>
    <dgm:cxn modelId="{C24AFEA7-E0CC-4AC9-8D90-17B0D85458DF}" type="presParOf" srcId="{AC0537A7-7FA0-4998-8788-363B8EE82AD1}" destId="{DBB17E7C-9FEA-4D23-9FD5-1CBC32E80CE7}" srcOrd="0" destOrd="0" presId="urn:microsoft.com/office/officeart/2005/8/layout/hierarchy5"/>
    <dgm:cxn modelId="{7EE12052-E3C4-4877-9C8F-31EFDC12C54B}" type="presParOf" srcId="{AC0537A7-7FA0-4998-8788-363B8EE82AD1}" destId="{E6B781DF-1368-472E-A8AF-F8BF8711D0D6}" srcOrd="1" destOrd="0" presId="urn:microsoft.com/office/officeart/2005/8/layout/hierarchy5"/>
    <dgm:cxn modelId="{0FEFB909-1B59-4034-9F3A-99EF455A1B2F}" type="presParOf" srcId="{E6B781DF-1368-472E-A8AF-F8BF8711D0D6}" destId="{834D20BA-A063-4342-AB1E-941DBDCCC0D1}" srcOrd="0" destOrd="0" presId="urn:microsoft.com/office/officeart/2005/8/layout/hierarchy5"/>
    <dgm:cxn modelId="{4C94245E-9BA4-4B2D-BE7E-B4FC4ABC9E0C}" type="presParOf" srcId="{834D20BA-A063-4342-AB1E-941DBDCCC0D1}" destId="{D3DEA8DE-3449-46D8-BAB6-D3C07B2DBF30}" srcOrd="0" destOrd="0" presId="urn:microsoft.com/office/officeart/2005/8/layout/hierarchy5"/>
    <dgm:cxn modelId="{9C0A13DB-523C-4A18-9370-DF54129769DB}" type="presParOf" srcId="{E6B781DF-1368-472E-A8AF-F8BF8711D0D6}" destId="{A439F7EA-A3CD-4766-891A-92FEEC691583}" srcOrd="1" destOrd="0" presId="urn:microsoft.com/office/officeart/2005/8/layout/hierarchy5"/>
    <dgm:cxn modelId="{CF19C990-3D3E-4E64-BFB7-1A1358F03B62}" type="presParOf" srcId="{A439F7EA-A3CD-4766-891A-92FEEC691583}" destId="{6876D54D-051D-4DAB-BEC8-4B9269F6BB4D}" srcOrd="0" destOrd="0" presId="urn:microsoft.com/office/officeart/2005/8/layout/hierarchy5"/>
    <dgm:cxn modelId="{CD41849D-CB7E-4C29-893D-209A88055FDE}" type="presParOf" srcId="{A439F7EA-A3CD-4766-891A-92FEEC691583}" destId="{65031A00-09D2-43DA-816A-DF049CA3E0E8}" srcOrd="1" destOrd="0" presId="urn:microsoft.com/office/officeart/2005/8/layout/hierarchy5"/>
    <dgm:cxn modelId="{62610808-30F4-4A9F-BA7E-B77B75768D6C}" type="presParOf" srcId="{C105FBAC-3DAF-405D-89FD-C045D7051E42}" destId="{9CB92FA5-D4C4-4F97-94F7-73F29B6F3B2A}" srcOrd="4" destOrd="0" presId="urn:microsoft.com/office/officeart/2005/8/layout/hierarchy5"/>
    <dgm:cxn modelId="{35F547E1-5247-4CBE-9259-E083B5E1AB81}" type="presParOf" srcId="{9CB92FA5-D4C4-4F97-94F7-73F29B6F3B2A}" destId="{C18BF989-21AF-4421-9C23-F552BDEB200C}" srcOrd="0" destOrd="0" presId="urn:microsoft.com/office/officeart/2005/8/layout/hierarchy5"/>
    <dgm:cxn modelId="{BC360071-3ED6-4C30-9372-7AD324E8EEE9}" type="presParOf" srcId="{C105FBAC-3DAF-405D-89FD-C045D7051E42}" destId="{254617F5-4031-4E47-95AD-10E89712405E}" srcOrd="5" destOrd="0" presId="urn:microsoft.com/office/officeart/2005/8/layout/hierarchy5"/>
    <dgm:cxn modelId="{CEDCC5B6-23FD-4F40-A26E-E8B60F4AFE53}" type="presParOf" srcId="{254617F5-4031-4E47-95AD-10E89712405E}" destId="{4242D607-FA58-456C-9C1A-E3647714A65A}" srcOrd="0" destOrd="0" presId="urn:microsoft.com/office/officeart/2005/8/layout/hierarchy5"/>
    <dgm:cxn modelId="{35C52931-D086-4834-978D-D0B6F59F4B17}" type="presParOf" srcId="{254617F5-4031-4E47-95AD-10E89712405E}" destId="{A21FA277-36C3-4EF8-8D00-BA20D71EEA57}" srcOrd="1" destOrd="0" presId="urn:microsoft.com/office/officeart/2005/8/layout/hierarchy5"/>
    <dgm:cxn modelId="{22E87286-8276-473B-AB3D-6F0DA1D9B31D}" type="presParOf" srcId="{A21FA277-36C3-4EF8-8D00-BA20D71EEA57}" destId="{A0F72734-3275-44DF-9A68-A3B2CD4EB869}" srcOrd="0" destOrd="0" presId="urn:microsoft.com/office/officeart/2005/8/layout/hierarchy5"/>
    <dgm:cxn modelId="{2CF80BE2-2D5A-4C75-A01D-DFDE32224BB9}" type="presParOf" srcId="{A0F72734-3275-44DF-9A68-A3B2CD4EB869}" destId="{6FEDFE3D-3A2F-4B69-A799-9F30C1F93B71}" srcOrd="0" destOrd="0" presId="urn:microsoft.com/office/officeart/2005/8/layout/hierarchy5"/>
    <dgm:cxn modelId="{0E2BE1F6-8261-4346-8114-100011810BD5}" type="presParOf" srcId="{A21FA277-36C3-4EF8-8D00-BA20D71EEA57}" destId="{02C3CFC7-99AC-4510-B9C0-5E1A7C787CF5}" srcOrd="1" destOrd="0" presId="urn:microsoft.com/office/officeart/2005/8/layout/hierarchy5"/>
    <dgm:cxn modelId="{15C1FCE9-54FB-454C-9571-C2E030B37737}" type="presParOf" srcId="{02C3CFC7-99AC-4510-B9C0-5E1A7C787CF5}" destId="{94CA0FA7-F9E1-4626-BA43-78A835EB87B3}" srcOrd="0" destOrd="0" presId="urn:microsoft.com/office/officeart/2005/8/layout/hierarchy5"/>
    <dgm:cxn modelId="{D82EB322-6E17-47C4-AEED-809DA73C7FA6}" type="presParOf" srcId="{02C3CFC7-99AC-4510-B9C0-5E1A7C787CF5}" destId="{C043E7E6-87DE-4797-B02F-409D79392179}" srcOrd="1" destOrd="0" presId="urn:microsoft.com/office/officeart/2005/8/layout/hierarchy5"/>
    <dgm:cxn modelId="{870D8285-8845-40FC-ABE6-666AB7E4C689}" type="presParOf" srcId="{B37C2FF6-39C8-47FF-AB96-33D6FA615BF9}" destId="{9EED666B-0E54-42A9-A54D-BA3720D7E139}" srcOrd="1" destOrd="0" presId="urn:microsoft.com/office/officeart/2005/8/layout/hierarchy5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D9975-613F-F941-A231-BB6B31CB5943}">
      <dsp:nvSpPr>
        <dsp:cNvPr id="0" name=""/>
        <dsp:cNvSpPr/>
      </dsp:nvSpPr>
      <dsp:spPr>
        <a:xfrm>
          <a:off x="1904" y="319226"/>
          <a:ext cx="4284618" cy="171384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>
              <a:solidFill>
                <a:schemeClr val="tx1"/>
              </a:solidFill>
              <a:latin typeface="Myriad Pro"/>
              <a:cs typeface="Myriad Pro"/>
            </a:rPr>
            <a:t>Is heavily trust based</a:t>
          </a:r>
          <a:endParaRPr lang="en-AU" sz="2000" kern="1200" dirty="0">
            <a:solidFill>
              <a:schemeClr val="tx1"/>
            </a:solidFill>
            <a:latin typeface="Myriad Pro"/>
            <a:cs typeface="Myriad Pro"/>
          </a:endParaRPr>
        </a:p>
      </dsp:txBody>
      <dsp:txXfrm>
        <a:off x="858828" y="319226"/>
        <a:ext cx="2570771" cy="1713847"/>
      </dsp:txXfrm>
    </dsp:sp>
    <dsp:sp modelId="{A5FD8E36-36E5-3449-9FF5-7C0278D3F5EC}">
      <dsp:nvSpPr>
        <dsp:cNvPr id="0" name=""/>
        <dsp:cNvSpPr/>
      </dsp:nvSpPr>
      <dsp:spPr>
        <a:xfrm>
          <a:off x="4070523" y="319226"/>
          <a:ext cx="4284618" cy="1713847"/>
        </a:xfrm>
        <a:prstGeom prst="chevron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>
              <a:solidFill>
                <a:schemeClr val="tx1"/>
              </a:solidFill>
              <a:latin typeface="Myriad Pro"/>
              <a:cs typeface="Myriad Pro"/>
            </a:rPr>
            <a:t>Financier is sleeping partner</a:t>
          </a:r>
          <a:endParaRPr lang="en-AU" sz="2000" kern="1200" dirty="0">
            <a:solidFill>
              <a:schemeClr val="tx1"/>
            </a:solidFill>
            <a:latin typeface="Myriad Pro"/>
            <a:cs typeface="Myriad Pro"/>
          </a:endParaRPr>
        </a:p>
      </dsp:txBody>
      <dsp:txXfrm>
        <a:off x="4927447" y="319226"/>
        <a:ext cx="2570771" cy="1713847"/>
      </dsp:txXfrm>
    </dsp:sp>
    <dsp:sp modelId="{9985FA19-7B63-DA4D-8458-972CACC0F245}">
      <dsp:nvSpPr>
        <dsp:cNvPr id="0" name=""/>
        <dsp:cNvSpPr/>
      </dsp:nvSpPr>
      <dsp:spPr>
        <a:xfrm>
          <a:off x="4556399" y="2318781"/>
          <a:ext cx="3427695" cy="2407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2000" i="1" kern="1200" dirty="0" smtClean="0">
              <a:solidFill>
                <a:schemeClr val="tx1"/>
              </a:solidFill>
              <a:latin typeface="Myriad Pro"/>
              <a:cs typeface="Myriad Pro"/>
            </a:rPr>
            <a:t>has first loss provision</a:t>
          </a:r>
          <a:endParaRPr lang="en-AU" sz="2000" i="1" kern="1200" dirty="0">
            <a:solidFill>
              <a:schemeClr val="tx1"/>
            </a:solidFill>
            <a:latin typeface="Myriad Pro"/>
            <a:cs typeface="Myriad Pro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2000" i="1" kern="1200" dirty="0" smtClean="0">
              <a:solidFill>
                <a:schemeClr val="tx1"/>
              </a:solidFill>
              <a:latin typeface="Myriad Pro"/>
              <a:cs typeface="Myriad Pro"/>
            </a:rPr>
            <a:t>has no control on management of operations</a:t>
          </a:r>
          <a:endParaRPr lang="en-AU" sz="2000" i="1" kern="1200" dirty="0">
            <a:solidFill>
              <a:schemeClr val="tx1"/>
            </a:solidFill>
            <a:latin typeface="Myriad Pro"/>
            <a:cs typeface="Myriad Pro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2000" i="1" kern="1200" dirty="0" smtClean="0">
              <a:solidFill>
                <a:schemeClr val="tx1"/>
              </a:solidFill>
              <a:latin typeface="Myriad Pro"/>
              <a:cs typeface="Myriad Pro"/>
            </a:rPr>
            <a:t>profits as determined by </a:t>
          </a:r>
          <a:r>
            <a:rPr lang="en-AU" sz="2000" i="1" kern="1200" dirty="0" err="1" smtClean="0">
              <a:solidFill>
                <a:schemeClr val="tx1"/>
              </a:solidFill>
              <a:latin typeface="Myriad Pro"/>
              <a:cs typeface="Myriad Pro"/>
            </a:rPr>
            <a:t>mudarib</a:t>
          </a:r>
          <a:r>
            <a:rPr lang="en-AU" sz="2000" i="1" kern="1200" dirty="0" smtClean="0">
              <a:solidFill>
                <a:schemeClr val="tx1"/>
              </a:solidFill>
              <a:latin typeface="Myriad Pro"/>
              <a:cs typeface="Myriad Pro"/>
            </a:rPr>
            <a:t> are shared as per PSR</a:t>
          </a:r>
          <a:endParaRPr lang="en-AU" sz="2000" i="1" kern="1200" dirty="0">
            <a:solidFill>
              <a:schemeClr val="tx1"/>
            </a:solidFill>
            <a:latin typeface="Myriad Pro"/>
            <a:cs typeface="Myriad Pro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2000" i="1" kern="1200" smtClean="0">
              <a:solidFill>
                <a:schemeClr val="tx1"/>
              </a:solidFill>
              <a:latin typeface="Myriad Pro"/>
              <a:cs typeface="Myriad Pro"/>
            </a:rPr>
            <a:t>favors mudarib</a:t>
          </a:r>
          <a:endParaRPr lang="en-AU" sz="2000" i="1" kern="1200">
            <a:solidFill>
              <a:schemeClr val="tx1"/>
            </a:solidFill>
            <a:latin typeface="Myriad Pro"/>
            <a:cs typeface="Myriad Pro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2000" i="1" kern="1200" dirty="0" smtClean="0">
              <a:solidFill>
                <a:schemeClr val="tx1"/>
              </a:solidFill>
              <a:latin typeface="Myriad Pro"/>
              <a:cs typeface="Myriad Pro"/>
            </a:rPr>
            <a:t>adverse selection can be a serious issue.</a:t>
          </a:r>
          <a:endParaRPr lang="en-AU" sz="2000" i="1" kern="1200" dirty="0">
            <a:solidFill>
              <a:schemeClr val="tx1"/>
            </a:solidFill>
            <a:latin typeface="Myriad Pro"/>
            <a:cs typeface="Myriad Pro"/>
          </a:endParaRPr>
        </a:p>
      </dsp:txBody>
      <dsp:txXfrm>
        <a:off x="4556399" y="2318781"/>
        <a:ext cx="3427695" cy="2407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30FF6-A6DD-4BB5-A6FB-7777D5AA73B7}">
      <dsp:nvSpPr>
        <dsp:cNvPr id="0" name=""/>
        <dsp:cNvSpPr/>
      </dsp:nvSpPr>
      <dsp:spPr>
        <a:xfrm>
          <a:off x="3016342" y="1748061"/>
          <a:ext cx="2221862" cy="1922001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kern="1200" smtClean="0">
              <a:solidFill>
                <a:schemeClr val="tx1"/>
              </a:solidFill>
              <a:latin typeface="Myriad Pro" panose="020B0503030403020204" pitchFamily="34" charset="0"/>
            </a:rPr>
            <a:t>MM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kern="1200" smtClean="0">
              <a:solidFill>
                <a:schemeClr val="tx1"/>
              </a:solidFill>
              <a:latin typeface="Myriad Pro" panose="020B0503030403020204" pitchFamily="34" charset="0"/>
            </a:rPr>
            <a:t>(active investor)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3384536" y="2066564"/>
        <a:ext cx="1485474" cy="1284995"/>
      </dsp:txXfrm>
    </dsp:sp>
    <dsp:sp modelId="{973954B7-B299-4776-A9DE-7FCEDD77F2DC}">
      <dsp:nvSpPr>
        <dsp:cNvPr id="0" name=""/>
        <dsp:cNvSpPr/>
      </dsp:nvSpPr>
      <dsp:spPr>
        <a:xfrm>
          <a:off x="4407655" y="828514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FA53009-5AFD-48ED-9B33-A99577228EDF}">
      <dsp:nvSpPr>
        <dsp:cNvPr id="0" name=""/>
        <dsp:cNvSpPr/>
      </dsp:nvSpPr>
      <dsp:spPr>
        <a:xfrm>
          <a:off x="3221008" y="0"/>
          <a:ext cx="1820800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kern="1200" dirty="0" smtClean="0">
              <a:solidFill>
                <a:schemeClr val="tx1"/>
              </a:solidFill>
              <a:latin typeface="Myriad Pro" panose="020B0503030403020204" pitchFamily="34" charset="0"/>
            </a:rPr>
            <a:t>Equity kickers </a:t>
          </a:r>
          <a:endParaRPr lang="en-MY" sz="1600" b="1" kern="1200" dirty="0">
            <a:solidFill>
              <a:schemeClr val="tx1"/>
            </a:solidFill>
            <a:latin typeface="Myriad Pro" panose="020B0503030403020204" pitchFamily="34" charset="0"/>
          </a:endParaRPr>
        </a:p>
      </dsp:txBody>
      <dsp:txXfrm>
        <a:off x="3522753" y="261045"/>
        <a:ext cx="1217310" cy="1053116"/>
      </dsp:txXfrm>
    </dsp:sp>
    <dsp:sp modelId="{B28B8AA1-97BF-47EF-A725-B84C241C36C9}">
      <dsp:nvSpPr>
        <dsp:cNvPr id="0" name=""/>
        <dsp:cNvSpPr/>
      </dsp:nvSpPr>
      <dsp:spPr>
        <a:xfrm>
          <a:off x="5386019" y="2178846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822659-898A-44AE-8497-652DB068E0CC}">
      <dsp:nvSpPr>
        <dsp:cNvPr id="0" name=""/>
        <dsp:cNvSpPr/>
      </dsp:nvSpPr>
      <dsp:spPr>
        <a:xfrm>
          <a:off x="4842460" y="993084"/>
          <a:ext cx="1820800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5">
                <a:hueOff val="-1470669"/>
                <a:satOff val="-2046"/>
                <a:lumOff val="-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470669"/>
                <a:satOff val="-2046"/>
                <a:lumOff val="-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470669"/>
                <a:satOff val="-2046"/>
                <a:lumOff val="-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kern="1200" dirty="0" smtClean="0">
              <a:solidFill>
                <a:schemeClr val="tx1"/>
              </a:solidFill>
              <a:latin typeface="Myriad Pro" panose="020B0503030403020204" pitchFamily="34" charset="0"/>
            </a:rPr>
            <a:t>No first loss provision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kern="1200" dirty="0" smtClean="0">
              <a:solidFill>
                <a:schemeClr val="tx1"/>
              </a:solidFill>
              <a:latin typeface="Myriad Pro" panose="020B0503030403020204" pitchFamily="34" charset="0"/>
            </a:rPr>
            <a:t>- Full repayment of principal</a:t>
          </a:r>
          <a:endParaRPr lang="en-MY" sz="1600" b="1" kern="1200" dirty="0">
            <a:solidFill>
              <a:schemeClr val="tx1"/>
            </a:solidFill>
            <a:latin typeface="Myriad Pro" panose="020B0503030403020204" pitchFamily="34" charset="0"/>
          </a:endParaRPr>
        </a:p>
      </dsp:txBody>
      <dsp:txXfrm>
        <a:off x="5144205" y="1254129"/>
        <a:ext cx="1217310" cy="1053116"/>
      </dsp:txXfrm>
    </dsp:sp>
    <dsp:sp modelId="{CA33F97C-7045-401C-BB7C-CDE565C901D9}">
      <dsp:nvSpPr>
        <dsp:cNvPr id="0" name=""/>
        <dsp:cNvSpPr/>
      </dsp:nvSpPr>
      <dsp:spPr>
        <a:xfrm>
          <a:off x="4706384" y="3703117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FC989B-827A-47A5-AFC4-70D523553BE1}">
      <dsp:nvSpPr>
        <dsp:cNvPr id="0" name=""/>
        <dsp:cNvSpPr/>
      </dsp:nvSpPr>
      <dsp:spPr>
        <a:xfrm>
          <a:off x="4759641" y="2873519"/>
          <a:ext cx="2083305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5">
                <a:hueOff val="-2941338"/>
                <a:satOff val="-4091"/>
                <a:lumOff val="-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941338"/>
                <a:satOff val="-4091"/>
                <a:lumOff val="-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941338"/>
                <a:satOff val="-4091"/>
                <a:lumOff val="-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kern="1200" smtClean="0">
              <a:solidFill>
                <a:schemeClr val="tx1"/>
              </a:solidFill>
              <a:latin typeface="Myriad Pro" panose="020B0503030403020204" pitchFamily="34" charset="0"/>
            </a:rPr>
            <a:t>Cost – Allowable, Enumeration   </a:t>
          </a:r>
          <a:endParaRPr lang="en-MY" sz="1600" b="1" kern="1200" dirty="0">
            <a:solidFill>
              <a:schemeClr val="tx1"/>
            </a:solidFill>
            <a:latin typeface="Myriad Pro" panose="020B0503030403020204" pitchFamily="34" charset="0"/>
          </a:endParaRPr>
        </a:p>
      </dsp:txBody>
      <dsp:txXfrm>
        <a:off x="5083262" y="3118212"/>
        <a:ext cx="1436063" cy="1085820"/>
      </dsp:txXfrm>
    </dsp:sp>
    <dsp:sp modelId="{28014E9D-FBFB-4B24-AC0D-6015F337FB75}">
      <dsp:nvSpPr>
        <dsp:cNvPr id="0" name=""/>
        <dsp:cNvSpPr/>
      </dsp:nvSpPr>
      <dsp:spPr>
        <a:xfrm>
          <a:off x="3020477" y="386134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AD01D7B-82CD-4BB6-A02C-A905CA625FFC}">
      <dsp:nvSpPr>
        <dsp:cNvPr id="0" name=""/>
        <dsp:cNvSpPr/>
      </dsp:nvSpPr>
      <dsp:spPr>
        <a:xfrm>
          <a:off x="3083637" y="3843460"/>
          <a:ext cx="2095541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5">
                <a:hueOff val="-4412007"/>
                <a:satOff val="-6137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412007"/>
                <a:satOff val="-6137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412007"/>
                <a:satOff val="-6137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i="0" kern="1200" smtClean="0">
              <a:solidFill>
                <a:schemeClr val="tx1"/>
              </a:solidFill>
              <a:latin typeface="Myriad Pro" panose="020B0503030403020204" pitchFamily="34" charset="0"/>
            </a:rPr>
            <a:t>Structure of payments, flexibility  </a:t>
          </a:r>
          <a:endParaRPr lang="en-MY" sz="1600" b="1" i="0" kern="1200" dirty="0">
            <a:solidFill>
              <a:schemeClr val="tx1"/>
            </a:solidFill>
            <a:latin typeface="Myriad Pro" panose="020B0503030403020204" pitchFamily="34" charset="0"/>
          </a:endParaRPr>
        </a:p>
      </dsp:txBody>
      <dsp:txXfrm>
        <a:off x="3408278" y="4087490"/>
        <a:ext cx="1446259" cy="1087146"/>
      </dsp:txXfrm>
    </dsp:sp>
    <dsp:sp modelId="{010B5156-BAD1-4CA3-9B91-0A33EE75E38B}">
      <dsp:nvSpPr>
        <dsp:cNvPr id="0" name=""/>
        <dsp:cNvSpPr/>
      </dsp:nvSpPr>
      <dsp:spPr>
        <a:xfrm>
          <a:off x="2026091" y="251155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3865B8-1747-4A6E-8334-9F1642C6A7B9}">
      <dsp:nvSpPr>
        <dsp:cNvPr id="0" name=""/>
        <dsp:cNvSpPr/>
      </dsp:nvSpPr>
      <dsp:spPr>
        <a:xfrm>
          <a:off x="930306" y="2771143"/>
          <a:ext cx="2337434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5">
                <a:hueOff val="-5882676"/>
                <a:satOff val="-8182"/>
                <a:lumOff val="-31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882676"/>
                <a:satOff val="-8182"/>
                <a:lumOff val="-31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882676"/>
                <a:satOff val="-8182"/>
                <a:lumOff val="-31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kern="1200" smtClean="0">
              <a:solidFill>
                <a:schemeClr val="tx1"/>
              </a:solidFill>
              <a:latin typeface="Myriad Pro" panose="020B0503030403020204" pitchFamily="34" charset="0"/>
            </a:rPr>
            <a:t>Reqd. returns based on project risk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600" b="1" kern="1200" dirty="0">
            <a:solidFill>
              <a:schemeClr val="tx1"/>
            </a:solidFill>
            <a:latin typeface="Myriad Pro" panose="020B0503030403020204" pitchFamily="34" charset="0"/>
          </a:endParaRPr>
        </a:p>
      </dsp:txBody>
      <dsp:txXfrm>
        <a:off x="1275104" y="3003504"/>
        <a:ext cx="1647838" cy="1110484"/>
      </dsp:txXfrm>
    </dsp:sp>
    <dsp:sp modelId="{8F691060-19D5-4EF6-8096-17BCCF2AC062}">
      <dsp:nvSpPr>
        <dsp:cNvPr id="0" name=""/>
        <dsp:cNvSpPr/>
      </dsp:nvSpPr>
      <dsp:spPr>
        <a:xfrm>
          <a:off x="1244858" y="813060"/>
          <a:ext cx="2297795" cy="1792458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kern="1200" smtClean="0">
              <a:solidFill>
                <a:schemeClr val="tx1"/>
              </a:solidFill>
              <a:latin typeface="Myriad Pro" panose="020B0503030403020204" pitchFamily="34" charset="0"/>
            </a:rPr>
            <a:t>Sukuk, securitisation,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b="1" kern="1200" smtClean="0">
              <a:solidFill>
                <a:schemeClr val="tx1"/>
              </a:solidFill>
              <a:latin typeface="Myriad Pro" panose="020B0503030403020204" pitchFamily="34" charset="0"/>
            </a:rPr>
            <a:t>tradeable</a:t>
          </a:r>
          <a:endParaRPr lang="en-MY" sz="1600" b="1" kern="1200" dirty="0">
            <a:solidFill>
              <a:schemeClr val="tx1"/>
            </a:solidFill>
            <a:latin typeface="Myriad Pro" panose="020B0503030403020204" pitchFamily="34" charset="0"/>
          </a:endParaRPr>
        </a:p>
      </dsp:txBody>
      <dsp:txXfrm>
        <a:off x="1607043" y="1095592"/>
        <a:ext cx="1573425" cy="1227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D069D-1D2C-47EB-9D52-2118B0929581}">
      <dsp:nvSpPr>
        <dsp:cNvPr id="0" name=""/>
        <dsp:cNvSpPr/>
      </dsp:nvSpPr>
      <dsp:spPr>
        <a:xfrm>
          <a:off x="311" y="2287758"/>
          <a:ext cx="1730653" cy="698232"/>
        </a:xfrm>
        <a:prstGeom prst="roundRect">
          <a:avLst>
            <a:gd name="adj" fmla="val 10000"/>
          </a:avLst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b="1" kern="120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New Project [Risk]</a:t>
          </a:r>
        </a:p>
      </dsp:txBody>
      <dsp:txXfrm>
        <a:off x="20762" y="2308209"/>
        <a:ext cx="1689751" cy="657330"/>
      </dsp:txXfrm>
    </dsp:sp>
    <dsp:sp modelId="{411E1C44-D291-429B-9023-6F7959195CF1}">
      <dsp:nvSpPr>
        <dsp:cNvPr id="0" name=""/>
        <dsp:cNvSpPr/>
      </dsp:nvSpPr>
      <dsp:spPr>
        <a:xfrm rot="17457729">
          <a:off x="1109577" y="1718206"/>
          <a:ext cx="1935035" cy="30366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548048" y="14743"/>
              </a:lnTo>
            </a:path>
          </a:pathLst>
        </a:custGeo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8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2028719" y="1685013"/>
        <a:ext cx="96751" cy="96751"/>
      </dsp:txXfrm>
    </dsp:sp>
    <dsp:sp modelId="{5EDD2605-C873-4093-9C21-30B3170F59BA}">
      <dsp:nvSpPr>
        <dsp:cNvPr id="0" name=""/>
        <dsp:cNvSpPr/>
      </dsp:nvSpPr>
      <dsp:spPr>
        <a:xfrm>
          <a:off x="2423226" y="473836"/>
          <a:ext cx="1730653" cy="7121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 risk is shared</a:t>
          </a:r>
        </a:p>
      </dsp:txBody>
      <dsp:txXfrm>
        <a:off x="2444084" y="494694"/>
        <a:ext cx="1688937" cy="670422"/>
      </dsp:txXfrm>
    </dsp:sp>
    <dsp:sp modelId="{DA8A6F44-A791-4F60-8D40-12F044D4869B}">
      <dsp:nvSpPr>
        <dsp:cNvPr id="0" name=""/>
        <dsp:cNvSpPr/>
      </dsp:nvSpPr>
      <dsp:spPr>
        <a:xfrm>
          <a:off x="4153879" y="814722"/>
          <a:ext cx="692261" cy="30366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564229" y="14743"/>
              </a:lnTo>
            </a:path>
          </a:pathLst>
        </a:custGeom>
        <a:noFill/>
        <a:ln w="12700" cap="flat" cmpd="sng" algn="ctr">
          <a:solidFill>
            <a:srgbClr val="70AD4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7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482704" y="812598"/>
        <a:ext cx="34613" cy="34613"/>
      </dsp:txXfrm>
    </dsp:sp>
    <dsp:sp modelId="{883DD3D1-78A4-4A55-B3D4-FDC73A08FC54}">
      <dsp:nvSpPr>
        <dsp:cNvPr id="0" name=""/>
        <dsp:cNvSpPr/>
      </dsp:nvSpPr>
      <dsp:spPr>
        <a:xfrm>
          <a:off x="4846141" y="207795"/>
          <a:ext cx="2141130" cy="1244218"/>
        </a:xfrm>
        <a:prstGeom prst="roundRect">
          <a:avLst>
            <a:gd name="adj" fmla="val 10000"/>
          </a:avLst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Lower risk as project risk is shared with new shareholders</a:t>
          </a:r>
        </a:p>
      </dsp:txBody>
      <dsp:txXfrm>
        <a:off x="4882583" y="244237"/>
        <a:ext cx="2068246" cy="1171334"/>
      </dsp:txXfrm>
    </dsp:sp>
    <dsp:sp modelId="{A5FE306C-6E60-484A-95C5-96C174A71AC6}">
      <dsp:nvSpPr>
        <dsp:cNvPr id="0" name=""/>
        <dsp:cNvSpPr/>
      </dsp:nvSpPr>
      <dsp:spPr>
        <a:xfrm rot="21578181">
          <a:off x="1730957" y="2619494"/>
          <a:ext cx="692275" cy="30366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564906" y="14743"/>
              </a:lnTo>
            </a:path>
          </a:pathLst>
        </a:custGeo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7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2059788" y="2617370"/>
        <a:ext cx="34613" cy="34613"/>
      </dsp:txXfrm>
    </dsp:sp>
    <dsp:sp modelId="{DBB17E7C-9FEA-4D23-9FD5-1CBC32E80CE7}">
      <dsp:nvSpPr>
        <dsp:cNvPr id="0" name=""/>
        <dsp:cNvSpPr/>
      </dsp:nvSpPr>
      <dsp:spPr>
        <a:xfrm>
          <a:off x="2423226" y="2199817"/>
          <a:ext cx="1730653" cy="86532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 risk is </a:t>
          </a:r>
          <a:r>
            <a:rPr lang="en-MY" sz="1800" kern="1200" dirty="0" err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transfered</a:t>
          </a:r>
          <a:r>
            <a:rPr lang="en-MY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to equity holders</a:t>
          </a:r>
        </a:p>
      </dsp:txBody>
      <dsp:txXfrm>
        <a:off x="2448571" y="2225162"/>
        <a:ext cx="1679963" cy="814636"/>
      </dsp:txXfrm>
    </dsp:sp>
    <dsp:sp modelId="{834D20BA-A063-4342-AB1E-941DBDCCC0D1}">
      <dsp:nvSpPr>
        <dsp:cNvPr id="0" name=""/>
        <dsp:cNvSpPr/>
      </dsp:nvSpPr>
      <dsp:spPr>
        <a:xfrm rot="21569005">
          <a:off x="4153867" y="2614545"/>
          <a:ext cx="610409" cy="30366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97515" y="14743"/>
              </a:lnTo>
            </a:path>
          </a:pathLst>
        </a:custGeom>
        <a:noFill/>
        <a:ln w="12700" cap="flat" cmpd="sng" algn="ctr">
          <a:solidFill>
            <a:srgbClr val="70AD4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7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443811" y="2614468"/>
        <a:ext cx="30520" cy="30520"/>
      </dsp:txXfrm>
    </dsp:sp>
    <dsp:sp modelId="{6876D54D-051D-4DAB-BEC8-4B9269F6BB4D}">
      <dsp:nvSpPr>
        <dsp:cNvPr id="0" name=""/>
        <dsp:cNvSpPr/>
      </dsp:nvSpPr>
      <dsp:spPr>
        <a:xfrm>
          <a:off x="4764264" y="1576310"/>
          <a:ext cx="2340847" cy="2101333"/>
        </a:xfrm>
        <a:prstGeom prst="roundRect">
          <a:avLst>
            <a:gd name="adj" fmla="val 10000"/>
          </a:avLst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Higher risk as (1) the same group of existing shareholders have to take on new project risk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+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60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(2) financing risk (leverage)</a:t>
          </a:r>
        </a:p>
      </dsp:txBody>
      <dsp:txXfrm>
        <a:off x="4825810" y="1637856"/>
        <a:ext cx="2217755" cy="1978241"/>
      </dsp:txXfrm>
    </dsp:sp>
    <dsp:sp modelId="{9CB92FA5-D4C4-4F97-94F7-73F29B6F3B2A}">
      <dsp:nvSpPr>
        <dsp:cNvPr id="0" name=""/>
        <dsp:cNvSpPr/>
      </dsp:nvSpPr>
      <dsp:spPr>
        <a:xfrm rot="4282700">
          <a:off x="1005042" y="3632322"/>
          <a:ext cx="2132926" cy="30366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768056" y="14743"/>
              </a:lnTo>
            </a:path>
          </a:pathLst>
        </a:custGeom>
        <a:noFill/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2018182" y="3594182"/>
        <a:ext cx="106646" cy="106646"/>
      </dsp:txXfrm>
    </dsp:sp>
    <dsp:sp modelId="{4242D607-FA58-456C-9C1A-E3647714A65A}">
      <dsp:nvSpPr>
        <dsp:cNvPr id="0" name=""/>
        <dsp:cNvSpPr/>
      </dsp:nvSpPr>
      <dsp:spPr>
        <a:xfrm>
          <a:off x="2412046" y="4225473"/>
          <a:ext cx="1730653" cy="86532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 risk is shared </a:t>
          </a:r>
        </a:p>
      </dsp:txBody>
      <dsp:txXfrm>
        <a:off x="2437391" y="4250818"/>
        <a:ext cx="1679963" cy="814636"/>
      </dsp:txXfrm>
    </dsp:sp>
    <dsp:sp modelId="{A0F72734-3275-44DF-9A68-A3B2CD4EB869}">
      <dsp:nvSpPr>
        <dsp:cNvPr id="0" name=""/>
        <dsp:cNvSpPr/>
      </dsp:nvSpPr>
      <dsp:spPr>
        <a:xfrm rot="21116149">
          <a:off x="4139771" y="4601407"/>
          <a:ext cx="592323" cy="30366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78032" y="14743"/>
              </a:lnTo>
            </a:path>
          </a:pathLst>
        </a:custGeom>
        <a:noFill/>
        <a:ln w="12700" cap="flat" cmpd="sng" algn="ctr">
          <a:solidFill>
            <a:srgbClr val="70AD4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7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421125" y="4601782"/>
        <a:ext cx="29616" cy="29616"/>
      </dsp:txXfrm>
    </dsp:sp>
    <dsp:sp modelId="{94CA0FA7-F9E1-4626-BA43-78A835EB87B3}">
      <dsp:nvSpPr>
        <dsp:cNvPr id="0" name=""/>
        <dsp:cNvSpPr/>
      </dsp:nvSpPr>
      <dsp:spPr>
        <a:xfrm>
          <a:off x="4729166" y="4020742"/>
          <a:ext cx="2256010" cy="1108604"/>
        </a:xfrm>
        <a:prstGeom prst="roundRect">
          <a:avLst>
            <a:gd name="adj" fmla="val 10000"/>
          </a:avLst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Lower risk as shared  with sukuk holders. Maximum risk limited to % of investment</a:t>
          </a:r>
        </a:p>
      </dsp:txBody>
      <dsp:txXfrm>
        <a:off x="4761636" y="4053212"/>
        <a:ext cx="2191070" cy="1043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5F1D3-5108-4C30-AA46-6480B24D926B}" type="datetimeFigureOut">
              <a:rPr lang="en-AU" smtClean="0"/>
              <a:t>30/08/2018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A457E-E068-4BCA-8787-BBD588D194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861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2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7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71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791" y="0"/>
            <a:ext cx="12192000" cy="6858000"/>
          </a:xfrm>
          <a:prstGeom prst="rect">
            <a:avLst/>
          </a:prstGeom>
          <a:solidFill>
            <a:srgbClr val="00A6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6" tIns="45700" rIns="91396" bIns="45700" rtlCol="0" anchor="ctr"/>
          <a:lstStyle/>
          <a:p>
            <a:pPr algn="ctr"/>
            <a:endParaRPr lang="en-GB" sz="1786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5819" y="4251949"/>
            <a:ext cx="5386917" cy="518135"/>
          </a:xfrm>
        </p:spPr>
        <p:txBody>
          <a:bodyPr anchor="b">
            <a:normAutofit/>
          </a:bodyPr>
          <a:lstStyle>
            <a:lvl1pPr marL="0" indent="0">
              <a:buNone/>
              <a:defRPr sz="1429" b="1">
                <a:solidFill>
                  <a:schemeClr val="bg1"/>
                </a:solidFill>
              </a:defRPr>
            </a:lvl1pPr>
            <a:lvl2pPr marL="456989" indent="0">
              <a:buNone/>
              <a:defRPr sz="2000" b="1"/>
            </a:lvl2pPr>
            <a:lvl3pPr marL="913978" indent="0">
              <a:buNone/>
              <a:defRPr sz="1786" b="1"/>
            </a:lvl3pPr>
            <a:lvl4pPr marL="1370967" indent="0">
              <a:buNone/>
              <a:defRPr sz="1571" b="1"/>
            </a:lvl4pPr>
            <a:lvl5pPr marL="1827957" indent="0">
              <a:buNone/>
              <a:defRPr sz="1571" b="1"/>
            </a:lvl5pPr>
            <a:lvl6pPr marL="2284946" indent="0">
              <a:buNone/>
              <a:defRPr sz="1571" b="1"/>
            </a:lvl6pPr>
            <a:lvl7pPr marL="2741939" indent="0">
              <a:buNone/>
              <a:defRPr sz="1571" b="1"/>
            </a:lvl7pPr>
            <a:lvl8pPr marL="3198928" indent="0">
              <a:buNone/>
              <a:defRPr sz="1571" b="1"/>
            </a:lvl8pPr>
            <a:lvl9pPr marL="3655917" indent="0">
              <a:buNone/>
              <a:defRPr sz="1571" b="1"/>
            </a:lvl9pPr>
          </a:lstStyle>
          <a:p>
            <a:pPr lvl="0"/>
            <a:r>
              <a:rPr lang="en-US" dirty="0" smtClean="0"/>
              <a:t>Type name here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508722" y="5870343"/>
            <a:ext cx="2592288" cy="532157"/>
          </a:xfrm>
          <a:prstGeom prst="rect">
            <a:avLst/>
          </a:prstGeom>
          <a:noFill/>
        </p:spPr>
        <p:txBody>
          <a:bodyPr wrap="square" lIns="91396" tIns="45700" rIns="91396" bIns="45700" rtlCol="0">
            <a:spAutoFit/>
          </a:bodyPr>
          <a:lstStyle/>
          <a:p>
            <a:r>
              <a:rPr lang="en-GB" sz="1429" dirty="0" smtClean="0">
                <a:solidFill>
                  <a:schemeClr val="bg1"/>
                </a:solidFill>
                <a:latin typeface="Myriad Pro" pitchFamily="34" charset="0"/>
              </a:rPr>
              <a:t>Tel:</a:t>
            </a:r>
          </a:p>
          <a:p>
            <a:r>
              <a:rPr lang="en-GB" sz="1429" dirty="0" smtClean="0">
                <a:solidFill>
                  <a:schemeClr val="bg1"/>
                </a:solidFill>
                <a:latin typeface="Myriad Pro" pitchFamily="34" charset="0"/>
              </a:rPr>
              <a:t>Websites:</a:t>
            </a:r>
            <a:endParaRPr lang="en-GB" sz="1429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1547642" y="5879699"/>
            <a:ext cx="5095474" cy="752089"/>
          </a:xfrm>
          <a:prstGeom prst="rect">
            <a:avLst/>
          </a:prstGeom>
          <a:noFill/>
        </p:spPr>
        <p:txBody>
          <a:bodyPr wrap="square" lIns="91396" tIns="45700" rIns="91396" bIns="45700" rtlCol="0">
            <a:spAutoFit/>
          </a:bodyPr>
          <a:lstStyle/>
          <a:p>
            <a:r>
              <a:rPr lang="en-GB" sz="1429" dirty="0" smtClean="0">
                <a:solidFill>
                  <a:schemeClr val="bg1"/>
                </a:solidFill>
                <a:latin typeface="Myriad Pro" pitchFamily="34" charset="0"/>
              </a:rPr>
              <a:t>+603 7651 4000</a:t>
            </a:r>
          </a:p>
          <a:p>
            <a:r>
              <a:rPr lang="en-GB" sz="1429" dirty="0" smtClean="0">
                <a:solidFill>
                  <a:schemeClr val="bg1"/>
                </a:solidFill>
                <a:latin typeface="Myriad Pro" pitchFamily="34" charset="0"/>
              </a:rPr>
              <a:t>www.inceif.org</a:t>
            </a:r>
          </a:p>
          <a:p>
            <a:pPr marL="0" marR="0" lvl="0" indent="0" algn="l" defTabSz="9139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1429" dirty="0" smtClean="0">
                <a:solidFill>
                  <a:schemeClr val="bg1"/>
                </a:solidFill>
                <a:latin typeface="Myriad Pro"/>
              </a:rPr>
              <a:t>www.openlearning.com/inceif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529291" y="4775523"/>
            <a:ext cx="5386917" cy="360040"/>
          </a:xfrm>
        </p:spPr>
        <p:txBody>
          <a:bodyPr anchor="t">
            <a:normAutofit/>
          </a:bodyPr>
          <a:lstStyle>
            <a:lvl1pPr marL="0" indent="0">
              <a:buNone/>
              <a:defRPr sz="1429" b="0">
                <a:solidFill>
                  <a:schemeClr val="bg1"/>
                </a:solidFill>
              </a:defRPr>
            </a:lvl1pPr>
            <a:lvl2pPr marL="456989" indent="0">
              <a:buNone/>
              <a:defRPr sz="2000" b="1"/>
            </a:lvl2pPr>
            <a:lvl3pPr marL="913978" indent="0">
              <a:buNone/>
              <a:defRPr sz="1786" b="1"/>
            </a:lvl3pPr>
            <a:lvl4pPr marL="1370967" indent="0">
              <a:buNone/>
              <a:defRPr sz="1571" b="1"/>
            </a:lvl4pPr>
            <a:lvl5pPr marL="1827957" indent="0">
              <a:buNone/>
              <a:defRPr sz="1571" b="1"/>
            </a:lvl5pPr>
            <a:lvl6pPr marL="2284946" indent="0">
              <a:buNone/>
              <a:defRPr sz="1571" b="1"/>
            </a:lvl6pPr>
            <a:lvl7pPr marL="2741939" indent="0">
              <a:buNone/>
              <a:defRPr sz="1571" b="1"/>
            </a:lvl7pPr>
            <a:lvl8pPr marL="3198928" indent="0">
              <a:buNone/>
              <a:defRPr sz="1571" b="1"/>
            </a:lvl8pPr>
            <a:lvl9pPr marL="3655917" indent="0">
              <a:buNone/>
              <a:defRPr sz="1571" b="1"/>
            </a:lvl9pPr>
          </a:lstStyle>
          <a:p>
            <a:pPr lvl="0"/>
            <a:r>
              <a:rPr lang="en-US" dirty="0" smtClean="0"/>
              <a:t>Type designation here</a:t>
            </a:r>
          </a:p>
        </p:txBody>
      </p:sp>
    </p:spTree>
    <p:extLst>
      <p:ext uri="{BB962C8B-B14F-4D97-AF65-F5344CB8AC3E}">
        <p14:creationId xmlns:p14="http://schemas.microsoft.com/office/powerpoint/2010/main" val="369750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6571" y="6531182"/>
            <a:ext cx="53487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E5C669-8708-4180-8A87-51E03D1276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4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6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1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6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4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1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4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3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4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6BF93-4455-45A0-BA4E-EEFDD7703EA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650CA-6C2B-439E-A481-08C183EF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8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71501"/>
            <a:ext cx="9144000" cy="1710146"/>
          </a:xfrm>
        </p:spPr>
        <p:txBody>
          <a:bodyPr>
            <a:normAutofit/>
          </a:bodyPr>
          <a:lstStyle/>
          <a:p>
            <a:r>
              <a:rPr lang="tr-TR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Innovative Sukuk Structures to finance development Infrastructure. A New Asset Class. </a:t>
            </a:r>
            <a:endParaRPr lang="en-US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2769556"/>
            <a:ext cx="10753725" cy="2891245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Obiyathulla Ismath Bacha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INCEIF, Malaysia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at </a:t>
            </a:r>
          </a:p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OIC Exchanges Forum, 12th Meeting, 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Istanbul, Turkey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11th, 2018</a:t>
            </a:r>
            <a:endParaRPr lang="en-U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id:image001.png@01CF7665.FAE91EF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528" y="4514851"/>
            <a:ext cx="1594397" cy="73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4413953"/>
            <a:ext cx="2314575" cy="94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464"/>
          </a:xfrm>
        </p:spPr>
        <p:txBody>
          <a:bodyPr>
            <a:normAutofit/>
          </a:bodyPr>
          <a:lstStyle/>
          <a:p>
            <a:r>
              <a:rPr lang="en-AU" sz="3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Also, </a:t>
            </a:r>
            <a:r>
              <a:rPr lang="en-AU" sz="3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majority of outstanding sukuk </a:t>
            </a:r>
            <a:r>
              <a:rPr lang="en-AU" sz="3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short term. </a:t>
            </a:r>
            <a:endParaRPr lang="en-AU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164603"/>
              </p:ext>
            </p:extLst>
          </p:nvPr>
        </p:nvGraphicFramePr>
        <p:xfrm>
          <a:off x="838200" y="1290638"/>
          <a:ext cx="10515600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7300" y="6362700"/>
            <a:ext cx="3781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Thomson Reuters </a:t>
            </a:r>
            <a:r>
              <a:rPr lang="en-A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Eikon</a:t>
            </a:r>
            <a:endParaRPr lang="en-A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29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4766"/>
            <a:ext cx="10515600" cy="5602197"/>
          </a:xfrm>
        </p:spPr>
        <p:txBody>
          <a:bodyPr>
            <a:normAutofit fontScale="92500" lnSpcReduction="20000"/>
          </a:bodyPr>
          <a:lstStyle/>
          <a:p>
            <a:r>
              <a:rPr lang="en-US" sz="2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emerging countries, development </a:t>
            </a:r>
            <a:r>
              <a:rPr lang="en-US" sz="260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debt may not be possible, for unlike private entities, which can raise funding through either debt or equity, governments cannot issue equity</a:t>
            </a:r>
            <a:r>
              <a:rPr lang="en-US" sz="2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So, debt financing is often the only alternative.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increases leverage, debt capacity</a:t>
            </a: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macro vulnerability, rate risk, contagion</a:t>
            </a: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currency exposure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Rogoff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(2010) shows that every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last 100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crises have had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single root cause,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excessive debt</a:t>
            </a: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Challenge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 we fund growth/development without debt?? </a:t>
            </a:r>
            <a:endParaRPr lang="en-US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486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48977"/>
          </a:xfrm>
        </p:spPr>
        <p:txBody>
          <a:bodyPr>
            <a:normAutofit fontScale="90000"/>
          </a:bodyPr>
          <a:lstStyle/>
          <a:p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Risk Sharing Contracts of Islamic Finance</a:t>
            </a:r>
            <a:endParaRPr lang="en-US" sz="4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14" y="1053737"/>
            <a:ext cx="10515600" cy="535577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Islamic finance provides alternatives of a risk-sharing nature.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Mudarabah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Musharakah are essentially quasi equity contracts.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of use by Italian city states to fund trade and development as </a:t>
            </a:r>
            <a:r>
              <a:rPr lang="en-US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Later resurfaced as “venture capital” financing in Silicon Valley.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both cases, the risk sharing philosophy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Mudarabah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was used but the contract was “tweaked” to introduce controls.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4500" dirty="0" smtClean="0"/>
          </a:p>
          <a:p>
            <a:pPr marL="0" indent="0">
              <a:buNone/>
            </a:pPr>
            <a:endParaRPr lang="en-US" sz="45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7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1782035" y="987671"/>
          <a:ext cx="8357047" cy="4973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4"/>
          <p:cNvSpPr txBox="1">
            <a:spLocks/>
          </p:cNvSpPr>
          <p:nvPr/>
        </p:nvSpPr>
        <p:spPr>
          <a:xfrm>
            <a:off x="7160776" y="5578234"/>
            <a:ext cx="2240280" cy="38338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Myriad Pro Light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 dirty="0">
              <a:solidFill>
                <a:prstClr val="black">
                  <a:lumMod val="50000"/>
                  <a:lumOff val="50000"/>
                </a:prstClr>
              </a:solidFill>
              <a:latin typeface="Myriad Pro"/>
              <a:cs typeface="Myriad Pro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80972" y="110490"/>
            <a:ext cx="9090121" cy="4381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Arial"/>
              </a:defRPr>
            </a:lvl1pPr>
          </a:lstStyle>
          <a:p>
            <a:r>
              <a:rPr lang="en-AU" dirty="0"/>
              <a:t>Classical </a:t>
            </a:r>
            <a:r>
              <a:rPr lang="en-AU" dirty="0" err="1"/>
              <a:t>Mudarabah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46816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680972" y="110490"/>
            <a:ext cx="9090121" cy="4381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Arial"/>
              </a:defRPr>
            </a:lvl1pPr>
          </a:lstStyle>
          <a:p>
            <a:r>
              <a:rPr lang="en-AU" dirty="0" smtClean="0"/>
              <a:t>Modified </a:t>
            </a:r>
            <a:r>
              <a:rPr lang="en-AU" dirty="0" err="1"/>
              <a:t>Mudarabah</a:t>
            </a:r>
            <a:endParaRPr lang="en-AU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821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0234"/>
          </a:xfrm>
        </p:spPr>
        <p:txBody>
          <a:bodyPr>
            <a:normAutofit fontScale="90000"/>
          </a:bodyPr>
          <a:lstStyle/>
          <a:p>
            <a:r>
              <a:rPr lang="en-AU" sz="4900" b="1" dirty="0" smtClean="0"/>
              <a:t>Funding type and resulting project risk profile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84735506"/>
              </p:ext>
            </p:extLst>
          </p:nvPr>
        </p:nvGraphicFramePr>
        <p:xfrm>
          <a:off x="545911" y="1201783"/>
          <a:ext cx="7187300" cy="512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880444" y="1123406"/>
            <a:ext cx="4053383" cy="4786075"/>
          </a:xfrm>
        </p:spPr>
        <p:txBody>
          <a:bodyPr>
            <a:noAutofit/>
          </a:bodyPr>
          <a:lstStyle/>
          <a:p>
            <a:r>
              <a:rPr lang="en-AU" sz="2000" dirty="0" err="1" smtClean="0"/>
              <a:t>Mudarabah</a:t>
            </a:r>
            <a:r>
              <a:rPr lang="en-AU" sz="2000" dirty="0" smtClean="0"/>
              <a:t> results </a:t>
            </a:r>
            <a:r>
              <a:rPr lang="en-AU" sz="2000" dirty="0"/>
              <a:t>in </a:t>
            </a:r>
            <a:r>
              <a:rPr lang="en-AU" sz="2000" b="1" i="1" dirty="0" smtClean="0">
                <a:solidFill>
                  <a:srgbClr val="C00000"/>
                </a:solidFill>
              </a:rPr>
              <a:t>no </a:t>
            </a:r>
            <a:r>
              <a:rPr lang="en-AU" sz="2000" b="1" i="1" dirty="0">
                <a:solidFill>
                  <a:srgbClr val="C00000"/>
                </a:solidFill>
              </a:rPr>
              <a:t>increase in financial leverage</a:t>
            </a:r>
            <a:r>
              <a:rPr lang="en-AU" sz="2000" dirty="0"/>
              <a:t>, reduces vulnerability to external shocks and comes with an inbuilt stabilizer. </a:t>
            </a:r>
          </a:p>
          <a:p>
            <a:r>
              <a:rPr lang="en-AU" sz="2000" dirty="0" smtClean="0"/>
              <a:t>The </a:t>
            </a:r>
            <a:r>
              <a:rPr lang="en-AU" sz="2000" dirty="0"/>
              <a:t>risk-sharing, </a:t>
            </a:r>
            <a:r>
              <a:rPr lang="en-AU" sz="2000" dirty="0" err="1"/>
              <a:t>terminality</a:t>
            </a:r>
            <a:r>
              <a:rPr lang="en-AU" sz="2000" dirty="0"/>
              <a:t> and limited dilution are important advantages that the </a:t>
            </a:r>
            <a:r>
              <a:rPr lang="en-AU" sz="2000" dirty="0" err="1"/>
              <a:t>Mudarabah</a:t>
            </a:r>
            <a:r>
              <a:rPr lang="en-AU" sz="2000" dirty="0"/>
              <a:t> has relative to debt. </a:t>
            </a:r>
          </a:p>
          <a:p>
            <a:pPr marL="0" indent="0">
              <a:buNone/>
            </a:pPr>
            <a:endParaRPr lang="en-AU" sz="2000" dirty="0"/>
          </a:p>
          <a:p>
            <a:r>
              <a:rPr lang="en-AU" sz="2000" dirty="0" smtClean="0"/>
              <a:t>The </a:t>
            </a:r>
            <a:r>
              <a:rPr lang="en-AU" sz="2000" dirty="0"/>
              <a:t>seeming advantage that debt has over equity in the debt-equity </a:t>
            </a:r>
            <a:r>
              <a:rPr lang="en-AU" sz="2000" dirty="0" err="1"/>
              <a:t>tradeoff</a:t>
            </a:r>
            <a:r>
              <a:rPr lang="en-AU" sz="2000" dirty="0"/>
              <a:t> is substantially altered when </a:t>
            </a:r>
            <a:r>
              <a:rPr lang="en-AU" sz="2000" dirty="0" err="1"/>
              <a:t>Mudarabah</a:t>
            </a:r>
            <a:r>
              <a:rPr lang="en-AU" sz="2000" dirty="0"/>
              <a:t> financing comes into the picture. </a:t>
            </a:r>
          </a:p>
          <a:p>
            <a:endParaRPr lang="en-AU" sz="2000" dirty="0"/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889752" y="2830286"/>
            <a:ext cx="142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/>
              <a:t>New equity</a:t>
            </a:r>
            <a:endParaRPr lang="en-A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593669" y="4824549"/>
            <a:ext cx="1463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/>
              <a:t>Mudarabah sukuk</a:t>
            </a:r>
            <a:endParaRPr lang="en-AU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2542901" y="3657598"/>
            <a:ext cx="4005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 smtClean="0"/>
              <a:t>debt</a:t>
            </a:r>
            <a:endParaRPr lang="en-AU" sz="900" dirty="0"/>
          </a:p>
        </p:txBody>
      </p:sp>
    </p:spTree>
    <p:extLst>
      <p:ext uri="{BB962C8B-B14F-4D97-AF65-F5344CB8AC3E}">
        <p14:creationId xmlns:p14="http://schemas.microsoft.com/office/powerpoint/2010/main" val="95111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E5C669-8708-4180-8A87-51E03D1276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FCF30229-3DB3-4764-A601-A8C119BC2621}"/>
              </a:ext>
            </a:extLst>
          </p:cNvPr>
          <p:cNvSpPr txBox="1"/>
          <p:nvPr/>
        </p:nvSpPr>
        <p:spPr>
          <a:xfrm>
            <a:off x="1524001" y="45312"/>
            <a:ext cx="9760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Modified </a:t>
            </a:r>
            <a:r>
              <a:rPr lang="en-SG" sz="2400" dirty="0" err="1"/>
              <a:t>Mudarabah</a:t>
            </a:r>
            <a:r>
              <a:rPr lang="en-SG" sz="2400" dirty="0"/>
              <a:t> </a:t>
            </a:r>
            <a:r>
              <a:rPr lang="en-SG" sz="2400" dirty="0" err="1"/>
              <a:t>Sukuk</a:t>
            </a:r>
            <a:endParaRPr lang="en-SG" sz="2400" dirty="0"/>
          </a:p>
        </p:txBody>
      </p:sp>
      <p:sp>
        <p:nvSpPr>
          <p:cNvPr id="55" name="TextBox 10"/>
          <p:cNvSpPr txBox="1"/>
          <p:nvPr/>
        </p:nvSpPr>
        <p:spPr>
          <a:xfrm>
            <a:off x="7396091" y="1473259"/>
            <a:ext cx="2229494" cy="897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>
              <a:lnSpc>
                <a:spcPts val="1400"/>
              </a:lnSpc>
              <a:defRPr sz="1000">
                <a:solidFill>
                  <a:srgbClr val="85898F"/>
                </a:solidFill>
              </a:defRPr>
            </a:lvl1pPr>
          </a:lstStyle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MY" sz="14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Leverage is unchanged but as new project brings additional cash flows and earnings, investor risk is reduced</a:t>
            </a:r>
            <a:endParaRPr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cs typeface="Times New Roman" panose="02020603050405020304" pitchFamily="18" charset="0"/>
            </a:endParaRPr>
          </a:p>
        </p:txBody>
      </p:sp>
      <p:sp>
        <p:nvSpPr>
          <p:cNvPr id="67" name="Freeform 292"/>
          <p:cNvSpPr/>
          <p:nvPr/>
        </p:nvSpPr>
        <p:spPr>
          <a:xfrm rot="494892">
            <a:off x="4763265" y="2526992"/>
            <a:ext cx="2444751" cy="2444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cubicBezTo>
                  <a:pt x="4853" y="21600"/>
                  <a:pt x="0" y="16747"/>
                  <a:pt x="0" y="10800"/>
                </a:cubicBezTo>
                <a:cubicBezTo>
                  <a:pt x="0" y="4853"/>
                  <a:pt x="4853" y="0"/>
                  <a:pt x="10800" y="0"/>
                </a:cubicBezTo>
                <a:cubicBezTo>
                  <a:pt x="16747" y="0"/>
                  <a:pt x="21600" y="4853"/>
                  <a:pt x="21600" y="10800"/>
                </a:cubicBezTo>
                <a:cubicBezTo>
                  <a:pt x="21600" y="16747"/>
                  <a:pt x="16747" y="21600"/>
                  <a:pt x="10800" y="21600"/>
                </a:cubicBezTo>
                <a:close/>
                <a:moveTo>
                  <a:pt x="10800" y="1122"/>
                </a:moveTo>
                <a:cubicBezTo>
                  <a:pt x="5470" y="1122"/>
                  <a:pt x="1122" y="5470"/>
                  <a:pt x="1122" y="10800"/>
                </a:cubicBezTo>
                <a:cubicBezTo>
                  <a:pt x="1122" y="16130"/>
                  <a:pt x="5470" y="20478"/>
                  <a:pt x="10800" y="20478"/>
                </a:cubicBezTo>
                <a:cubicBezTo>
                  <a:pt x="16130" y="20478"/>
                  <a:pt x="20478" y="16130"/>
                  <a:pt x="20478" y="10800"/>
                </a:cubicBezTo>
                <a:cubicBezTo>
                  <a:pt x="20478" y="5470"/>
                  <a:pt x="16130" y="1122"/>
                  <a:pt x="10800" y="1122"/>
                </a:cubicBezTo>
                <a:close/>
              </a:path>
            </a:pathLst>
          </a:custGeom>
          <a:solidFill>
            <a:srgbClr val="3D485D">
              <a:alpha val="10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8" name="Freeform 293"/>
          <p:cNvSpPr/>
          <p:nvPr/>
        </p:nvSpPr>
        <p:spPr>
          <a:xfrm>
            <a:off x="5226815" y="2990542"/>
            <a:ext cx="1517651" cy="1517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cubicBezTo>
                  <a:pt x="4835" y="21600"/>
                  <a:pt x="0" y="167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lose/>
                <a:moveTo>
                  <a:pt x="10800" y="1808"/>
                </a:moveTo>
                <a:cubicBezTo>
                  <a:pt x="5829" y="1808"/>
                  <a:pt x="1808" y="5829"/>
                  <a:pt x="1808" y="10800"/>
                </a:cubicBezTo>
                <a:cubicBezTo>
                  <a:pt x="1808" y="15771"/>
                  <a:pt x="5829" y="19792"/>
                  <a:pt x="10800" y="19792"/>
                </a:cubicBezTo>
                <a:cubicBezTo>
                  <a:pt x="15771" y="19792"/>
                  <a:pt x="19792" y="15771"/>
                  <a:pt x="19792" y="10800"/>
                </a:cubicBezTo>
                <a:cubicBezTo>
                  <a:pt x="19792" y="5829"/>
                  <a:pt x="15771" y="1808"/>
                  <a:pt x="10800" y="1808"/>
                </a:cubicBezTo>
                <a:close/>
              </a:path>
            </a:pathLst>
          </a:custGeom>
          <a:solidFill>
            <a:srgbClr val="3D485D">
              <a:alpha val="10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9" name="Freeform 294"/>
          <p:cNvSpPr/>
          <p:nvPr/>
        </p:nvSpPr>
        <p:spPr>
          <a:xfrm>
            <a:off x="4995040" y="2758767"/>
            <a:ext cx="1981201" cy="1981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cubicBezTo>
                  <a:pt x="4846" y="21600"/>
                  <a:pt x="0" y="16754"/>
                  <a:pt x="0" y="10800"/>
                </a:cubicBezTo>
                <a:cubicBezTo>
                  <a:pt x="0" y="4846"/>
                  <a:pt x="4846" y="0"/>
                  <a:pt x="10800" y="0"/>
                </a:cubicBezTo>
                <a:cubicBezTo>
                  <a:pt x="16754" y="0"/>
                  <a:pt x="21600" y="4846"/>
                  <a:pt x="21600" y="10800"/>
                </a:cubicBezTo>
                <a:cubicBezTo>
                  <a:pt x="21600" y="16754"/>
                  <a:pt x="16754" y="21600"/>
                  <a:pt x="10800" y="21600"/>
                </a:cubicBezTo>
                <a:close/>
                <a:moveTo>
                  <a:pt x="10800" y="1385"/>
                </a:moveTo>
                <a:cubicBezTo>
                  <a:pt x="5608" y="1385"/>
                  <a:pt x="1385" y="5608"/>
                  <a:pt x="1385" y="10800"/>
                </a:cubicBezTo>
                <a:cubicBezTo>
                  <a:pt x="1385" y="15992"/>
                  <a:pt x="5608" y="20215"/>
                  <a:pt x="10800" y="20215"/>
                </a:cubicBezTo>
                <a:cubicBezTo>
                  <a:pt x="15992" y="20215"/>
                  <a:pt x="20215" y="15992"/>
                  <a:pt x="20215" y="10800"/>
                </a:cubicBezTo>
                <a:cubicBezTo>
                  <a:pt x="20215" y="5608"/>
                  <a:pt x="15992" y="1385"/>
                  <a:pt x="10800" y="1385"/>
                </a:cubicBezTo>
                <a:close/>
              </a:path>
            </a:pathLst>
          </a:custGeom>
          <a:solidFill>
            <a:srgbClr val="3D485D">
              <a:alpha val="30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0" name="Freeform 295"/>
          <p:cNvSpPr/>
          <p:nvPr/>
        </p:nvSpPr>
        <p:spPr>
          <a:xfrm>
            <a:off x="5414139" y="1568141"/>
            <a:ext cx="1939926" cy="1939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909"/>
                </a:moveTo>
                <a:cubicBezTo>
                  <a:pt x="21600" y="7495"/>
                  <a:pt x="20469" y="6363"/>
                  <a:pt x="19090" y="6363"/>
                </a:cubicBezTo>
                <a:cubicBezTo>
                  <a:pt x="8484" y="6363"/>
                  <a:pt x="8484" y="6363"/>
                  <a:pt x="8484" y="6363"/>
                </a:cubicBezTo>
                <a:cubicBezTo>
                  <a:pt x="7318" y="6363"/>
                  <a:pt x="6363" y="5409"/>
                  <a:pt x="6363" y="4242"/>
                </a:cubicBezTo>
                <a:cubicBezTo>
                  <a:pt x="6363" y="1273"/>
                  <a:pt x="6363" y="1273"/>
                  <a:pt x="6363" y="1273"/>
                </a:cubicBezTo>
                <a:cubicBezTo>
                  <a:pt x="6363" y="566"/>
                  <a:pt x="5798" y="0"/>
                  <a:pt x="5091" y="0"/>
                </a:cubicBezTo>
                <a:cubicBezTo>
                  <a:pt x="1273" y="0"/>
                  <a:pt x="1273" y="0"/>
                  <a:pt x="1273" y="0"/>
                </a:cubicBezTo>
                <a:cubicBezTo>
                  <a:pt x="566" y="0"/>
                  <a:pt x="0" y="566"/>
                  <a:pt x="0" y="1273"/>
                </a:cubicBezTo>
                <a:cubicBezTo>
                  <a:pt x="0" y="5091"/>
                  <a:pt x="0" y="5091"/>
                  <a:pt x="0" y="5091"/>
                </a:cubicBezTo>
                <a:cubicBezTo>
                  <a:pt x="0" y="5798"/>
                  <a:pt x="566" y="6363"/>
                  <a:pt x="1273" y="6363"/>
                </a:cubicBezTo>
                <a:cubicBezTo>
                  <a:pt x="4242" y="6363"/>
                  <a:pt x="4242" y="6363"/>
                  <a:pt x="4242" y="6363"/>
                </a:cubicBezTo>
                <a:cubicBezTo>
                  <a:pt x="5409" y="6363"/>
                  <a:pt x="6363" y="7318"/>
                  <a:pt x="6363" y="8484"/>
                </a:cubicBezTo>
                <a:cubicBezTo>
                  <a:pt x="6363" y="19055"/>
                  <a:pt x="6363" y="19055"/>
                  <a:pt x="6363" y="19055"/>
                </a:cubicBezTo>
                <a:cubicBezTo>
                  <a:pt x="6363" y="20469"/>
                  <a:pt x="7495" y="21600"/>
                  <a:pt x="8909" y="21600"/>
                </a:cubicBezTo>
                <a:cubicBezTo>
                  <a:pt x="19090" y="21600"/>
                  <a:pt x="19090" y="21600"/>
                  <a:pt x="19090" y="21600"/>
                </a:cubicBezTo>
                <a:cubicBezTo>
                  <a:pt x="20469" y="21600"/>
                  <a:pt x="21600" y="20469"/>
                  <a:pt x="21600" y="19055"/>
                </a:cubicBezTo>
                <a:lnTo>
                  <a:pt x="21600" y="8909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5719" rIns="45719"/>
          <a:lstStyle/>
          <a:p>
            <a:endParaRPr/>
          </a:p>
        </p:txBody>
      </p:sp>
      <p:sp>
        <p:nvSpPr>
          <p:cNvPr id="71" name="Freeform 296"/>
          <p:cNvSpPr/>
          <p:nvPr/>
        </p:nvSpPr>
        <p:spPr>
          <a:xfrm>
            <a:off x="3817113" y="2368241"/>
            <a:ext cx="1939926" cy="1939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909" y="0"/>
                </a:moveTo>
                <a:cubicBezTo>
                  <a:pt x="7495" y="0"/>
                  <a:pt x="6363" y="1131"/>
                  <a:pt x="6363" y="2545"/>
                </a:cubicBezTo>
                <a:cubicBezTo>
                  <a:pt x="6363" y="13116"/>
                  <a:pt x="6363" y="13116"/>
                  <a:pt x="6363" y="13116"/>
                </a:cubicBezTo>
                <a:cubicBezTo>
                  <a:pt x="6363" y="14282"/>
                  <a:pt x="5409" y="15237"/>
                  <a:pt x="4242" y="15237"/>
                </a:cubicBezTo>
                <a:cubicBezTo>
                  <a:pt x="1273" y="15237"/>
                  <a:pt x="1273" y="15237"/>
                  <a:pt x="1273" y="15237"/>
                </a:cubicBezTo>
                <a:cubicBezTo>
                  <a:pt x="566" y="15237"/>
                  <a:pt x="0" y="15802"/>
                  <a:pt x="0" y="16509"/>
                </a:cubicBezTo>
                <a:cubicBezTo>
                  <a:pt x="0" y="20327"/>
                  <a:pt x="0" y="20327"/>
                  <a:pt x="0" y="20327"/>
                </a:cubicBezTo>
                <a:cubicBezTo>
                  <a:pt x="0" y="21034"/>
                  <a:pt x="566" y="21600"/>
                  <a:pt x="1273" y="21600"/>
                </a:cubicBezTo>
                <a:cubicBezTo>
                  <a:pt x="5091" y="21600"/>
                  <a:pt x="5091" y="21600"/>
                  <a:pt x="5091" y="21600"/>
                </a:cubicBezTo>
                <a:cubicBezTo>
                  <a:pt x="5798" y="21600"/>
                  <a:pt x="6363" y="21034"/>
                  <a:pt x="6363" y="20327"/>
                </a:cubicBezTo>
                <a:cubicBezTo>
                  <a:pt x="6363" y="17358"/>
                  <a:pt x="6363" y="17358"/>
                  <a:pt x="6363" y="17358"/>
                </a:cubicBezTo>
                <a:cubicBezTo>
                  <a:pt x="6363" y="16191"/>
                  <a:pt x="7282" y="15237"/>
                  <a:pt x="8484" y="15237"/>
                </a:cubicBezTo>
                <a:cubicBezTo>
                  <a:pt x="19055" y="15237"/>
                  <a:pt x="19055" y="15237"/>
                  <a:pt x="19055" y="15237"/>
                </a:cubicBezTo>
                <a:cubicBezTo>
                  <a:pt x="20469" y="15237"/>
                  <a:pt x="21600" y="14105"/>
                  <a:pt x="21600" y="12691"/>
                </a:cubicBezTo>
                <a:cubicBezTo>
                  <a:pt x="21600" y="2545"/>
                  <a:pt x="21600" y="2545"/>
                  <a:pt x="21600" y="2545"/>
                </a:cubicBezTo>
                <a:cubicBezTo>
                  <a:pt x="21600" y="1131"/>
                  <a:pt x="20469" y="0"/>
                  <a:pt x="19055" y="0"/>
                </a:cubicBezTo>
                <a:lnTo>
                  <a:pt x="8909" y="0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5719" rIns="45719"/>
          <a:lstStyle/>
          <a:p>
            <a:endParaRPr/>
          </a:p>
        </p:txBody>
      </p:sp>
      <p:sp>
        <p:nvSpPr>
          <p:cNvPr id="72" name="Freeform 297"/>
          <p:cNvSpPr/>
          <p:nvPr/>
        </p:nvSpPr>
        <p:spPr>
          <a:xfrm>
            <a:off x="4617213" y="3965266"/>
            <a:ext cx="1939926" cy="1939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727"/>
                </a:moveTo>
                <a:cubicBezTo>
                  <a:pt x="0" y="14105"/>
                  <a:pt x="1131" y="15237"/>
                  <a:pt x="2510" y="15237"/>
                </a:cubicBezTo>
                <a:cubicBezTo>
                  <a:pt x="13116" y="15237"/>
                  <a:pt x="13116" y="15237"/>
                  <a:pt x="13116" y="15237"/>
                </a:cubicBezTo>
                <a:cubicBezTo>
                  <a:pt x="14282" y="15237"/>
                  <a:pt x="15237" y="16191"/>
                  <a:pt x="15237" y="17358"/>
                </a:cubicBezTo>
                <a:cubicBezTo>
                  <a:pt x="15237" y="20327"/>
                  <a:pt x="15237" y="20327"/>
                  <a:pt x="15237" y="20327"/>
                </a:cubicBezTo>
                <a:cubicBezTo>
                  <a:pt x="15237" y="21034"/>
                  <a:pt x="15802" y="21600"/>
                  <a:pt x="16509" y="21600"/>
                </a:cubicBezTo>
                <a:cubicBezTo>
                  <a:pt x="20327" y="21600"/>
                  <a:pt x="20327" y="21600"/>
                  <a:pt x="20327" y="21600"/>
                </a:cubicBezTo>
                <a:cubicBezTo>
                  <a:pt x="21034" y="21600"/>
                  <a:pt x="21600" y="21034"/>
                  <a:pt x="21600" y="20327"/>
                </a:cubicBezTo>
                <a:cubicBezTo>
                  <a:pt x="21600" y="16509"/>
                  <a:pt x="21600" y="16509"/>
                  <a:pt x="21600" y="16509"/>
                </a:cubicBezTo>
                <a:cubicBezTo>
                  <a:pt x="21600" y="15838"/>
                  <a:pt x="21034" y="15237"/>
                  <a:pt x="20327" y="15237"/>
                </a:cubicBezTo>
                <a:cubicBezTo>
                  <a:pt x="17358" y="15237"/>
                  <a:pt x="17358" y="15237"/>
                  <a:pt x="17358" y="15237"/>
                </a:cubicBezTo>
                <a:cubicBezTo>
                  <a:pt x="16191" y="15237"/>
                  <a:pt x="15237" y="14318"/>
                  <a:pt x="15237" y="13151"/>
                </a:cubicBezTo>
                <a:cubicBezTo>
                  <a:pt x="15237" y="2545"/>
                  <a:pt x="15237" y="2545"/>
                  <a:pt x="15237" y="2545"/>
                </a:cubicBezTo>
                <a:cubicBezTo>
                  <a:pt x="15237" y="1131"/>
                  <a:pt x="14105" y="0"/>
                  <a:pt x="12691" y="0"/>
                </a:cubicBezTo>
                <a:cubicBezTo>
                  <a:pt x="2510" y="0"/>
                  <a:pt x="2510" y="0"/>
                  <a:pt x="2510" y="0"/>
                </a:cubicBezTo>
                <a:cubicBezTo>
                  <a:pt x="1131" y="0"/>
                  <a:pt x="0" y="1131"/>
                  <a:pt x="0" y="2545"/>
                </a:cubicBezTo>
                <a:lnTo>
                  <a:pt x="0" y="12727"/>
                </a:lnTo>
                <a:close/>
              </a:path>
            </a:pathLst>
          </a:cu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45719" rIns="45719"/>
          <a:lstStyle/>
          <a:p>
            <a:endParaRPr/>
          </a:p>
        </p:txBody>
      </p:sp>
      <p:sp>
        <p:nvSpPr>
          <p:cNvPr id="73" name="Freeform 298"/>
          <p:cNvSpPr/>
          <p:nvPr/>
        </p:nvSpPr>
        <p:spPr>
          <a:xfrm>
            <a:off x="6214239" y="3165167"/>
            <a:ext cx="1939926" cy="1943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91" y="21600"/>
                </a:moveTo>
                <a:cubicBezTo>
                  <a:pt x="14105" y="21600"/>
                  <a:pt x="15237" y="20435"/>
                  <a:pt x="15237" y="19059"/>
                </a:cubicBezTo>
                <a:cubicBezTo>
                  <a:pt x="15237" y="8471"/>
                  <a:pt x="15237" y="8471"/>
                  <a:pt x="15237" y="8471"/>
                </a:cubicBezTo>
                <a:cubicBezTo>
                  <a:pt x="15237" y="7306"/>
                  <a:pt x="16191" y="6353"/>
                  <a:pt x="17358" y="6353"/>
                </a:cubicBezTo>
                <a:cubicBezTo>
                  <a:pt x="20327" y="6353"/>
                  <a:pt x="20327" y="6353"/>
                  <a:pt x="20327" y="6353"/>
                </a:cubicBezTo>
                <a:cubicBezTo>
                  <a:pt x="21034" y="6353"/>
                  <a:pt x="21600" y="5788"/>
                  <a:pt x="21600" y="5082"/>
                </a:cubicBezTo>
                <a:cubicBezTo>
                  <a:pt x="21600" y="1271"/>
                  <a:pt x="21600" y="1271"/>
                  <a:pt x="21600" y="1271"/>
                </a:cubicBezTo>
                <a:cubicBezTo>
                  <a:pt x="21600" y="565"/>
                  <a:pt x="21034" y="0"/>
                  <a:pt x="20327" y="0"/>
                </a:cubicBezTo>
                <a:cubicBezTo>
                  <a:pt x="16509" y="0"/>
                  <a:pt x="16509" y="0"/>
                  <a:pt x="16509" y="0"/>
                </a:cubicBezTo>
                <a:cubicBezTo>
                  <a:pt x="15802" y="0"/>
                  <a:pt x="15237" y="565"/>
                  <a:pt x="15237" y="1271"/>
                </a:cubicBezTo>
                <a:cubicBezTo>
                  <a:pt x="15237" y="4235"/>
                  <a:pt x="15237" y="4235"/>
                  <a:pt x="15237" y="4235"/>
                </a:cubicBezTo>
                <a:cubicBezTo>
                  <a:pt x="15237" y="5400"/>
                  <a:pt x="14318" y="6353"/>
                  <a:pt x="13116" y="6353"/>
                </a:cubicBezTo>
                <a:cubicBezTo>
                  <a:pt x="2545" y="6353"/>
                  <a:pt x="2545" y="6353"/>
                  <a:pt x="2545" y="6353"/>
                </a:cubicBezTo>
                <a:cubicBezTo>
                  <a:pt x="1131" y="6353"/>
                  <a:pt x="0" y="7482"/>
                  <a:pt x="0" y="8894"/>
                </a:cubicBezTo>
                <a:cubicBezTo>
                  <a:pt x="0" y="19059"/>
                  <a:pt x="0" y="19059"/>
                  <a:pt x="0" y="19059"/>
                </a:cubicBezTo>
                <a:cubicBezTo>
                  <a:pt x="0" y="20435"/>
                  <a:pt x="1131" y="21600"/>
                  <a:pt x="2545" y="21600"/>
                </a:cubicBezTo>
                <a:lnTo>
                  <a:pt x="12691" y="21600"/>
                </a:lnTo>
                <a:close/>
              </a:path>
            </a:pathLst>
          </a:custGeom>
          <a:solidFill>
            <a:srgbClr val="FFC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TextBox 26"/>
          <p:cNvSpPr txBox="1"/>
          <p:nvPr/>
        </p:nvSpPr>
        <p:spPr>
          <a:xfrm>
            <a:off x="4661311" y="4475094"/>
            <a:ext cx="1281274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lang="en-MY" sz="1600" dirty="0"/>
              <a:t>Shareholders</a:t>
            </a:r>
            <a:endParaRPr sz="1600" dirty="0"/>
          </a:p>
        </p:txBody>
      </p:sp>
      <p:sp>
        <p:nvSpPr>
          <p:cNvPr id="95" name="TextBox 29"/>
          <p:cNvSpPr txBox="1"/>
          <p:nvPr/>
        </p:nvSpPr>
        <p:spPr>
          <a:xfrm>
            <a:off x="6225722" y="4275069"/>
            <a:ext cx="1281274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lang="en-MY" sz="1600" dirty="0"/>
              <a:t>Financier</a:t>
            </a:r>
            <a:endParaRPr sz="1600" dirty="0"/>
          </a:p>
        </p:txBody>
      </p:sp>
      <p:sp>
        <p:nvSpPr>
          <p:cNvPr id="96" name="TextBox 19"/>
          <p:cNvSpPr txBox="1"/>
          <p:nvPr/>
        </p:nvSpPr>
        <p:spPr>
          <a:xfrm>
            <a:off x="4414544" y="2870370"/>
            <a:ext cx="1281274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lang="en-AU" sz="1600" dirty="0" smtClean="0"/>
              <a:t>Government </a:t>
            </a:r>
            <a:endParaRPr sz="1600" dirty="0"/>
          </a:p>
        </p:txBody>
      </p:sp>
      <p:sp>
        <p:nvSpPr>
          <p:cNvPr id="97" name="TextBox 23"/>
          <p:cNvSpPr txBox="1"/>
          <p:nvPr/>
        </p:nvSpPr>
        <p:spPr>
          <a:xfrm>
            <a:off x="6031938" y="2605576"/>
            <a:ext cx="1281274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lang="en-SG" sz="1600" dirty="0"/>
              <a:t>Sukuk holders</a:t>
            </a:r>
            <a:endParaRPr sz="1600" dirty="0"/>
          </a:p>
        </p:txBody>
      </p:sp>
      <p:sp>
        <p:nvSpPr>
          <p:cNvPr id="99" name="TextBox 10"/>
          <p:cNvSpPr txBox="1"/>
          <p:nvPr/>
        </p:nvSpPr>
        <p:spPr>
          <a:xfrm>
            <a:off x="1811151" y="2036042"/>
            <a:ext cx="2229494" cy="1256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>
              <a:lnSpc>
                <a:spcPts val="1400"/>
              </a:lnSpc>
              <a:defRPr sz="1000">
                <a:solidFill>
                  <a:srgbClr val="85898F"/>
                </a:solidFill>
              </a:defRPr>
            </a:lvl1pPr>
          </a:lstStyle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AU" sz="14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Quasi equity – </a:t>
            </a:r>
            <a:r>
              <a:rPr lang="en-AU" sz="1400" b="1" dirty="0">
                <a:solidFill>
                  <a:srgbClr val="C00000"/>
                </a:solidFill>
                <a:cs typeface="Times New Roman" panose="02020603050405020304" pitchFamily="18" charset="0"/>
              </a:rPr>
              <a:t>induces no financial leverage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AU" sz="14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Overall company becomes “safer” – like equity issuance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AU" sz="14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Provides inbuilt stabiliser 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endParaRPr lang="en-A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cs typeface="Times New Roman" panose="02020603050405020304" pitchFamily="18" charset="0"/>
            </a:endParaRPr>
          </a:p>
        </p:txBody>
      </p:sp>
      <p:sp>
        <p:nvSpPr>
          <p:cNvPr id="100" name="TextBox 10"/>
          <p:cNvSpPr txBox="1"/>
          <p:nvPr/>
        </p:nvSpPr>
        <p:spPr>
          <a:xfrm>
            <a:off x="1778117" y="4633689"/>
            <a:ext cx="2834949" cy="1615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>
              <a:lnSpc>
                <a:spcPts val="1400"/>
              </a:lnSpc>
              <a:defRPr sz="1000">
                <a:solidFill>
                  <a:srgbClr val="85898F"/>
                </a:solidFill>
              </a:defRPr>
            </a:lvl1pPr>
          </a:lstStyle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AU" sz="14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New investment is funded with no cash call on them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MY" sz="14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Minimal additional exposure, with maximum upside, especially post full settlement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MY" sz="1400" b="1" dirty="0">
                <a:solidFill>
                  <a:srgbClr val="C00000"/>
                </a:solidFill>
                <a:cs typeface="Times New Roman" panose="02020603050405020304" pitchFamily="18" charset="0"/>
              </a:rPr>
              <a:t>Dilution effect is time-limited and asset specific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AU" sz="14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No negative  impact on credit ratings</a:t>
            </a:r>
            <a:endParaRPr lang="en-MY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cs typeface="Times New Roman" panose="02020603050405020304" pitchFamily="18" charset="0"/>
            </a:endParaRPr>
          </a:p>
          <a:p>
            <a:pPr marL="171450" indent="-171450" algn="l">
              <a:buFont typeface="Wingdings" panose="05000000000000000000" pitchFamily="2" charset="2"/>
              <a:buChar char="§"/>
            </a:pPr>
            <a:endParaRPr lang="en-MY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cs typeface="Times New Roman" panose="02020603050405020304" pitchFamily="18" charset="0"/>
            </a:endParaRPr>
          </a:p>
        </p:txBody>
      </p:sp>
      <p:sp>
        <p:nvSpPr>
          <p:cNvPr id="101" name="TextBox 27">
            <a:extLst>
              <a:ext uri="{FF2B5EF4-FFF2-40B4-BE49-F238E27FC236}">
                <a16:creationId xmlns="" xmlns:a16="http://schemas.microsoft.com/office/drawing/2014/main" id="{F95003D7-76A7-4ECF-8E99-E93F0A94DE03}"/>
              </a:ext>
            </a:extLst>
          </p:cNvPr>
          <p:cNvSpPr txBox="1"/>
          <p:nvPr/>
        </p:nvSpPr>
        <p:spPr>
          <a:xfrm>
            <a:off x="4454740" y="3118855"/>
            <a:ext cx="1281274" cy="1795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algn="ctr">
              <a:lnSpc>
                <a:spcPts val="1400"/>
              </a:lnSpc>
              <a:defRPr sz="1000">
                <a:solidFill>
                  <a:srgbClr val="FFFFFF"/>
                </a:solidFill>
              </a:defRPr>
            </a:pPr>
            <a:r>
              <a:rPr lang="en-MY" sz="1000" dirty="0"/>
              <a:t>(fundraising entity)</a:t>
            </a:r>
            <a:endParaRPr sz="1000" dirty="0"/>
          </a:p>
        </p:txBody>
      </p:sp>
      <p:sp>
        <p:nvSpPr>
          <p:cNvPr id="102" name="Rectangle 101">
            <a:extLst>
              <a:ext uri="{FF2B5EF4-FFF2-40B4-BE49-F238E27FC236}">
                <a16:creationId xmlns="" xmlns:a16="http://schemas.microsoft.com/office/drawing/2014/main" id="{2298E643-70E7-4C60-B1A0-0B479FCEEC16}"/>
              </a:ext>
            </a:extLst>
          </p:cNvPr>
          <p:cNvSpPr/>
          <p:nvPr/>
        </p:nvSpPr>
        <p:spPr>
          <a:xfrm>
            <a:off x="1662094" y="1268629"/>
            <a:ext cx="8787051" cy="514793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3" name="Rounded Rectangle 62">
            <a:extLst>
              <a:ext uri="{FF2B5EF4-FFF2-40B4-BE49-F238E27FC236}">
                <a16:creationId xmlns="" xmlns:a16="http://schemas.microsoft.com/office/drawing/2014/main" id="{94772363-2FC0-4247-B4CA-067F6EFBAE65}"/>
              </a:ext>
            </a:extLst>
          </p:cNvPr>
          <p:cNvSpPr/>
          <p:nvPr/>
        </p:nvSpPr>
        <p:spPr>
          <a:xfrm>
            <a:off x="1619309" y="757339"/>
            <a:ext cx="4963937" cy="625027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1400" b="1">
              <a:solidFill>
                <a:schemeClr val="tx1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A24D6FA7-11DB-4D53-A757-0BCE2D322B40}"/>
              </a:ext>
            </a:extLst>
          </p:cNvPr>
          <p:cNvSpPr txBox="1"/>
          <p:nvPr/>
        </p:nvSpPr>
        <p:spPr>
          <a:xfrm>
            <a:off x="1774417" y="843445"/>
            <a:ext cx="4856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/>
              <a:t>Impact to Stakeholders </a:t>
            </a:r>
          </a:p>
        </p:txBody>
      </p:sp>
      <p:grpSp>
        <p:nvGrpSpPr>
          <p:cNvPr id="105" name="组合 41"/>
          <p:cNvGrpSpPr/>
          <p:nvPr/>
        </p:nvGrpSpPr>
        <p:grpSpPr>
          <a:xfrm>
            <a:off x="7676464" y="3255838"/>
            <a:ext cx="411480" cy="365760"/>
            <a:chOff x="0" y="0"/>
            <a:chExt cx="1051918" cy="1486436"/>
          </a:xfrm>
        </p:grpSpPr>
        <p:sp>
          <p:nvSpPr>
            <p:cNvPr id="106" name="Freeform 190"/>
            <p:cNvSpPr/>
            <p:nvPr/>
          </p:nvSpPr>
          <p:spPr>
            <a:xfrm>
              <a:off x="36702" y="947285"/>
              <a:ext cx="79794" cy="69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18856" extrusionOk="0">
                  <a:moveTo>
                    <a:pt x="16723" y="360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394" y="18000"/>
                    <a:pt x="9058" y="18720"/>
                  </a:cubicBezTo>
                  <a:cubicBezTo>
                    <a:pt x="13239" y="19440"/>
                    <a:pt x="14632" y="17280"/>
                    <a:pt x="14632" y="12960"/>
                  </a:cubicBezTo>
                  <a:cubicBezTo>
                    <a:pt x="14632" y="9360"/>
                    <a:pt x="16723" y="10080"/>
                    <a:pt x="16723" y="12240"/>
                  </a:cubicBezTo>
                  <a:cubicBezTo>
                    <a:pt x="16723" y="15120"/>
                    <a:pt x="21600" y="21600"/>
                    <a:pt x="20903" y="16560"/>
                  </a:cubicBezTo>
                  <a:cubicBezTo>
                    <a:pt x="20206" y="10800"/>
                    <a:pt x="19510" y="3600"/>
                    <a:pt x="16723" y="3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07" name="Freeform 191"/>
            <p:cNvSpPr/>
            <p:nvPr/>
          </p:nvSpPr>
          <p:spPr>
            <a:xfrm>
              <a:off x="0" y="371821"/>
              <a:ext cx="848875" cy="1041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56" extrusionOk="0">
                  <a:moveTo>
                    <a:pt x="18259" y="4217"/>
                  </a:moveTo>
                  <a:cubicBezTo>
                    <a:pt x="16711" y="2857"/>
                    <a:pt x="16846" y="2259"/>
                    <a:pt x="16779" y="1987"/>
                  </a:cubicBezTo>
                  <a:cubicBezTo>
                    <a:pt x="16644" y="1551"/>
                    <a:pt x="13616" y="-244"/>
                    <a:pt x="11126" y="28"/>
                  </a:cubicBezTo>
                  <a:cubicBezTo>
                    <a:pt x="11126" y="28"/>
                    <a:pt x="10992" y="82"/>
                    <a:pt x="10790" y="191"/>
                  </a:cubicBezTo>
                  <a:cubicBezTo>
                    <a:pt x="9511" y="4707"/>
                    <a:pt x="9511" y="4707"/>
                    <a:pt x="9511" y="4707"/>
                  </a:cubicBezTo>
                  <a:cubicBezTo>
                    <a:pt x="9040" y="1334"/>
                    <a:pt x="9040" y="1334"/>
                    <a:pt x="9040" y="1334"/>
                  </a:cubicBezTo>
                  <a:cubicBezTo>
                    <a:pt x="9175" y="953"/>
                    <a:pt x="9175" y="953"/>
                    <a:pt x="9175" y="953"/>
                  </a:cubicBezTo>
                  <a:cubicBezTo>
                    <a:pt x="8906" y="572"/>
                    <a:pt x="8906" y="572"/>
                    <a:pt x="8906" y="572"/>
                  </a:cubicBezTo>
                  <a:cubicBezTo>
                    <a:pt x="8233" y="572"/>
                    <a:pt x="8233" y="572"/>
                    <a:pt x="8233" y="572"/>
                  </a:cubicBezTo>
                  <a:cubicBezTo>
                    <a:pt x="7896" y="953"/>
                    <a:pt x="7896" y="953"/>
                    <a:pt x="7896" y="953"/>
                  </a:cubicBezTo>
                  <a:cubicBezTo>
                    <a:pt x="8031" y="1279"/>
                    <a:pt x="8031" y="1279"/>
                    <a:pt x="8031" y="1279"/>
                  </a:cubicBezTo>
                  <a:cubicBezTo>
                    <a:pt x="7493" y="4490"/>
                    <a:pt x="7493" y="4490"/>
                    <a:pt x="7493" y="4490"/>
                  </a:cubicBezTo>
                  <a:cubicBezTo>
                    <a:pt x="7493" y="4653"/>
                    <a:pt x="7493" y="4653"/>
                    <a:pt x="7493" y="4653"/>
                  </a:cubicBezTo>
                  <a:cubicBezTo>
                    <a:pt x="5945" y="28"/>
                    <a:pt x="5945" y="28"/>
                    <a:pt x="5945" y="28"/>
                  </a:cubicBezTo>
                  <a:cubicBezTo>
                    <a:pt x="5878" y="28"/>
                    <a:pt x="5810" y="28"/>
                    <a:pt x="5743" y="28"/>
                  </a:cubicBezTo>
                  <a:cubicBezTo>
                    <a:pt x="3253" y="300"/>
                    <a:pt x="91" y="1007"/>
                    <a:pt x="24" y="2422"/>
                  </a:cubicBezTo>
                  <a:cubicBezTo>
                    <a:pt x="-111" y="3075"/>
                    <a:pt x="360" y="9713"/>
                    <a:pt x="764" y="11236"/>
                  </a:cubicBezTo>
                  <a:cubicBezTo>
                    <a:pt x="1504" y="11617"/>
                    <a:pt x="2446" y="11563"/>
                    <a:pt x="2782" y="11563"/>
                  </a:cubicBezTo>
                  <a:cubicBezTo>
                    <a:pt x="2648" y="10529"/>
                    <a:pt x="2244" y="3565"/>
                    <a:pt x="2446" y="3728"/>
                  </a:cubicBezTo>
                  <a:cubicBezTo>
                    <a:pt x="2581" y="3782"/>
                    <a:pt x="2648" y="3837"/>
                    <a:pt x="2715" y="3891"/>
                  </a:cubicBezTo>
                  <a:cubicBezTo>
                    <a:pt x="2715" y="3891"/>
                    <a:pt x="2715" y="3891"/>
                    <a:pt x="2715" y="3891"/>
                  </a:cubicBezTo>
                  <a:cubicBezTo>
                    <a:pt x="3052" y="7808"/>
                    <a:pt x="3052" y="7808"/>
                    <a:pt x="3052" y="7808"/>
                  </a:cubicBezTo>
                  <a:cubicBezTo>
                    <a:pt x="3253" y="10094"/>
                    <a:pt x="3455" y="11835"/>
                    <a:pt x="3455" y="11835"/>
                  </a:cubicBezTo>
                  <a:cubicBezTo>
                    <a:pt x="3523" y="11889"/>
                    <a:pt x="3523" y="11889"/>
                    <a:pt x="3523" y="11889"/>
                  </a:cubicBezTo>
                  <a:cubicBezTo>
                    <a:pt x="3590" y="12215"/>
                    <a:pt x="3792" y="12433"/>
                    <a:pt x="3994" y="12705"/>
                  </a:cubicBezTo>
                  <a:cubicBezTo>
                    <a:pt x="4801" y="21356"/>
                    <a:pt x="4801" y="21356"/>
                    <a:pt x="4801" y="21356"/>
                  </a:cubicBezTo>
                  <a:cubicBezTo>
                    <a:pt x="7022" y="21356"/>
                    <a:pt x="7022" y="21356"/>
                    <a:pt x="7022" y="21356"/>
                  </a:cubicBezTo>
                  <a:cubicBezTo>
                    <a:pt x="8031" y="14555"/>
                    <a:pt x="8031" y="14555"/>
                    <a:pt x="8031" y="14555"/>
                  </a:cubicBezTo>
                  <a:cubicBezTo>
                    <a:pt x="8098" y="14555"/>
                    <a:pt x="8166" y="14609"/>
                    <a:pt x="8233" y="14609"/>
                  </a:cubicBezTo>
                  <a:cubicBezTo>
                    <a:pt x="8300" y="14609"/>
                    <a:pt x="8435" y="14555"/>
                    <a:pt x="8502" y="14555"/>
                  </a:cubicBezTo>
                  <a:cubicBezTo>
                    <a:pt x="9579" y="21356"/>
                    <a:pt x="9579" y="21356"/>
                    <a:pt x="9579" y="21356"/>
                  </a:cubicBezTo>
                  <a:cubicBezTo>
                    <a:pt x="11732" y="21356"/>
                    <a:pt x="11732" y="21356"/>
                    <a:pt x="11732" y="21356"/>
                  </a:cubicBezTo>
                  <a:cubicBezTo>
                    <a:pt x="12472" y="12814"/>
                    <a:pt x="12472" y="12814"/>
                    <a:pt x="12472" y="12814"/>
                  </a:cubicBezTo>
                  <a:cubicBezTo>
                    <a:pt x="12741" y="12542"/>
                    <a:pt x="12943" y="12215"/>
                    <a:pt x="13078" y="11889"/>
                  </a:cubicBezTo>
                  <a:cubicBezTo>
                    <a:pt x="13078" y="11835"/>
                    <a:pt x="13078" y="11835"/>
                    <a:pt x="13078" y="11835"/>
                  </a:cubicBezTo>
                  <a:cubicBezTo>
                    <a:pt x="13078" y="11835"/>
                    <a:pt x="13212" y="10746"/>
                    <a:pt x="13347" y="9169"/>
                  </a:cubicBezTo>
                  <a:cubicBezTo>
                    <a:pt x="13818" y="4054"/>
                    <a:pt x="13818" y="4054"/>
                    <a:pt x="13818" y="4054"/>
                  </a:cubicBezTo>
                  <a:cubicBezTo>
                    <a:pt x="13818" y="4054"/>
                    <a:pt x="13818" y="4000"/>
                    <a:pt x="13818" y="4000"/>
                  </a:cubicBezTo>
                  <a:cubicBezTo>
                    <a:pt x="13953" y="3891"/>
                    <a:pt x="14020" y="3782"/>
                    <a:pt x="14087" y="3728"/>
                  </a:cubicBezTo>
                  <a:cubicBezTo>
                    <a:pt x="14222" y="3565"/>
                    <a:pt x="15298" y="6176"/>
                    <a:pt x="18326" y="7047"/>
                  </a:cubicBezTo>
                  <a:cubicBezTo>
                    <a:pt x="20749" y="7754"/>
                    <a:pt x="20143" y="7428"/>
                    <a:pt x="20143" y="7428"/>
                  </a:cubicBezTo>
                  <a:cubicBezTo>
                    <a:pt x="20143" y="7047"/>
                    <a:pt x="21018" y="5795"/>
                    <a:pt x="21489" y="5360"/>
                  </a:cubicBezTo>
                  <a:cubicBezTo>
                    <a:pt x="19739" y="5251"/>
                    <a:pt x="19605" y="5469"/>
                    <a:pt x="18259" y="421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08" name="Freeform 192"/>
            <p:cNvSpPr/>
            <p:nvPr/>
          </p:nvSpPr>
          <p:spPr>
            <a:xfrm>
              <a:off x="184150" y="0"/>
              <a:ext cx="297314" cy="376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33" extrusionOk="0">
                  <a:moveTo>
                    <a:pt x="964" y="7658"/>
                  </a:moveTo>
                  <a:cubicBezTo>
                    <a:pt x="386" y="7658"/>
                    <a:pt x="0" y="8738"/>
                    <a:pt x="0" y="10088"/>
                  </a:cubicBezTo>
                  <a:cubicBezTo>
                    <a:pt x="0" y="11438"/>
                    <a:pt x="386" y="12518"/>
                    <a:pt x="964" y="12518"/>
                  </a:cubicBezTo>
                  <a:cubicBezTo>
                    <a:pt x="1157" y="12518"/>
                    <a:pt x="1350" y="12383"/>
                    <a:pt x="1543" y="11978"/>
                  </a:cubicBezTo>
                  <a:cubicBezTo>
                    <a:pt x="3086" y="16028"/>
                    <a:pt x="8100" y="19133"/>
                    <a:pt x="10993" y="19133"/>
                  </a:cubicBezTo>
                  <a:cubicBezTo>
                    <a:pt x="14464" y="19133"/>
                    <a:pt x="19479" y="16298"/>
                    <a:pt x="20057" y="11708"/>
                  </a:cubicBezTo>
                  <a:cubicBezTo>
                    <a:pt x="20250" y="12113"/>
                    <a:pt x="20443" y="12518"/>
                    <a:pt x="20829" y="12518"/>
                  </a:cubicBezTo>
                  <a:cubicBezTo>
                    <a:pt x="21214" y="12518"/>
                    <a:pt x="21600" y="11438"/>
                    <a:pt x="21600" y="10088"/>
                  </a:cubicBezTo>
                  <a:cubicBezTo>
                    <a:pt x="21600" y="8738"/>
                    <a:pt x="21214" y="7523"/>
                    <a:pt x="20829" y="7523"/>
                  </a:cubicBezTo>
                  <a:cubicBezTo>
                    <a:pt x="20636" y="7523"/>
                    <a:pt x="20636" y="7658"/>
                    <a:pt x="20443" y="7658"/>
                  </a:cubicBezTo>
                  <a:cubicBezTo>
                    <a:pt x="20636" y="7118"/>
                    <a:pt x="20636" y="6443"/>
                    <a:pt x="20443" y="5633"/>
                  </a:cubicBezTo>
                  <a:cubicBezTo>
                    <a:pt x="18900" y="6578"/>
                    <a:pt x="15814" y="5363"/>
                    <a:pt x="12536" y="4283"/>
                  </a:cubicBezTo>
                  <a:cubicBezTo>
                    <a:pt x="12921" y="4283"/>
                    <a:pt x="13307" y="4418"/>
                    <a:pt x="13693" y="4553"/>
                  </a:cubicBezTo>
                  <a:cubicBezTo>
                    <a:pt x="19093" y="6578"/>
                    <a:pt x="21214" y="2798"/>
                    <a:pt x="21214" y="2798"/>
                  </a:cubicBezTo>
                  <a:cubicBezTo>
                    <a:pt x="21214" y="2798"/>
                    <a:pt x="14657" y="-2467"/>
                    <a:pt x="3857" y="1448"/>
                  </a:cubicBezTo>
                  <a:cubicBezTo>
                    <a:pt x="2893" y="1853"/>
                    <a:pt x="1543" y="2798"/>
                    <a:pt x="386" y="3068"/>
                  </a:cubicBezTo>
                  <a:cubicBezTo>
                    <a:pt x="386" y="3068"/>
                    <a:pt x="1350" y="3068"/>
                    <a:pt x="2700" y="3068"/>
                  </a:cubicBezTo>
                  <a:cubicBezTo>
                    <a:pt x="1543" y="3608"/>
                    <a:pt x="964" y="4688"/>
                    <a:pt x="1157" y="6578"/>
                  </a:cubicBezTo>
                  <a:cubicBezTo>
                    <a:pt x="1157" y="6848"/>
                    <a:pt x="964" y="7253"/>
                    <a:pt x="964" y="7658"/>
                  </a:cubicBezTo>
                  <a:cubicBezTo>
                    <a:pt x="964" y="7658"/>
                    <a:pt x="964" y="7658"/>
                    <a:pt x="964" y="765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09" name="Freeform 193"/>
            <p:cNvSpPr/>
            <p:nvPr/>
          </p:nvSpPr>
          <p:spPr>
            <a:xfrm>
              <a:off x="145651" y="1430721"/>
              <a:ext cx="123102" cy="5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667" h="20745" extrusionOk="0">
                  <a:moveTo>
                    <a:pt x="6227" y="0"/>
                  </a:moveTo>
                  <a:cubicBezTo>
                    <a:pt x="6227" y="0"/>
                    <a:pt x="-4933" y="18655"/>
                    <a:pt x="2627" y="20618"/>
                  </a:cubicBezTo>
                  <a:cubicBezTo>
                    <a:pt x="6947" y="21600"/>
                    <a:pt x="9827" y="16691"/>
                    <a:pt x="12347" y="11782"/>
                  </a:cubicBezTo>
                  <a:cubicBezTo>
                    <a:pt x="13787" y="8836"/>
                    <a:pt x="13427" y="11782"/>
                    <a:pt x="13787" y="11782"/>
                  </a:cubicBezTo>
                  <a:cubicBezTo>
                    <a:pt x="14507" y="11782"/>
                    <a:pt x="15947" y="11782"/>
                    <a:pt x="16307" y="10800"/>
                  </a:cubicBezTo>
                  <a:cubicBezTo>
                    <a:pt x="16667" y="2945"/>
                    <a:pt x="16307" y="982"/>
                    <a:pt x="16307" y="982"/>
                  </a:cubicBezTo>
                  <a:cubicBezTo>
                    <a:pt x="16667" y="0"/>
                    <a:pt x="16667" y="0"/>
                    <a:pt x="16667" y="0"/>
                  </a:cubicBezTo>
                  <a:lnTo>
                    <a:pt x="6227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10" name="Freeform 194"/>
            <p:cNvSpPr/>
            <p:nvPr/>
          </p:nvSpPr>
          <p:spPr>
            <a:xfrm>
              <a:off x="386767" y="1430721"/>
              <a:ext cx="123168" cy="5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427" h="20745" extrusionOk="0">
                  <a:moveTo>
                    <a:pt x="442" y="10800"/>
                  </a:moveTo>
                  <a:cubicBezTo>
                    <a:pt x="796" y="11782"/>
                    <a:pt x="2213" y="11782"/>
                    <a:pt x="2567" y="11782"/>
                  </a:cubicBezTo>
                  <a:cubicBezTo>
                    <a:pt x="3275" y="11782"/>
                    <a:pt x="2567" y="8836"/>
                    <a:pt x="3983" y="11782"/>
                  </a:cubicBezTo>
                  <a:cubicBezTo>
                    <a:pt x="6462" y="16691"/>
                    <a:pt x="9295" y="21600"/>
                    <a:pt x="13898" y="20618"/>
                  </a:cubicBezTo>
                  <a:cubicBezTo>
                    <a:pt x="21334" y="18655"/>
                    <a:pt x="10003" y="0"/>
                    <a:pt x="10003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982"/>
                    <a:pt x="88" y="982"/>
                    <a:pt x="88" y="982"/>
                  </a:cubicBezTo>
                  <a:cubicBezTo>
                    <a:pt x="88" y="982"/>
                    <a:pt x="-266" y="2945"/>
                    <a:pt x="442" y="108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11" name="Freeform 195"/>
            <p:cNvSpPr/>
            <p:nvPr/>
          </p:nvSpPr>
          <p:spPr>
            <a:xfrm>
              <a:off x="657917" y="724904"/>
              <a:ext cx="394002" cy="744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887" y="5304"/>
                  </a:moveTo>
                  <a:cubicBezTo>
                    <a:pt x="15366" y="5304"/>
                    <a:pt x="17541" y="5919"/>
                    <a:pt x="18846" y="6226"/>
                  </a:cubicBezTo>
                  <a:cubicBezTo>
                    <a:pt x="20150" y="3228"/>
                    <a:pt x="20150" y="3228"/>
                    <a:pt x="20150" y="3228"/>
                  </a:cubicBezTo>
                  <a:cubicBezTo>
                    <a:pt x="18556" y="2767"/>
                    <a:pt x="16381" y="2383"/>
                    <a:pt x="13192" y="2306"/>
                  </a:cubicBezTo>
                  <a:cubicBezTo>
                    <a:pt x="13192" y="0"/>
                    <a:pt x="13192" y="0"/>
                    <a:pt x="13192" y="0"/>
                  </a:cubicBezTo>
                  <a:cubicBezTo>
                    <a:pt x="8553" y="0"/>
                    <a:pt x="8553" y="0"/>
                    <a:pt x="8553" y="0"/>
                  </a:cubicBezTo>
                  <a:cubicBezTo>
                    <a:pt x="8553" y="2537"/>
                    <a:pt x="8553" y="2537"/>
                    <a:pt x="8553" y="2537"/>
                  </a:cubicBezTo>
                  <a:cubicBezTo>
                    <a:pt x="3334" y="3075"/>
                    <a:pt x="290" y="4920"/>
                    <a:pt x="290" y="7226"/>
                  </a:cubicBezTo>
                  <a:cubicBezTo>
                    <a:pt x="290" y="9762"/>
                    <a:pt x="3914" y="11146"/>
                    <a:pt x="8988" y="12068"/>
                  </a:cubicBezTo>
                  <a:cubicBezTo>
                    <a:pt x="12612" y="12760"/>
                    <a:pt x="14207" y="13375"/>
                    <a:pt x="14207" y="14374"/>
                  </a:cubicBezTo>
                  <a:cubicBezTo>
                    <a:pt x="14207" y="15451"/>
                    <a:pt x="12322" y="15989"/>
                    <a:pt x="9568" y="15989"/>
                  </a:cubicBezTo>
                  <a:cubicBezTo>
                    <a:pt x="6379" y="15989"/>
                    <a:pt x="3479" y="15451"/>
                    <a:pt x="1450" y="14836"/>
                  </a:cubicBezTo>
                  <a:cubicBezTo>
                    <a:pt x="0" y="17910"/>
                    <a:pt x="0" y="17910"/>
                    <a:pt x="0" y="17910"/>
                  </a:cubicBezTo>
                  <a:cubicBezTo>
                    <a:pt x="1885" y="18525"/>
                    <a:pt x="5074" y="18986"/>
                    <a:pt x="8263" y="19063"/>
                  </a:cubicBezTo>
                  <a:cubicBezTo>
                    <a:pt x="8263" y="21600"/>
                    <a:pt x="8263" y="21600"/>
                    <a:pt x="8263" y="21600"/>
                  </a:cubicBezTo>
                  <a:cubicBezTo>
                    <a:pt x="13047" y="21600"/>
                    <a:pt x="13047" y="21600"/>
                    <a:pt x="13047" y="21600"/>
                  </a:cubicBezTo>
                  <a:cubicBezTo>
                    <a:pt x="13047" y="18910"/>
                    <a:pt x="13047" y="18910"/>
                    <a:pt x="13047" y="18910"/>
                  </a:cubicBezTo>
                  <a:cubicBezTo>
                    <a:pt x="18556" y="18372"/>
                    <a:pt x="21600" y="16373"/>
                    <a:pt x="21600" y="13990"/>
                  </a:cubicBezTo>
                  <a:cubicBezTo>
                    <a:pt x="21600" y="11607"/>
                    <a:pt x="19281" y="10147"/>
                    <a:pt x="13482" y="9070"/>
                  </a:cubicBezTo>
                  <a:cubicBezTo>
                    <a:pt x="9423" y="8225"/>
                    <a:pt x="7683" y="7687"/>
                    <a:pt x="7683" y="6764"/>
                  </a:cubicBezTo>
                  <a:cubicBezTo>
                    <a:pt x="7683" y="6073"/>
                    <a:pt x="8698" y="5304"/>
                    <a:pt x="11887" y="53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12" name="Freeform 196"/>
            <p:cNvSpPr/>
            <p:nvPr/>
          </p:nvSpPr>
          <p:spPr>
            <a:xfrm>
              <a:off x="824703" y="647555"/>
              <a:ext cx="125628" cy="12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95" h="19419" extrusionOk="0">
                  <a:moveTo>
                    <a:pt x="4154" y="0"/>
                  </a:moveTo>
                  <a:cubicBezTo>
                    <a:pt x="0" y="7477"/>
                    <a:pt x="0" y="7477"/>
                    <a:pt x="0" y="7477"/>
                  </a:cubicBezTo>
                  <a:cubicBezTo>
                    <a:pt x="14538" y="7062"/>
                    <a:pt x="14538" y="7062"/>
                    <a:pt x="14538" y="7062"/>
                  </a:cubicBezTo>
                  <a:cubicBezTo>
                    <a:pt x="14123" y="16615"/>
                    <a:pt x="14123" y="16615"/>
                    <a:pt x="14123" y="16615"/>
                  </a:cubicBezTo>
                  <a:cubicBezTo>
                    <a:pt x="16615" y="18692"/>
                    <a:pt x="16615" y="18692"/>
                    <a:pt x="16615" y="18692"/>
                  </a:cubicBezTo>
                  <a:cubicBezTo>
                    <a:pt x="16615" y="18692"/>
                    <a:pt x="18692" y="21600"/>
                    <a:pt x="19523" y="15785"/>
                  </a:cubicBezTo>
                  <a:cubicBezTo>
                    <a:pt x="21600" y="1246"/>
                    <a:pt x="4154" y="0"/>
                    <a:pt x="415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</p:grpSp>
      <p:grpSp>
        <p:nvGrpSpPr>
          <p:cNvPr id="113" name="组合 14"/>
          <p:cNvGrpSpPr/>
          <p:nvPr/>
        </p:nvGrpSpPr>
        <p:grpSpPr>
          <a:xfrm>
            <a:off x="5464822" y="1646434"/>
            <a:ext cx="411480" cy="411480"/>
            <a:chOff x="0" y="0"/>
            <a:chExt cx="1236276" cy="1295515"/>
          </a:xfrm>
        </p:grpSpPr>
        <p:sp>
          <p:nvSpPr>
            <p:cNvPr id="114" name="Freeform 54"/>
            <p:cNvSpPr/>
            <p:nvPr/>
          </p:nvSpPr>
          <p:spPr>
            <a:xfrm>
              <a:off x="24916" y="761160"/>
              <a:ext cx="53300" cy="45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18635" extrusionOk="0">
                  <a:moveTo>
                    <a:pt x="16457" y="324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029" y="18360"/>
                    <a:pt x="8229" y="18360"/>
                  </a:cubicBezTo>
                  <a:cubicBezTo>
                    <a:pt x="13371" y="19440"/>
                    <a:pt x="14400" y="17280"/>
                    <a:pt x="14400" y="12960"/>
                  </a:cubicBezTo>
                  <a:cubicBezTo>
                    <a:pt x="14400" y="8640"/>
                    <a:pt x="16457" y="9720"/>
                    <a:pt x="16457" y="11880"/>
                  </a:cubicBezTo>
                  <a:cubicBezTo>
                    <a:pt x="16457" y="15120"/>
                    <a:pt x="21600" y="21600"/>
                    <a:pt x="20571" y="16200"/>
                  </a:cubicBezTo>
                  <a:cubicBezTo>
                    <a:pt x="20571" y="10800"/>
                    <a:pt x="19543" y="3240"/>
                    <a:pt x="16457" y="324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15" name="Freeform 55"/>
            <p:cNvSpPr/>
            <p:nvPr/>
          </p:nvSpPr>
          <p:spPr>
            <a:xfrm>
              <a:off x="101527" y="1094730"/>
              <a:ext cx="83870" cy="36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93" h="20439" extrusionOk="0">
                  <a:moveTo>
                    <a:pt x="6292" y="0"/>
                  </a:moveTo>
                  <a:cubicBezTo>
                    <a:pt x="6292" y="0"/>
                    <a:pt x="-5022" y="18720"/>
                    <a:pt x="2692" y="20160"/>
                  </a:cubicBezTo>
                  <a:cubicBezTo>
                    <a:pt x="6807" y="21600"/>
                    <a:pt x="9892" y="17280"/>
                    <a:pt x="12464" y="11520"/>
                  </a:cubicBezTo>
                  <a:cubicBezTo>
                    <a:pt x="13492" y="8640"/>
                    <a:pt x="12978" y="11520"/>
                    <a:pt x="13492" y="11520"/>
                  </a:cubicBezTo>
                  <a:cubicBezTo>
                    <a:pt x="14007" y="11520"/>
                    <a:pt x="15549" y="11520"/>
                    <a:pt x="16064" y="11520"/>
                  </a:cubicBezTo>
                  <a:cubicBezTo>
                    <a:pt x="16578" y="2880"/>
                    <a:pt x="16064" y="1440"/>
                    <a:pt x="16064" y="1440"/>
                  </a:cubicBezTo>
                  <a:cubicBezTo>
                    <a:pt x="16064" y="0"/>
                    <a:pt x="16064" y="0"/>
                    <a:pt x="16064" y="0"/>
                  </a:cubicBezTo>
                  <a:lnTo>
                    <a:pt x="629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16" name="Freeform 56"/>
            <p:cNvSpPr/>
            <p:nvPr/>
          </p:nvSpPr>
          <p:spPr>
            <a:xfrm>
              <a:off x="897518" y="362297"/>
              <a:ext cx="338759" cy="720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86" extrusionOk="0">
                  <a:moveTo>
                    <a:pt x="11553" y="22"/>
                  </a:moveTo>
                  <a:cubicBezTo>
                    <a:pt x="11553" y="22"/>
                    <a:pt x="11386" y="101"/>
                    <a:pt x="10884" y="180"/>
                  </a:cubicBezTo>
                  <a:cubicBezTo>
                    <a:pt x="8707" y="4674"/>
                    <a:pt x="8707" y="4674"/>
                    <a:pt x="8707" y="4674"/>
                  </a:cubicBezTo>
                  <a:cubicBezTo>
                    <a:pt x="7870" y="1363"/>
                    <a:pt x="7870" y="1363"/>
                    <a:pt x="7870" y="1363"/>
                  </a:cubicBezTo>
                  <a:cubicBezTo>
                    <a:pt x="8205" y="968"/>
                    <a:pt x="8205" y="968"/>
                    <a:pt x="8205" y="968"/>
                  </a:cubicBezTo>
                  <a:cubicBezTo>
                    <a:pt x="7702" y="574"/>
                    <a:pt x="7702" y="574"/>
                    <a:pt x="7702" y="574"/>
                  </a:cubicBezTo>
                  <a:cubicBezTo>
                    <a:pt x="6530" y="574"/>
                    <a:pt x="6530" y="574"/>
                    <a:pt x="6530" y="574"/>
                  </a:cubicBezTo>
                  <a:cubicBezTo>
                    <a:pt x="6028" y="968"/>
                    <a:pt x="6028" y="968"/>
                    <a:pt x="6028" y="968"/>
                  </a:cubicBezTo>
                  <a:cubicBezTo>
                    <a:pt x="6195" y="1284"/>
                    <a:pt x="6195" y="1284"/>
                    <a:pt x="6195" y="1284"/>
                  </a:cubicBezTo>
                  <a:cubicBezTo>
                    <a:pt x="5358" y="4437"/>
                    <a:pt x="5358" y="4437"/>
                    <a:pt x="5358" y="4437"/>
                  </a:cubicBezTo>
                  <a:cubicBezTo>
                    <a:pt x="5358" y="4674"/>
                    <a:pt x="5358" y="4674"/>
                    <a:pt x="5358" y="4674"/>
                  </a:cubicBezTo>
                  <a:cubicBezTo>
                    <a:pt x="4856" y="3964"/>
                    <a:pt x="4856" y="3964"/>
                    <a:pt x="4856" y="3964"/>
                  </a:cubicBezTo>
                  <a:cubicBezTo>
                    <a:pt x="4353" y="7354"/>
                    <a:pt x="3181" y="12399"/>
                    <a:pt x="2847" y="13503"/>
                  </a:cubicBezTo>
                  <a:cubicBezTo>
                    <a:pt x="2847" y="13503"/>
                    <a:pt x="2847" y="13503"/>
                    <a:pt x="2679" y="13582"/>
                  </a:cubicBezTo>
                  <a:cubicBezTo>
                    <a:pt x="2847" y="13660"/>
                    <a:pt x="2847" y="13818"/>
                    <a:pt x="2847" y="13897"/>
                  </a:cubicBezTo>
                  <a:cubicBezTo>
                    <a:pt x="2512" y="15316"/>
                    <a:pt x="1507" y="16341"/>
                    <a:pt x="0" y="16893"/>
                  </a:cubicBezTo>
                  <a:cubicBezTo>
                    <a:pt x="670" y="21386"/>
                    <a:pt x="670" y="21386"/>
                    <a:pt x="670" y="21386"/>
                  </a:cubicBezTo>
                  <a:cubicBezTo>
                    <a:pt x="4521" y="21386"/>
                    <a:pt x="4521" y="21386"/>
                    <a:pt x="4521" y="21386"/>
                  </a:cubicBezTo>
                  <a:cubicBezTo>
                    <a:pt x="6195" y="14606"/>
                    <a:pt x="6195" y="14606"/>
                    <a:pt x="6195" y="14606"/>
                  </a:cubicBezTo>
                  <a:cubicBezTo>
                    <a:pt x="6363" y="14606"/>
                    <a:pt x="6363" y="14606"/>
                    <a:pt x="6530" y="14606"/>
                  </a:cubicBezTo>
                  <a:cubicBezTo>
                    <a:pt x="6698" y="14606"/>
                    <a:pt x="6865" y="14606"/>
                    <a:pt x="7033" y="14606"/>
                  </a:cubicBezTo>
                  <a:cubicBezTo>
                    <a:pt x="8874" y="21386"/>
                    <a:pt x="8874" y="21386"/>
                    <a:pt x="8874" y="21386"/>
                  </a:cubicBezTo>
                  <a:cubicBezTo>
                    <a:pt x="12558" y="21386"/>
                    <a:pt x="12558" y="21386"/>
                    <a:pt x="12558" y="21386"/>
                  </a:cubicBezTo>
                  <a:cubicBezTo>
                    <a:pt x="13898" y="12793"/>
                    <a:pt x="13898" y="12793"/>
                    <a:pt x="13898" y="12793"/>
                  </a:cubicBezTo>
                  <a:cubicBezTo>
                    <a:pt x="14233" y="12557"/>
                    <a:pt x="14735" y="12241"/>
                    <a:pt x="14902" y="11926"/>
                  </a:cubicBezTo>
                  <a:cubicBezTo>
                    <a:pt x="14902" y="11847"/>
                    <a:pt x="14902" y="11847"/>
                    <a:pt x="14902" y="11847"/>
                  </a:cubicBezTo>
                  <a:cubicBezTo>
                    <a:pt x="14902" y="11847"/>
                    <a:pt x="15070" y="10744"/>
                    <a:pt x="15405" y="9167"/>
                  </a:cubicBezTo>
                  <a:cubicBezTo>
                    <a:pt x="16074" y="4043"/>
                    <a:pt x="16074" y="4043"/>
                    <a:pt x="16074" y="4043"/>
                  </a:cubicBezTo>
                  <a:cubicBezTo>
                    <a:pt x="16074" y="4043"/>
                    <a:pt x="16242" y="4043"/>
                    <a:pt x="16242" y="3964"/>
                  </a:cubicBezTo>
                  <a:cubicBezTo>
                    <a:pt x="16409" y="3885"/>
                    <a:pt x="16409" y="3806"/>
                    <a:pt x="16577" y="3728"/>
                  </a:cubicBezTo>
                  <a:cubicBezTo>
                    <a:pt x="17079" y="3412"/>
                    <a:pt x="16744" y="10507"/>
                    <a:pt x="16577" y="11532"/>
                  </a:cubicBezTo>
                  <a:cubicBezTo>
                    <a:pt x="17247" y="11690"/>
                    <a:pt x="18251" y="11532"/>
                    <a:pt x="19591" y="11295"/>
                  </a:cubicBezTo>
                  <a:cubicBezTo>
                    <a:pt x="20260" y="9798"/>
                    <a:pt x="21600" y="2624"/>
                    <a:pt x="21265" y="1993"/>
                  </a:cubicBezTo>
                  <a:cubicBezTo>
                    <a:pt x="21098" y="1520"/>
                    <a:pt x="15740" y="-214"/>
                    <a:pt x="11553" y="2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17" name="Freeform 57"/>
            <p:cNvSpPr/>
            <p:nvPr/>
          </p:nvSpPr>
          <p:spPr>
            <a:xfrm>
              <a:off x="1153739" y="758743"/>
              <a:ext cx="53179" cy="4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514" extrusionOk="0">
                  <a:moveTo>
                    <a:pt x="0" y="16457"/>
                  </a:moveTo>
                  <a:cubicBezTo>
                    <a:pt x="0" y="21600"/>
                    <a:pt x="4320" y="14400"/>
                    <a:pt x="4320" y="12343"/>
                  </a:cubicBezTo>
                  <a:cubicBezTo>
                    <a:pt x="4320" y="9257"/>
                    <a:pt x="6480" y="9257"/>
                    <a:pt x="6480" y="13371"/>
                  </a:cubicBezTo>
                  <a:cubicBezTo>
                    <a:pt x="6480" y="16457"/>
                    <a:pt x="8640" y="18514"/>
                    <a:pt x="12960" y="18514"/>
                  </a:cubicBezTo>
                  <a:cubicBezTo>
                    <a:pt x="20520" y="17486"/>
                    <a:pt x="21600" y="0"/>
                    <a:pt x="21600" y="0"/>
                  </a:cubicBezTo>
                  <a:cubicBezTo>
                    <a:pt x="4320" y="3086"/>
                    <a:pt x="4320" y="3086"/>
                    <a:pt x="4320" y="3086"/>
                  </a:cubicBezTo>
                  <a:cubicBezTo>
                    <a:pt x="1080" y="4114"/>
                    <a:pt x="1080" y="11314"/>
                    <a:pt x="0" y="1645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18" name="Freeform 58"/>
            <p:cNvSpPr/>
            <p:nvPr/>
          </p:nvSpPr>
          <p:spPr>
            <a:xfrm>
              <a:off x="907186" y="105798"/>
              <a:ext cx="203044" cy="261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44" extrusionOk="0">
                  <a:moveTo>
                    <a:pt x="842" y="7663"/>
                  </a:moveTo>
                  <a:cubicBezTo>
                    <a:pt x="281" y="7663"/>
                    <a:pt x="0" y="8830"/>
                    <a:pt x="0" y="10193"/>
                  </a:cubicBezTo>
                  <a:cubicBezTo>
                    <a:pt x="0" y="11555"/>
                    <a:pt x="281" y="12528"/>
                    <a:pt x="842" y="12528"/>
                  </a:cubicBezTo>
                  <a:cubicBezTo>
                    <a:pt x="1122" y="12528"/>
                    <a:pt x="1122" y="12333"/>
                    <a:pt x="1403" y="11944"/>
                  </a:cubicBezTo>
                  <a:cubicBezTo>
                    <a:pt x="2805" y="16030"/>
                    <a:pt x="8135" y="19144"/>
                    <a:pt x="10940" y="19144"/>
                  </a:cubicBezTo>
                  <a:cubicBezTo>
                    <a:pt x="14587" y="19144"/>
                    <a:pt x="19356" y="16225"/>
                    <a:pt x="20197" y="11749"/>
                  </a:cubicBezTo>
                  <a:cubicBezTo>
                    <a:pt x="20197" y="12139"/>
                    <a:pt x="20478" y="12528"/>
                    <a:pt x="20758" y="12528"/>
                  </a:cubicBezTo>
                  <a:cubicBezTo>
                    <a:pt x="21319" y="12528"/>
                    <a:pt x="21600" y="11360"/>
                    <a:pt x="21600" y="9998"/>
                  </a:cubicBezTo>
                  <a:cubicBezTo>
                    <a:pt x="21600" y="8636"/>
                    <a:pt x="21319" y="7663"/>
                    <a:pt x="20758" y="7663"/>
                  </a:cubicBezTo>
                  <a:cubicBezTo>
                    <a:pt x="20758" y="7663"/>
                    <a:pt x="20478" y="7663"/>
                    <a:pt x="20478" y="7663"/>
                  </a:cubicBezTo>
                  <a:cubicBezTo>
                    <a:pt x="20478" y="7079"/>
                    <a:pt x="20478" y="6495"/>
                    <a:pt x="20478" y="5717"/>
                  </a:cubicBezTo>
                  <a:cubicBezTo>
                    <a:pt x="18795" y="6495"/>
                    <a:pt x="15709" y="5328"/>
                    <a:pt x="12343" y="4160"/>
                  </a:cubicBezTo>
                  <a:cubicBezTo>
                    <a:pt x="12904" y="4355"/>
                    <a:pt x="13184" y="4549"/>
                    <a:pt x="13465" y="4549"/>
                  </a:cubicBezTo>
                  <a:cubicBezTo>
                    <a:pt x="19075" y="6495"/>
                    <a:pt x="21319" y="2798"/>
                    <a:pt x="21319" y="2798"/>
                  </a:cubicBezTo>
                  <a:cubicBezTo>
                    <a:pt x="21319" y="2798"/>
                    <a:pt x="14587" y="-2456"/>
                    <a:pt x="3647" y="1436"/>
                  </a:cubicBezTo>
                  <a:cubicBezTo>
                    <a:pt x="2805" y="1825"/>
                    <a:pt x="1403" y="2798"/>
                    <a:pt x="281" y="3187"/>
                  </a:cubicBezTo>
                  <a:cubicBezTo>
                    <a:pt x="281" y="3187"/>
                    <a:pt x="1122" y="3187"/>
                    <a:pt x="2525" y="3187"/>
                  </a:cubicBezTo>
                  <a:cubicBezTo>
                    <a:pt x="1403" y="3576"/>
                    <a:pt x="842" y="4744"/>
                    <a:pt x="1122" y="6495"/>
                  </a:cubicBezTo>
                  <a:cubicBezTo>
                    <a:pt x="842" y="6885"/>
                    <a:pt x="842" y="7274"/>
                    <a:pt x="842" y="7663"/>
                  </a:cubicBezTo>
                  <a:cubicBezTo>
                    <a:pt x="842" y="7663"/>
                    <a:pt x="842" y="7663"/>
                    <a:pt x="842" y="7663"/>
                  </a:cubicBezTo>
                  <a:close/>
                  <a:moveTo>
                    <a:pt x="12343" y="15836"/>
                  </a:moveTo>
                  <a:cubicBezTo>
                    <a:pt x="10660" y="15836"/>
                    <a:pt x="10660" y="15836"/>
                    <a:pt x="10660" y="15836"/>
                  </a:cubicBezTo>
                  <a:cubicBezTo>
                    <a:pt x="10660" y="14668"/>
                    <a:pt x="10660" y="14668"/>
                    <a:pt x="10660" y="14668"/>
                  </a:cubicBezTo>
                  <a:cubicBezTo>
                    <a:pt x="12343" y="14668"/>
                    <a:pt x="12343" y="14668"/>
                    <a:pt x="12343" y="14668"/>
                  </a:cubicBezTo>
                  <a:lnTo>
                    <a:pt x="12343" y="15836"/>
                  </a:lnTo>
                  <a:close/>
                  <a:moveTo>
                    <a:pt x="8696" y="7468"/>
                  </a:moveTo>
                  <a:cubicBezTo>
                    <a:pt x="8977" y="7468"/>
                    <a:pt x="9538" y="7274"/>
                    <a:pt x="10099" y="7274"/>
                  </a:cubicBezTo>
                  <a:cubicBezTo>
                    <a:pt x="10660" y="7079"/>
                    <a:pt x="11221" y="7079"/>
                    <a:pt x="11782" y="7079"/>
                  </a:cubicBezTo>
                  <a:cubicBezTo>
                    <a:pt x="12904" y="7079"/>
                    <a:pt x="14026" y="7274"/>
                    <a:pt x="14587" y="7663"/>
                  </a:cubicBezTo>
                  <a:cubicBezTo>
                    <a:pt x="15429" y="8052"/>
                    <a:pt x="15709" y="8636"/>
                    <a:pt x="15709" y="9220"/>
                  </a:cubicBezTo>
                  <a:cubicBezTo>
                    <a:pt x="15709" y="9609"/>
                    <a:pt x="15429" y="9998"/>
                    <a:pt x="15429" y="10193"/>
                  </a:cubicBezTo>
                  <a:cubicBezTo>
                    <a:pt x="15148" y="10582"/>
                    <a:pt x="14868" y="10776"/>
                    <a:pt x="14587" y="10971"/>
                  </a:cubicBezTo>
                  <a:cubicBezTo>
                    <a:pt x="14306" y="11360"/>
                    <a:pt x="14026" y="11555"/>
                    <a:pt x="13465" y="11749"/>
                  </a:cubicBezTo>
                  <a:cubicBezTo>
                    <a:pt x="13184" y="11944"/>
                    <a:pt x="12623" y="12139"/>
                    <a:pt x="12343" y="12333"/>
                  </a:cubicBezTo>
                  <a:cubicBezTo>
                    <a:pt x="12343" y="13501"/>
                    <a:pt x="12343" y="13501"/>
                    <a:pt x="12343" y="13501"/>
                  </a:cubicBezTo>
                  <a:cubicBezTo>
                    <a:pt x="10660" y="13501"/>
                    <a:pt x="10660" y="13501"/>
                    <a:pt x="10660" y="13501"/>
                  </a:cubicBezTo>
                  <a:cubicBezTo>
                    <a:pt x="10660" y="11749"/>
                    <a:pt x="10660" y="11749"/>
                    <a:pt x="10660" y="11749"/>
                  </a:cubicBezTo>
                  <a:cubicBezTo>
                    <a:pt x="11221" y="11555"/>
                    <a:pt x="11501" y="11555"/>
                    <a:pt x="11782" y="11360"/>
                  </a:cubicBezTo>
                  <a:cubicBezTo>
                    <a:pt x="12343" y="11166"/>
                    <a:pt x="12623" y="10971"/>
                    <a:pt x="12904" y="10776"/>
                  </a:cubicBezTo>
                  <a:cubicBezTo>
                    <a:pt x="13184" y="10582"/>
                    <a:pt x="13465" y="10387"/>
                    <a:pt x="13745" y="10193"/>
                  </a:cubicBezTo>
                  <a:cubicBezTo>
                    <a:pt x="13745" y="9998"/>
                    <a:pt x="14026" y="9609"/>
                    <a:pt x="14026" y="9414"/>
                  </a:cubicBezTo>
                  <a:cubicBezTo>
                    <a:pt x="14026" y="9025"/>
                    <a:pt x="13745" y="8636"/>
                    <a:pt x="13184" y="8441"/>
                  </a:cubicBezTo>
                  <a:cubicBezTo>
                    <a:pt x="12904" y="8247"/>
                    <a:pt x="12343" y="8052"/>
                    <a:pt x="11782" y="8052"/>
                  </a:cubicBezTo>
                  <a:cubicBezTo>
                    <a:pt x="11221" y="8052"/>
                    <a:pt x="10660" y="8052"/>
                    <a:pt x="10099" y="8247"/>
                  </a:cubicBezTo>
                  <a:cubicBezTo>
                    <a:pt x="9538" y="8441"/>
                    <a:pt x="8977" y="8441"/>
                    <a:pt x="8696" y="8636"/>
                  </a:cubicBezTo>
                  <a:cubicBezTo>
                    <a:pt x="8696" y="8636"/>
                    <a:pt x="8696" y="8636"/>
                    <a:pt x="8696" y="8636"/>
                  </a:cubicBezTo>
                  <a:lnTo>
                    <a:pt x="8696" y="746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19" name="Freeform 59"/>
            <p:cNvSpPr/>
            <p:nvPr/>
          </p:nvSpPr>
          <p:spPr>
            <a:xfrm>
              <a:off x="879859" y="1094730"/>
              <a:ext cx="85341" cy="36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578" h="20439" extrusionOk="0">
                  <a:moveTo>
                    <a:pt x="6292" y="0"/>
                  </a:moveTo>
                  <a:cubicBezTo>
                    <a:pt x="6292" y="0"/>
                    <a:pt x="-5022" y="18720"/>
                    <a:pt x="2692" y="20160"/>
                  </a:cubicBezTo>
                  <a:cubicBezTo>
                    <a:pt x="6807" y="21600"/>
                    <a:pt x="9892" y="17280"/>
                    <a:pt x="12464" y="11520"/>
                  </a:cubicBezTo>
                  <a:cubicBezTo>
                    <a:pt x="13492" y="8640"/>
                    <a:pt x="12978" y="11520"/>
                    <a:pt x="13492" y="11520"/>
                  </a:cubicBezTo>
                  <a:cubicBezTo>
                    <a:pt x="14007" y="11520"/>
                    <a:pt x="15549" y="11520"/>
                    <a:pt x="16064" y="11520"/>
                  </a:cubicBezTo>
                  <a:cubicBezTo>
                    <a:pt x="16578" y="2880"/>
                    <a:pt x="16064" y="1440"/>
                    <a:pt x="16064" y="1440"/>
                  </a:cubicBezTo>
                  <a:cubicBezTo>
                    <a:pt x="16578" y="0"/>
                    <a:pt x="16578" y="0"/>
                    <a:pt x="16578" y="0"/>
                  </a:cubicBezTo>
                  <a:lnTo>
                    <a:pt x="629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0" name="Freeform 60"/>
            <p:cNvSpPr/>
            <p:nvPr/>
          </p:nvSpPr>
          <p:spPr>
            <a:xfrm>
              <a:off x="1044530" y="1094730"/>
              <a:ext cx="85829" cy="36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318" h="20439" extrusionOk="0">
                  <a:moveTo>
                    <a:pt x="10172" y="0"/>
                  </a:moveTo>
                  <a:cubicBezTo>
                    <a:pt x="125" y="0"/>
                    <a:pt x="125" y="0"/>
                    <a:pt x="125" y="0"/>
                  </a:cubicBezTo>
                  <a:cubicBezTo>
                    <a:pt x="125" y="1440"/>
                    <a:pt x="125" y="1440"/>
                    <a:pt x="125" y="1440"/>
                  </a:cubicBezTo>
                  <a:cubicBezTo>
                    <a:pt x="125" y="1440"/>
                    <a:pt x="-377" y="2880"/>
                    <a:pt x="628" y="11520"/>
                  </a:cubicBezTo>
                  <a:cubicBezTo>
                    <a:pt x="628" y="11520"/>
                    <a:pt x="2135" y="11520"/>
                    <a:pt x="2637" y="11520"/>
                  </a:cubicBezTo>
                  <a:cubicBezTo>
                    <a:pt x="3139" y="11520"/>
                    <a:pt x="2637" y="8640"/>
                    <a:pt x="4144" y="11520"/>
                  </a:cubicBezTo>
                  <a:cubicBezTo>
                    <a:pt x="6656" y="17280"/>
                    <a:pt x="9167" y="21600"/>
                    <a:pt x="13688" y="20160"/>
                  </a:cubicBezTo>
                  <a:cubicBezTo>
                    <a:pt x="21223" y="18720"/>
                    <a:pt x="10172" y="0"/>
                    <a:pt x="1017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1" name="Freeform 61"/>
            <p:cNvSpPr/>
            <p:nvPr/>
          </p:nvSpPr>
          <p:spPr>
            <a:xfrm>
              <a:off x="0" y="364742"/>
              <a:ext cx="329482" cy="71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extrusionOk="0">
                  <a:moveTo>
                    <a:pt x="21335" y="16738"/>
                  </a:moveTo>
                  <a:cubicBezTo>
                    <a:pt x="20306" y="16100"/>
                    <a:pt x="19621" y="15224"/>
                    <a:pt x="19278" y="14028"/>
                  </a:cubicBezTo>
                  <a:cubicBezTo>
                    <a:pt x="19278" y="14028"/>
                    <a:pt x="19278" y="14028"/>
                    <a:pt x="19278" y="14028"/>
                  </a:cubicBezTo>
                  <a:cubicBezTo>
                    <a:pt x="19278" y="13869"/>
                    <a:pt x="19106" y="13709"/>
                    <a:pt x="19106" y="13550"/>
                  </a:cubicBezTo>
                  <a:cubicBezTo>
                    <a:pt x="18421" y="12275"/>
                    <a:pt x="17564" y="6695"/>
                    <a:pt x="17392" y="3507"/>
                  </a:cubicBezTo>
                  <a:cubicBezTo>
                    <a:pt x="16706" y="4703"/>
                    <a:pt x="16706" y="4703"/>
                    <a:pt x="16706" y="4703"/>
                  </a:cubicBezTo>
                  <a:cubicBezTo>
                    <a:pt x="15849" y="1355"/>
                    <a:pt x="15849" y="1355"/>
                    <a:pt x="15849" y="1355"/>
                  </a:cubicBezTo>
                  <a:cubicBezTo>
                    <a:pt x="16192" y="956"/>
                    <a:pt x="16192" y="956"/>
                    <a:pt x="16192" y="956"/>
                  </a:cubicBezTo>
                  <a:cubicBezTo>
                    <a:pt x="15678" y="558"/>
                    <a:pt x="15678" y="558"/>
                    <a:pt x="15678" y="558"/>
                  </a:cubicBezTo>
                  <a:cubicBezTo>
                    <a:pt x="14478" y="558"/>
                    <a:pt x="14478" y="558"/>
                    <a:pt x="14478" y="558"/>
                  </a:cubicBezTo>
                  <a:cubicBezTo>
                    <a:pt x="13964" y="956"/>
                    <a:pt x="13964" y="956"/>
                    <a:pt x="13964" y="956"/>
                  </a:cubicBezTo>
                  <a:cubicBezTo>
                    <a:pt x="14135" y="1275"/>
                    <a:pt x="14135" y="1275"/>
                    <a:pt x="14135" y="1275"/>
                  </a:cubicBezTo>
                  <a:cubicBezTo>
                    <a:pt x="13278" y="4463"/>
                    <a:pt x="13278" y="4463"/>
                    <a:pt x="13278" y="4463"/>
                  </a:cubicBezTo>
                  <a:cubicBezTo>
                    <a:pt x="13106" y="4703"/>
                    <a:pt x="13106" y="4703"/>
                    <a:pt x="13106" y="4703"/>
                  </a:cubicBezTo>
                  <a:cubicBezTo>
                    <a:pt x="10535" y="0"/>
                    <a:pt x="10535" y="0"/>
                    <a:pt x="10535" y="0"/>
                  </a:cubicBezTo>
                  <a:cubicBezTo>
                    <a:pt x="10364" y="0"/>
                    <a:pt x="10192" y="0"/>
                    <a:pt x="10021" y="0"/>
                  </a:cubicBezTo>
                  <a:cubicBezTo>
                    <a:pt x="5735" y="319"/>
                    <a:pt x="249" y="1036"/>
                    <a:pt x="78" y="2391"/>
                  </a:cubicBezTo>
                  <a:cubicBezTo>
                    <a:pt x="-265" y="3108"/>
                    <a:pt x="592" y="9804"/>
                    <a:pt x="1278" y="11398"/>
                  </a:cubicBezTo>
                  <a:cubicBezTo>
                    <a:pt x="2649" y="11717"/>
                    <a:pt x="4192" y="11717"/>
                    <a:pt x="4878" y="11717"/>
                  </a:cubicBezTo>
                  <a:cubicBezTo>
                    <a:pt x="4706" y="10601"/>
                    <a:pt x="4021" y="3587"/>
                    <a:pt x="4364" y="3746"/>
                  </a:cubicBezTo>
                  <a:cubicBezTo>
                    <a:pt x="4535" y="3826"/>
                    <a:pt x="4706" y="3906"/>
                    <a:pt x="4706" y="3906"/>
                  </a:cubicBezTo>
                  <a:cubicBezTo>
                    <a:pt x="4706" y="3906"/>
                    <a:pt x="4706" y="3906"/>
                    <a:pt x="4706" y="3906"/>
                  </a:cubicBezTo>
                  <a:cubicBezTo>
                    <a:pt x="5392" y="7891"/>
                    <a:pt x="5392" y="7891"/>
                    <a:pt x="5392" y="7891"/>
                  </a:cubicBezTo>
                  <a:cubicBezTo>
                    <a:pt x="5735" y="10202"/>
                    <a:pt x="6078" y="11956"/>
                    <a:pt x="6078" y="11956"/>
                  </a:cubicBezTo>
                  <a:cubicBezTo>
                    <a:pt x="6078" y="12035"/>
                    <a:pt x="6078" y="12035"/>
                    <a:pt x="6078" y="12035"/>
                  </a:cubicBezTo>
                  <a:cubicBezTo>
                    <a:pt x="6421" y="12275"/>
                    <a:pt x="6592" y="12593"/>
                    <a:pt x="7106" y="12832"/>
                  </a:cubicBezTo>
                  <a:cubicBezTo>
                    <a:pt x="8478" y="21600"/>
                    <a:pt x="8478" y="21600"/>
                    <a:pt x="8478" y="21600"/>
                  </a:cubicBezTo>
                  <a:cubicBezTo>
                    <a:pt x="12421" y="21600"/>
                    <a:pt x="12421" y="21600"/>
                    <a:pt x="12421" y="21600"/>
                  </a:cubicBezTo>
                  <a:cubicBezTo>
                    <a:pt x="14135" y="14745"/>
                    <a:pt x="14135" y="14745"/>
                    <a:pt x="14135" y="14745"/>
                  </a:cubicBezTo>
                  <a:cubicBezTo>
                    <a:pt x="14306" y="14745"/>
                    <a:pt x="14306" y="14745"/>
                    <a:pt x="14478" y="14745"/>
                  </a:cubicBezTo>
                  <a:cubicBezTo>
                    <a:pt x="14649" y="14745"/>
                    <a:pt x="14821" y="14745"/>
                    <a:pt x="14992" y="14745"/>
                  </a:cubicBezTo>
                  <a:cubicBezTo>
                    <a:pt x="16878" y="21600"/>
                    <a:pt x="16878" y="21600"/>
                    <a:pt x="16878" y="21600"/>
                  </a:cubicBezTo>
                  <a:cubicBezTo>
                    <a:pt x="20649" y="21600"/>
                    <a:pt x="20649" y="21600"/>
                    <a:pt x="20649" y="21600"/>
                  </a:cubicBezTo>
                  <a:lnTo>
                    <a:pt x="21335" y="1673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2" name="Freeform 62"/>
            <p:cNvSpPr/>
            <p:nvPr/>
          </p:nvSpPr>
          <p:spPr>
            <a:xfrm>
              <a:off x="128854" y="105798"/>
              <a:ext cx="203044" cy="261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44" extrusionOk="0">
                  <a:moveTo>
                    <a:pt x="842" y="7663"/>
                  </a:moveTo>
                  <a:cubicBezTo>
                    <a:pt x="281" y="7663"/>
                    <a:pt x="0" y="8830"/>
                    <a:pt x="0" y="10193"/>
                  </a:cubicBezTo>
                  <a:cubicBezTo>
                    <a:pt x="0" y="11555"/>
                    <a:pt x="281" y="12528"/>
                    <a:pt x="842" y="12528"/>
                  </a:cubicBezTo>
                  <a:cubicBezTo>
                    <a:pt x="1122" y="12528"/>
                    <a:pt x="1122" y="12333"/>
                    <a:pt x="1403" y="11944"/>
                  </a:cubicBezTo>
                  <a:cubicBezTo>
                    <a:pt x="2805" y="16030"/>
                    <a:pt x="8135" y="19144"/>
                    <a:pt x="10940" y="19144"/>
                  </a:cubicBezTo>
                  <a:cubicBezTo>
                    <a:pt x="14306" y="19144"/>
                    <a:pt x="19356" y="16225"/>
                    <a:pt x="20197" y="11749"/>
                  </a:cubicBezTo>
                  <a:cubicBezTo>
                    <a:pt x="20197" y="12139"/>
                    <a:pt x="20478" y="12528"/>
                    <a:pt x="20758" y="12528"/>
                  </a:cubicBezTo>
                  <a:cubicBezTo>
                    <a:pt x="21039" y="12528"/>
                    <a:pt x="21600" y="11360"/>
                    <a:pt x="21600" y="9998"/>
                  </a:cubicBezTo>
                  <a:cubicBezTo>
                    <a:pt x="21600" y="8636"/>
                    <a:pt x="21039" y="7663"/>
                    <a:pt x="20758" y="7663"/>
                  </a:cubicBezTo>
                  <a:cubicBezTo>
                    <a:pt x="20478" y="7663"/>
                    <a:pt x="20478" y="7663"/>
                    <a:pt x="20478" y="7663"/>
                  </a:cubicBezTo>
                  <a:cubicBezTo>
                    <a:pt x="20478" y="7079"/>
                    <a:pt x="20478" y="6495"/>
                    <a:pt x="20478" y="5717"/>
                  </a:cubicBezTo>
                  <a:cubicBezTo>
                    <a:pt x="18795" y="6495"/>
                    <a:pt x="15709" y="5328"/>
                    <a:pt x="12343" y="4160"/>
                  </a:cubicBezTo>
                  <a:cubicBezTo>
                    <a:pt x="12904" y="4355"/>
                    <a:pt x="13184" y="4549"/>
                    <a:pt x="13465" y="4549"/>
                  </a:cubicBezTo>
                  <a:cubicBezTo>
                    <a:pt x="19075" y="6495"/>
                    <a:pt x="21319" y="2798"/>
                    <a:pt x="21319" y="2798"/>
                  </a:cubicBezTo>
                  <a:cubicBezTo>
                    <a:pt x="21319" y="2798"/>
                    <a:pt x="14587" y="-2456"/>
                    <a:pt x="3647" y="1436"/>
                  </a:cubicBezTo>
                  <a:cubicBezTo>
                    <a:pt x="2805" y="1825"/>
                    <a:pt x="1403" y="2798"/>
                    <a:pt x="281" y="3187"/>
                  </a:cubicBezTo>
                  <a:cubicBezTo>
                    <a:pt x="281" y="3187"/>
                    <a:pt x="1122" y="3187"/>
                    <a:pt x="2525" y="3187"/>
                  </a:cubicBezTo>
                  <a:cubicBezTo>
                    <a:pt x="1403" y="3576"/>
                    <a:pt x="842" y="4744"/>
                    <a:pt x="1122" y="6495"/>
                  </a:cubicBezTo>
                  <a:cubicBezTo>
                    <a:pt x="842" y="6885"/>
                    <a:pt x="842" y="7274"/>
                    <a:pt x="842" y="7663"/>
                  </a:cubicBezTo>
                  <a:cubicBezTo>
                    <a:pt x="842" y="7663"/>
                    <a:pt x="842" y="7663"/>
                    <a:pt x="842" y="7663"/>
                  </a:cubicBezTo>
                  <a:close/>
                  <a:moveTo>
                    <a:pt x="11501" y="14474"/>
                  </a:moveTo>
                  <a:cubicBezTo>
                    <a:pt x="9818" y="14474"/>
                    <a:pt x="9818" y="14474"/>
                    <a:pt x="9818" y="14474"/>
                  </a:cubicBezTo>
                  <a:cubicBezTo>
                    <a:pt x="9818" y="13306"/>
                    <a:pt x="9818" y="13306"/>
                    <a:pt x="9818" y="13306"/>
                  </a:cubicBezTo>
                  <a:cubicBezTo>
                    <a:pt x="11501" y="13306"/>
                    <a:pt x="11501" y="13306"/>
                    <a:pt x="11501" y="13306"/>
                  </a:cubicBezTo>
                  <a:lnTo>
                    <a:pt x="11501" y="14474"/>
                  </a:lnTo>
                  <a:close/>
                  <a:moveTo>
                    <a:pt x="8135" y="6885"/>
                  </a:moveTo>
                  <a:cubicBezTo>
                    <a:pt x="8416" y="6690"/>
                    <a:pt x="8977" y="6690"/>
                    <a:pt x="9538" y="6495"/>
                  </a:cubicBezTo>
                  <a:cubicBezTo>
                    <a:pt x="9818" y="6495"/>
                    <a:pt x="10379" y="6495"/>
                    <a:pt x="10940" y="6495"/>
                  </a:cubicBezTo>
                  <a:cubicBezTo>
                    <a:pt x="12062" y="6495"/>
                    <a:pt x="12904" y="6690"/>
                    <a:pt x="13465" y="7079"/>
                  </a:cubicBezTo>
                  <a:cubicBezTo>
                    <a:pt x="14306" y="7468"/>
                    <a:pt x="14587" y="7858"/>
                    <a:pt x="14587" y="8441"/>
                  </a:cubicBezTo>
                  <a:cubicBezTo>
                    <a:pt x="14587" y="8830"/>
                    <a:pt x="14306" y="9220"/>
                    <a:pt x="14306" y="9414"/>
                  </a:cubicBezTo>
                  <a:cubicBezTo>
                    <a:pt x="14026" y="9609"/>
                    <a:pt x="13745" y="9998"/>
                    <a:pt x="13465" y="10193"/>
                  </a:cubicBezTo>
                  <a:cubicBezTo>
                    <a:pt x="13184" y="10387"/>
                    <a:pt x="12904" y="10582"/>
                    <a:pt x="12623" y="10776"/>
                  </a:cubicBezTo>
                  <a:cubicBezTo>
                    <a:pt x="12062" y="10776"/>
                    <a:pt x="11782" y="10971"/>
                    <a:pt x="11501" y="11166"/>
                  </a:cubicBezTo>
                  <a:cubicBezTo>
                    <a:pt x="11501" y="12333"/>
                    <a:pt x="11501" y="12333"/>
                    <a:pt x="11501" y="12333"/>
                  </a:cubicBezTo>
                  <a:cubicBezTo>
                    <a:pt x="10099" y="12333"/>
                    <a:pt x="10099" y="12333"/>
                    <a:pt x="10099" y="12333"/>
                  </a:cubicBezTo>
                  <a:cubicBezTo>
                    <a:pt x="10099" y="10776"/>
                    <a:pt x="10099" y="10776"/>
                    <a:pt x="10099" y="10776"/>
                  </a:cubicBezTo>
                  <a:cubicBezTo>
                    <a:pt x="10379" y="10582"/>
                    <a:pt x="10660" y="10582"/>
                    <a:pt x="10940" y="10387"/>
                  </a:cubicBezTo>
                  <a:cubicBezTo>
                    <a:pt x="11501" y="10193"/>
                    <a:pt x="11782" y="9998"/>
                    <a:pt x="12062" y="9803"/>
                  </a:cubicBezTo>
                  <a:cubicBezTo>
                    <a:pt x="12343" y="9609"/>
                    <a:pt x="12623" y="9414"/>
                    <a:pt x="12623" y="9220"/>
                  </a:cubicBezTo>
                  <a:cubicBezTo>
                    <a:pt x="12904" y="9025"/>
                    <a:pt x="12904" y="8830"/>
                    <a:pt x="12904" y="8636"/>
                  </a:cubicBezTo>
                  <a:cubicBezTo>
                    <a:pt x="12904" y="8052"/>
                    <a:pt x="12623" y="7858"/>
                    <a:pt x="12343" y="7663"/>
                  </a:cubicBezTo>
                  <a:cubicBezTo>
                    <a:pt x="12062" y="7468"/>
                    <a:pt x="11501" y="7274"/>
                    <a:pt x="10940" y="7274"/>
                  </a:cubicBezTo>
                  <a:cubicBezTo>
                    <a:pt x="10379" y="7274"/>
                    <a:pt x="9818" y="7468"/>
                    <a:pt x="9257" y="7468"/>
                  </a:cubicBezTo>
                  <a:cubicBezTo>
                    <a:pt x="8696" y="7663"/>
                    <a:pt x="8416" y="7858"/>
                    <a:pt x="8135" y="7858"/>
                  </a:cubicBezTo>
                  <a:cubicBezTo>
                    <a:pt x="8135" y="7858"/>
                    <a:pt x="8135" y="7858"/>
                    <a:pt x="8135" y="7858"/>
                  </a:cubicBezTo>
                  <a:lnTo>
                    <a:pt x="8135" y="688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3" name="Freeform 63"/>
            <p:cNvSpPr/>
            <p:nvPr/>
          </p:nvSpPr>
          <p:spPr>
            <a:xfrm>
              <a:off x="266202" y="1094730"/>
              <a:ext cx="84883" cy="36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489" h="20439" extrusionOk="0">
                  <a:moveTo>
                    <a:pt x="10414" y="0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128" y="1440"/>
                    <a:pt x="128" y="1440"/>
                    <a:pt x="128" y="1440"/>
                  </a:cubicBezTo>
                  <a:cubicBezTo>
                    <a:pt x="128" y="1440"/>
                    <a:pt x="-386" y="2880"/>
                    <a:pt x="643" y="11520"/>
                  </a:cubicBezTo>
                  <a:cubicBezTo>
                    <a:pt x="643" y="11520"/>
                    <a:pt x="2185" y="11520"/>
                    <a:pt x="2700" y="11520"/>
                  </a:cubicBezTo>
                  <a:cubicBezTo>
                    <a:pt x="3214" y="11520"/>
                    <a:pt x="2700" y="8640"/>
                    <a:pt x="4243" y="11520"/>
                  </a:cubicBezTo>
                  <a:cubicBezTo>
                    <a:pt x="6814" y="17280"/>
                    <a:pt x="9385" y="21600"/>
                    <a:pt x="14014" y="20160"/>
                  </a:cubicBezTo>
                  <a:cubicBezTo>
                    <a:pt x="21214" y="18720"/>
                    <a:pt x="10414" y="0"/>
                    <a:pt x="1041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4" name="Freeform 64"/>
            <p:cNvSpPr/>
            <p:nvPr/>
          </p:nvSpPr>
          <p:spPr>
            <a:xfrm>
              <a:off x="808049" y="826424"/>
              <a:ext cx="70132" cy="58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18621" extrusionOk="0">
                  <a:moveTo>
                    <a:pt x="90" y="15785"/>
                  </a:moveTo>
                  <a:cubicBezTo>
                    <a:pt x="-710" y="21600"/>
                    <a:pt x="4090" y="14123"/>
                    <a:pt x="4090" y="11631"/>
                  </a:cubicBezTo>
                  <a:cubicBezTo>
                    <a:pt x="4090" y="9138"/>
                    <a:pt x="6490" y="9138"/>
                    <a:pt x="6490" y="13292"/>
                  </a:cubicBezTo>
                  <a:cubicBezTo>
                    <a:pt x="6490" y="14954"/>
                    <a:pt x="7290" y="16615"/>
                    <a:pt x="8890" y="17446"/>
                  </a:cubicBezTo>
                  <a:cubicBezTo>
                    <a:pt x="9690" y="18277"/>
                    <a:pt x="10490" y="19108"/>
                    <a:pt x="12090" y="18277"/>
                  </a:cubicBezTo>
                  <a:cubicBezTo>
                    <a:pt x="13690" y="18277"/>
                    <a:pt x="14490" y="17446"/>
                    <a:pt x="15290" y="16615"/>
                  </a:cubicBezTo>
                  <a:cubicBezTo>
                    <a:pt x="20090" y="12462"/>
                    <a:pt x="20890" y="0"/>
                    <a:pt x="20890" y="0"/>
                  </a:cubicBezTo>
                  <a:cubicBezTo>
                    <a:pt x="4890" y="3323"/>
                    <a:pt x="4890" y="3323"/>
                    <a:pt x="4890" y="3323"/>
                  </a:cubicBezTo>
                  <a:cubicBezTo>
                    <a:pt x="1690" y="3323"/>
                    <a:pt x="890" y="10800"/>
                    <a:pt x="90" y="1578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5" name="Freeform 65"/>
            <p:cNvSpPr/>
            <p:nvPr/>
          </p:nvSpPr>
          <p:spPr>
            <a:xfrm>
              <a:off x="365738" y="826424"/>
              <a:ext cx="67796" cy="59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19108" extrusionOk="0">
                  <a:moveTo>
                    <a:pt x="16000" y="3323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800" y="12462"/>
                    <a:pt x="5600" y="17446"/>
                  </a:cubicBezTo>
                  <a:cubicBezTo>
                    <a:pt x="6400" y="18277"/>
                    <a:pt x="7200" y="19108"/>
                    <a:pt x="8800" y="19108"/>
                  </a:cubicBezTo>
                  <a:cubicBezTo>
                    <a:pt x="10400" y="19108"/>
                    <a:pt x="11200" y="19108"/>
                    <a:pt x="12000" y="18277"/>
                  </a:cubicBezTo>
                  <a:cubicBezTo>
                    <a:pt x="13600" y="17446"/>
                    <a:pt x="14400" y="15785"/>
                    <a:pt x="14400" y="13292"/>
                  </a:cubicBezTo>
                  <a:cubicBezTo>
                    <a:pt x="14400" y="9969"/>
                    <a:pt x="16800" y="9969"/>
                    <a:pt x="16800" y="12462"/>
                  </a:cubicBezTo>
                  <a:cubicBezTo>
                    <a:pt x="16800" y="14954"/>
                    <a:pt x="21600" y="21600"/>
                    <a:pt x="20800" y="16615"/>
                  </a:cubicBezTo>
                  <a:cubicBezTo>
                    <a:pt x="20000" y="10800"/>
                    <a:pt x="19200" y="3323"/>
                    <a:pt x="16000" y="332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6" name="Freeform 66"/>
            <p:cNvSpPr/>
            <p:nvPr/>
          </p:nvSpPr>
          <p:spPr>
            <a:xfrm>
              <a:off x="333746" y="323597"/>
              <a:ext cx="578913" cy="91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74" extrusionOk="0">
                  <a:moveTo>
                    <a:pt x="21152" y="1953"/>
                  </a:moveTo>
                  <a:cubicBezTo>
                    <a:pt x="21055" y="1579"/>
                    <a:pt x="17163" y="-226"/>
                    <a:pt x="14049" y="23"/>
                  </a:cubicBezTo>
                  <a:cubicBezTo>
                    <a:pt x="14049" y="23"/>
                    <a:pt x="13855" y="85"/>
                    <a:pt x="13563" y="210"/>
                  </a:cubicBezTo>
                  <a:cubicBezTo>
                    <a:pt x="12006" y="4692"/>
                    <a:pt x="12006" y="4692"/>
                    <a:pt x="12006" y="4692"/>
                  </a:cubicBezTo>
                  <a:cubicBezTo>
                    <a:pt x="11422" y="1330"/>
                    <a:pt x="11422" y="1330"/>
                    <a:pt x="11422" y="1330"/>
                  </a:cubicBezTo>
                  <a:cubicBezTo>
                    <a:pt x="11520" y="1019"/>
                    <a:pt x="11520" y="1019"/>
                    <a:pt x="11520" y="1019"/>
                  </a:cubicBezTo>
                  <a:cubicBezTo>
                    <a:pt x="11228" y="583"/>
                    <a:pt x="11228" y="583"/>
                    <a:pt x="11228" y="583"/>
                  </a:cubicBezTo>
                  <a:cubicBezTo>
                    <a:pt x="10352" y="583"/>
                    <a:pt x="10352" y="583"/>
                    <a:pt x="10352" y="583"/>
                  </a:cubicBezTo>
                  <a:cubicBezTo>
                    <a:pt x="9963" y="1019"/>
                    <a:pt x="9963" y="1019"/>
                    <a:pt x="9963" y="1019"/>
                  </a:cubicBezTo>
                  <a:cubicBezTo>
                    <a:pt x="10158" y="1330"/>
                    <a:pt x="10158" y="1330"/>
                    <a:pt x="10158" y="1330"/>
                  </a:cubicBezTo>
                  <a:cubicBezTo>
                    <a:pt x="9476" y="4505"/>
                    <a:pt x="9476" y="4505"/>
                    <a:pt x="9476" y="4505"/>
                  </a:cubicBezTo>
                  <a:cubicBezTo>
                    <a:pt x="9476" y="4692"/>
                    <a:pt x="9476" y="4692"/>
                    <a:pt x="9476" y="4692"/>
                  </a:cubicBezTo>
                  <a:cubicBezTo>
                    <a:pt x="7433" y="23"/>
                    <a:pt x="7433" y="23"/>
                    <a:pt x="7433" y="23"/>
                  </a:cubicBezTo>
                  <a:cubicBezTo>
                    <a:pt x="7336" y="23"/>
                    <a:pt x="7239" y="23"/>
                    <a:pt x="7239" y="23"/>
                  </a:cubicBezTo>
                  <a:cubicBezTo>
                    <a:pt x="4028" y="334"/>
                    <a:pt x="136" y="1019"/>
                    <a:pt x="39" y="2451"/>
                  </a:cubicBezTo>
                  <a:cubicBezTo>
                    <a:pt x="-156" y="3073"/>
                    <a:pt x="428" y="9734"/>
                    <a:pt x="914" y="11290"/>
                  </a:cubicBezTo>
                  <a:cubicBezTo>
                    <a:pt x="1887" y="11663"/>
                    <a:pt x="3055" y="11601"/>
                    <a:pt x="3541" y="11601"/>
                  </a:cubicBezTo>
                  <a:cubicBezTo>
                    <a:pt x="3347" y="10481"/>
                    <a:pt x="2763" y="3571"/>
                    <a:pt x="3055" y="3696"/>
                  </a:cubicBezTo>
                  <a:cubicBezTo>
                    <a:pt x="3152" y="3758"/>
                    <a:pt x="3249" y="3882"/>
                    <a:pt x="3347" y="3945"/>
                  </a:cubicBezTo>
                  <a:cubicBezTo>
                    <a:pt x="3347" y="3945"/>
                    <a:pt x="3347" y="3945"/>
                    <a:pt x="3444" y="3945"/>
                  </a:cubicBezTo>
                  <a:cubicBezTo>
                    <a:pt x="3833" y="7804"/>
                    <a:pt x="3833" y="7804"/>
                    <a:pt x="3833" y="7804"/>
                  </a:cubicBezTo>
                  <a:cubicBezTo>
                    <a:pt x="4125" y="10107"/>
                    <a:pt x="4320" y="11788"/>
                    <a:pt x="4320" y="11850"/>
                  </a:cubicBezTo>
                  <a:cubicBezTo>
                    <a:pt x="4417" y="11912"/>
                    <a:pt x="4417" y="11912"/>
                    <a:pt x="4417" y="11912"/>
                  </a:cubicBezTo>
                  <a:cubicBezTo>
                    <a:pt x="4514" y="12161"/>
                    <a:pt x="4806" y="12473"/>
                    <a:pt x="5001" y="12722"/>
                  </a:cubicBezTo>
                  <a:cubicBezTo>
                    <a:pt x="6071" y="21374"/>
                    <a:pt x="6071" y="21374"/>
                    <a:pt x="6071" y="21374"/>
                  </a:cubicBezTo>
                  <a:cubicBezTo>
                    <a:pt x="8893" y="21374"/>
                    <a:pt x="8893" y="21374"/>
                    <a:pt x="8893" y="21374"/>
                  </a:cubicBezTo>
                  <a:cubicBezTo>
                    <a:pt x="10158" y="14589"/>
                    <a:pt x="10158" y="14589"/>
                    <a:pt x="10158" y="14589"/>
                  </a:cubicBezTo>
                  <a:cubicBezTo>
                    <a:pt x="10158" y="14589"/>
                    <a:pt x="10255" y="14589"/>
                    <a:pt x="10352" y="14589"/>
                  </a:cubicBezTo>
                  <a:cubicBezTo>
                    <a:pt x="10449" y="14589"/>
                    <a:pt x="10547" y="14589"/>
                    <a:pt x="10741" y="14589"/>
                  </a:cubicBezTo>
                  <a:cubicBezTo>
                    <a:pt x="12006" y="21374"/>
                    <a:pt x="12006" y="21374"/>
                    <a:pt x="12006" y="21374"/>
                  </a:cubicBezTo>
                  <a:cubicBezTo>
                    <a:pt x="14730" y="21374"/>
                    <a:pt x="14730" y="21374"/>
                    <a:pt x="14730" y="21374"/>
                  </a:cubicBezTo>
                  <a:cubicBezTo>
                    <a:pt x="15703" y="12846"/>
                    <a:pt x="15703" y="12846"/>
                    <a:pt x="15703" y="12846"/>
                  </a:cubicBezTo>
                  <a:cubicBezTo>
                    <a:pt x="16093" y="12535"/>
                    <a:pt x="16287" y="12224"/>
                    <a:pt x="16482" y="11912"/>
                  </a:cubicBezTo>
                  <a:cubicBezTo>
                    <a:pt x="16482" y="11850"/>
                    <a:pt x="16482" y="11850"/>
                    <a:pt x="16482" y="11850"/>
                  </a:cubicBezTo>
                  <a:cubicBezTo>
                    <a:pt x="16482" y="11850"/>
                    <a:pt x="16676" y="10730"/>
                    <a:pt x="16871" y="9173"/>
                  </a:cubicBezTo>
                  <a:cubicBezTo>
                    <a:pt x="17358" y="4069"/>
                    <a:pt x="17358" y="4069"/>
                    <a:pt x="17358" y="4069"/>
                  </a:cubicBezTo>
                  <a:cubicBezTo>
                    <a:pt x="17455" y="4007"/>
                    <a:pt x="17455" y="4007"/>
                    <a:pt x="17455" y="4007"/>
                  </a:cubicBezTo>
                  <a:cubicBezTo>
                    <a:pt x="17552" y="3882"/>
                    <a:pt x="17649" y="3820"/>
                    <a:pt x="17747" y="3696"/>
                  </a:cubicBezTo>
                  <a:cubicBezTo>
                    <a:pt x="18136" y="3447"/>
                    <a:pt x="17941" y="10481"/>
                    <a:pt x="17747" y="11539"/>
                  </a:cubicBezTo>
                  <a:cubicBezTo>
                    <a:pt x="18136" y="11663"/>
                    <a:pt x="19012" y="11539"/>
                    <a:pt x="19887" y="11290"/>
                  </a:cubicBezTo>
                  <a:cubicBezTo>
                    <a:pt x="20374" y="9734"/>
                    <a:pt x="21444" y="2637"/>
                    <a:pt x="21152" y="195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7" name="Freeform 67"/>
            <p:cNvSpPr/>
            <p:nvPr/>
          </p:nvSpPr>
          <p:spPr>
            <a:xfrm>
              <a:off x="493849" y="0"/>
              <a:ext cx="261057" cy="326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69" extrusionOk="0">
                  <a:moveTo>
                    <a:pt x="21159" y="2697"/>
                  </a:moveTo>
                  <a:cubicBezTo>
                    <a:pt x="21159" y="2697"/>
                    <a:pt x="14547" y="-2431"/>
                    <a:pt x="3747" y="1454"/>
                  </a:cubicBezTo>
                  <a:cubicBezTo>
                    <a:pt x="2865" y="1765"/>
                    <a:pt x="1543" y="2697"/>
                    <a:pt x="441" y="3163"/>
                  </a:cubicBezTo>
                  <a:cubicBezTo>
                    <a:pt x="441" y="3163"/>
                    <a:pt x="1322" y="3008"/>
                    <a:pt x="2645" y="3008"/>
                  </a:cubicBezTo>
                  <a:cubicBezTo>
                    <a:pt x="1543" y="3629"/>
                    <a:pt x="882" y="4562"/>
                    <a:pt x="1102" y="6582"/>
                  </a:cubicBezTo>
                  <a:cubicBezTo>
                    <a:pt x="1102" y="6893"/>
                    <a:pt x="1102" y="7204"/>
                    <a:pt x="882" y="7670"/>
                  </a:cubicBezTo>
                  <a:cubicBezTo>
                    <a:pt x="882" y="7670"/>
                    <a:pt x="882" y="7670"/>
                    <a:pt x="882" y="7670"/>
                  </a:cubicBezTo>
                  <a:cubicBezTo>
                    <a:pt x="441" y="7670"/>
                    <a:pt x="0" y="8757"/>
                    <a:pt x="0" y="10156"/>
                  </a:cubicBezTo>
                  <a:cubicBezTo>
                    <a:pt x="0" y="11555"/>
                    <a:pt x="441" y="12642"/>
                    <a:pt x="882" y="12642"/>
                  </a:cubicBezTo>
                  <a:cubicBezTo>
                    <a:pt x="1102" y="12642"/>
                    <a:pt x="1322" y="12332"/>
                    <a:pt x="1543" y="12021"/>
                  </a:cubicBezTo>
                  <a:cubicBezTo>
                    <a:pt x="2865" y="16061"/>
                    <a:pt x="8155" y="19169"/>
                    <a:pt x="10800" y="19169"/>
                  </a:cubicBezTo>
                  <a:cubicBezTo>
                    <a:pt x="14547" y="19169"/>
                    <a:pt x="19396" y="16372"/>
                    <a:pt x="20057" y="11710"/>
                  </a:cubicBezTo>
                  <a:cubicBezTo>
                    <a:pt x="20278" y="12176"/>
                    <a:pt x="20498" y="12487"/>
                    <a:pt x="20718" y="12487"/>
                  </a:cubicBezTo>
                  <a:cubicBezTo>
                    <a:pt x="21159" y="12487"/>
                    <a:pt x="21600" y="11399"/>
                    <a:pt x="21600" y="10001"/>
                  </a:cubicBezTo>
                  <a:cubicBezTo>
                    <a:pt x="21600" y="8602"/>
                    <a:pt x="21159" y="7514"/>
                    <a:pt x="20718" y="7514"/>
                  </a:cubicBezTo>
                  <a:cubicBezTo>
                    <a:pt x="20498" y="7514"/>
                    <a:pt x="20498" y="7670"/>
                    <a:pt x="20498" y="7670"/>
                  </a:cubicBezTo>
                  <a:cubicBezTo>
                    <a:pt x="20498" y="7048"/>
                    <a:pt x="20498" y="6427"/>
                    <a:pt x="20278" y="5650"/>
                  </a:cubicBezTo>
                  <a:cubicBezTo>
                    <a:pt x="18735" y="6582"/>
                    <a:pt x="15649" y="5339"/>
                    <a:pt x="12343" y="4251"/>
                  </a:cubicBezTo>
                  <a:cubicBezTo>
                    <a:pt x="12784" y="4251"/>
                    <a:pt x="13224" y="4406"/>
                    <a:pt x="13665" y="4562"/>
                  </a:cubicBezTo>
                  <a:cubicBezTo>
                    <a:pt x="18955" y="6582"/>
                    <a:pt x="21159" y="2697"/>
                    <a:pt x="21159" y="2697"/>
                  </a:cubicBezTo>
                  <a:close/>
                  <a:moveTo>
                    <a:pt x="11461" y="14818"/>
                  </a:moveTo>
                  <a:cubicBezTo>
                    <a:pt x="9918" y="14818"/>
                    <a:pt x="9918" y="14818"/>
                    <a:pt x="9918" y="14818"/>
                  </a:cubicBezTo>
                  <a:cubicBezTo>
                    <a:pt x="9918" y="13575"/>
                    <a:pt x="9918" y="13575"/>
                    <a:pt x="9918" y="13575"/>
                  </a:cubicBezTo>
                  <a:cubicBezTo>
                    <a:pt x="11461" y="13575"/>
                    <a:pt x="11461" y="13575"/>
                    <a:pt x="11461" y="13575"/>
                  </a:cubicBezTo>
                  <a:lnTo>
                    <a:pt x="11461" y="14818"/>
                  </a:lnTo>
                  <a:close/>
                  <a:moveTo>
                    <a:pt x="13665" y="6893"/>
                  </a:moveTo>
                  <a:cubicBezTo>
                    <a:pt x="14327" y="7204"/>
                    <a:pt x="14547" y="7670"/>
                    <a:pt x="14547" y="8447"/>
                  </a:cubicBezTo>
                  <a:cubicBezTo>
                    <a:pt x="14547" y="8757"/>
                    <a:pt x="14547" y="9068"/>
                    <a:pt x="14327" y="9379"/>
                  </a:cubicBezTo>
                  <a:cubicBezTo>
                    <a:pt x="14106" y="9690"/>
                    <a:pt x="13886" y="9845"/>
                    <a:pt x="13665" y="10156"/>
                  </a:cubicBezTo>
                  <a:cubicBezTo>
                    <a:pt x="13445" y="10311"/>
                    <a:pt x="13004" y="10467"/>
                    <a:pt x="12563" y="10778"/>
                  </a:cubicBezTo>
                  <a:cubicBezTo>
                    <a:pt x="12122" y="10933"/>
                    <a:pt x="11902" y="11088"/>
                    <a:pt x="11461" y="11244"/>
                  </a:cubicBezTo>
                  <a:cubicBezTo>
                    <a:pt x="11461" y="12487"/>
                    <a:pt x="11461" y="12487"/>
                    <a:pt x="11461" y="12487"/>
                  </a:cubicBezTo>
                  <a:cubicBezTo>
                    <a:pt x="9918" y="12487"/>
                    <a:pt x="9918" y="12487"/>
                    <a:pt x="9918" y="12487"/>
                  </a:cubicBezTo>
                  <a:cubicBezTo>
                    <a:pt x="9918" y="10778"/>
                    <a:pt x="9918" y="10778"/>
                    <a:pt x="9918" y="10778"/>
                  </a:cubicBezTo>
                  <a:cubicBezTo>
                    <a:pt x="10359" y="10622"/>
                    <a:pt x="10580" y="10467"/>
                    <a:pt x="11020" y="10311"/>
                  </a:cubicBezTo>
                  <a:cubicBezTo>
                    <a:pt x="11461" y="10156"/>
                    <a:pt x="11902" y="10001"/>
                    <a:pt x="12122" y="9845"/>
                  </a:cubicBezTo>
                  <a:cubicBezTo>
                    <a:pt x="12343" y="9690"/>
                    <a:pt x="12563" y="9534"/>
                    <a:pt x="12784" y="9224"/>
                  </a:cubicBezTo>
                  <a:cubicBezTo>
                    <a:pt x="13004" y="9068"/>
                    <a:pt x="13004" y="8757"/>
                    <a:pt x="13004" y="8447"/>
                  </a:cubicBezTo>
                  <a:cubicBezTo>
                    <a:pt x="13004" y="7981"/>
                    <a:pt x="12784" y="7670"/>
                    <a:pt x="12343" y="7514"/>
                  </a:cubicBezTo>
                  <a:cubicBezTo>
                    <a:pt x="12122" y="7359"/>
                    <a:pt x="11461" y="7204"/>
                    <a:pt x="10800" y="7204"/>
                  </a:cubicBezTo>
                  <a:cubicBezTo>
                    <a:pt x="10359" y="7204"/>
                    <a:pt x="9698" y="7204"/>
                    <a:pt x="9257" y="7359"/>
                  </a:cubicBezTo>
                  <a:cubicBezTo>
                    <a:pt x="8816" y="7514"/>
                    <a:pt x="8376" y="7670"/>
                    <a:pt x="7935" y="7825"/>
                  </a:cubicBezTo>
                  <a:cubicBezTo>
                    <a:pt x="7935" y="7825"/>
                    <a:pt x="7935" y="7825"/>
                    <a:pt x="7935" y="7825"/>
                  </a:cubicBezTo>
                  <a:cubicBezTo>
                    <a:pt x="7935" y="6582"/>
                    <a:pt x="7935" y="6582"/>
                    <a:pt x="7935" y="6582"/>
                  </a:cubicBezTo>
                  <a:cubicBezTo>
                    <a:pt x="8376" y="6582"/>
                    <a:pt x="8816" y="6427"/>
                    <a:pt x="9257" y="6427"/>
                  </a:cubicBezTo>
                  <a:cubicBezTo>
                    <a:pt x="9918" y="6271"/>
                    <a:pt x="10359" y="6271"/>
                    <a:pt x="11020" y="6271"/>
                  </a:cubicBezTo>
                  <a:cubicBezTo>
                    <a:pt x="12122" y="6271"/>
                    <a:pt x="13004" y="6427"/>
                    <a:pt x="13665" y="689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8" name="Freeform 68"/>
            <p:cNvSpPr/>
            <p:nvPr/>
          </p:nvSpPr>
          <p:spPr>
            <a:xfrm>
              <a:off x="460009" y="1247013"/>
              <a:ext cx="108775" cy="48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9" extrusionOk="0">
                  <a:moveTo>
                    <a:pt x="8429" y="0"/>
                  </a:moveTo>
                  <a:cubicBezTo>
                    <a:pt x="8429" y="0"/>
                    <a:pt x="0" y="11368"/>
                    <a:pt x="0" y="17053"/>
                  </a:cubicBezTo>
                  <a:cubicBezTo>
                    <a:pt x="0" y="18189"/>
                    <a:pt x="1054" y="20463"/>
                    <a:pt x="2634" y="20463"/>
                  </a:cubicBezTo>
                  <a:cubicBezTo>
                    <a:pt x="3161" y="20463"/>
                    <a:pt x="3161" y="20463"/>
                    <a:pt x="3688" y="20463"/>
                  </a:cubicBezTo>
                  <a:cubicBezTo>
                    <a:pt x="9483" y="21600"/>
                    <a:pt x="12644" y="17053"/>
                    <a:pt x="16332" y="11368"/>
                  </a:cubicBezTo>
                  <a:cubicBezTo>
                    <a:pt x="17912" y="9095"/>
                    <a:pt x="17385" y="11368"/>
                    <a:pt x="17912" y="11368"/>
                  </a:cubicBezTo>
                  <a:cubicBezTo>
                    <a:pt x="18439" y="11368"/>
                    <a:pt x="20546" y="11368"/>
                    <a:pt x="21073" y="11368"/>
                  </a:cubicBezTo>
                  <a:cubicBezTo>
                    <a:pt x="21600" y="3411"/>
                    <a:pt x="21073" y="1137"/>
                    <a:pt x="21073" y="1137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29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29" name="Freeform 69"/>
            <p:cNvSpPr/>
            <p:nvPr/>
          </p:nvSpPr>
          <p:spPr>
            <a:xfrm>
              <a:off x="669872" y="1247013"/>
              <a:ext cx="107220" cy="48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0639" extrusionOk="0">
                  <a:moveTo>
                    <a:pt x="12985" y="0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128" y="1137"/>
                    <a:pt x="128" y="1137"/>
                    <a:pt x="128" y="1137"/>
                  </a:cubicBezTo>
                  <a:cubicBezTo>
                    <a:pt x="128" y="1137"/>
                    <a:pt x="-386" y="3411"/>
                    <a:pt x="643" y="11368"/>
                  </a:cubicBezTo>
                  <a:cubicBezTo>
                    <a:pt x="1157" y="11368"/>
                    <a:pt x="2700" y="11368"/>
                    <a:pt x="3728" y="11368"/>
                  </a:cubicBezTo>
                  <a:cubicBezTo>
                    <a:pt x="4243" y="11368"/>
                    <a:pt x="3728" y="9095"/>
                    <a:pt x="5271" y="11368"/>
                  </a:cubicBezTo>
                  <a:cubicBezTo>
                    <a:pt x="8357" y="17053"/>
                    <a:pt x="11957" y="21600"/>
                    <a:pt x="17614" y="20463"/>
                  </a:cubicBezTo>
                  <a:cubicBezTo>
                    <a:pt x="17614" y="20463"/>
                    <a:pt x="17614" y="20463"/>
                    <a:pt x="17614" y="20463"/>
                  </a:cubicBezTo>
                  <a:cubicBezTo>
                    <a:pt x="20185" y="20463"/>
                    <a:pt x="21214" y="18189"/>
                    <a:pt x="20700" y="15916"/>
                  </a:cubicBezTo>
                  <a:cubicBezTo>
                    <a:pt x="20700" y="10232"/>
                    <a:pt x="12985" y="0"/>
                    <a:pt x="12985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</p:grpSp>
      <p:grpSp>
        <p:nvGrpSpPr>
          <p:cNvPr id="130" name="组合 13"/>
          <p:cNvGrpSpPr/>
          <p:nvPr/>
        </p:nvGrpSpPr>
        <p:grpSpPr>
          <a:xfrm>
            <a:off x="3911357" y="3822746"/>
            <a:ext cx="365760" cy="411480"/>
            <a:chOff x="0" y="0"/>
            <a:chExt cx="941629" cy="1283845"/>
          </a:xfrm>
        </p:grpSpPr>
        <p:sp>
          <p:nvSpPr>
            <p:cNvPr id="131" name="Freeform 52"/>
            <p:cNvSpPr/>
            <p:nvPr/>
          </p:nvSpPr>
          <p:spPr>
            <a:xfrm>
              <a:off x="261614" y="0"/>
              <a:ext cx="420591" cy="510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62" extrusionOk="0">
                  <a:moveTo>
                    <a:pt x="820" y="7715"/>
                  </a:moveTo>
                  <a:cubicBezTo>
                    <a:pt x="410" y="7715"/>
                    <a:pt x="0" y="8810"/>
                    <a:pt x="0" y="10104"/>
                  </a:cubicBezTo>
                  <a:cubicBezTo>
                    <a:pt x="0" y="11497"/>
                    <a:pt x="410" y="12592"/>
                    <a:pt x="820" y="12592"/>
                  </a:cubicBezTo>
                  <a:cubicBezTo>
                    <a:pt x="1094" y="12592"/>
                    <a:pt x="1230" y="12294"/>
                    <a:pt x="1367" y="11995"/>
                  </a:cubicBezTo>
                  <a:cubicBezTo>
                    <a:pt x="2871" y="16076"/>
                    <a:pt x="8066" y="19162"/>
                    <a:pt x="10937" y="19162"/>
                  </a:cubicBezTo>
                  <a:cubicBezTo>
                    <a:pt x="14491" y="19162"/>
                    <a:pt x="19413" y="16275"/>
                    <a:pt x="20096" y="11697"/>
                  </a:cubicBezTo>
                  <a:cubicBezTo>
                    <a:pt x="20233" y="12194"/>
                    <a:pt x="20506" y="12493"/>
                    <a:pt x="20780" y="12493"/>
                  </a:cubicBezTo>
                  <a:cubicBezTo>
                    <a:pt x="21190" y="12493"/>
                    <a:pt x="21600" y="11398"/>
                    <a:pt x="21600" y="10004"/>
                  </a:cubicBezTo>
                  <a:cubicBezTo>
                    <a:pt x="21600" y="8611"/>
                    <a:pt x="21190" y="7516"/>
                    <a:pt x="20780" y="7516"/>
                  </a:cubicBezTo>
                  <a:cubicBezTo>
                    <a:pt x="20643" y="7516"/>
                    <a:pt x="20506" y="7615"/>
                    <a:pt x="20506" y="7715"/>
                  </a:cubicBezTo>
                  <a:cubicBezTo>
                    <a:pt x="20506" y="7018"/>
                    <a:pt x="20506" y="6421"/>
                    <a:pt x="20370" y="5625"/>
                  </a:cubicBezTo>
                  <a:cubicBezTo>
                    <a:pt x="18729" y="6521"/>
                    <a:pt x="15722" y="5326"/>
                    <a:pt x="12441" y="4231"/>
                  </a:cubicBezTo>
                  <a:cubicBezTo>
                    <a:pt x="12851" y="4331"/>
                    <a:pt x="13261" y="4430"/>
                    <a:pt x="13671" y="4530"/>
                  </a:cubicBezTo>
                  <a:cubicBezTo>
                    <a:pt x="19139" y="6521"/>
                    <a:pt x="21327" y="2738"/>
                    <a:pt x="21327" y="2738"/>
                  </a:cubicBezTo>
                  <a:cubicBezTo>
                    <a:pt x="21327" y="2738"/>
                    <a:pt x="14491" y="-2438"/>
                    <a:pt x="3691" y="1444"/>
                  </a:cubicBezTo>
                  <a:cubicBezTo>
                    <a:pt x="2734" y="1842"/>
                    <a:pt x="1504" y="2738"/>
                    <a:pt x="273" y="3136"/>
                  </a:cubicBezTo>
                  <a:cubicBezTo>
                    <a:pt x="273" y="3136"/>
                    <a:pt x="1230" y="3037"/>
                    <a:pt x="2597" y="3037"/>
                  </a:cubicBezTo>
                  <a:cubicBezTo>
                    <a:pt x="1504" y="3534"/>
                    <a:pt x="820" y="4629"/>
                    <a:pt x="1094" y="6521"/>
                  </a:cubicBezTo>
                  <a:cubicBezTo>
                    <a:pt x="957" y="6819"/>
                    <a:pt x="957" y="7317"/>
                    <a:pt x="957" y="7715"/>
                  </a:cubicBezTo>
                  <a:cubicBezTo>
                    <a:pt x="820" y="7715"/>
                    <a:pt x="820" y="7715"/>
                    <a:pt x="820" y="771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32" name="Freeform 53"/>
            <p:cNvSpPr/>
            <p:nvPr/>
          </p:nvSpPr>
          <p:spPr>
            <a:xfrm>
              <a:off x="0" y="502761"/>
              <a:ext cx="941630" cy="78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151" extrusionOk="0">
                  <a:moveTo>
                    <a:pt x="19008" y="13591"/>
                  </a:moveTo>
                  <a:cubicBezTo>
                    <a:pt x="20142" y="10207"/>
                    <a:pt x="21395" y="6319"/>
                    <a:pt x="21097" y="4087"/>
                  </a:cubicBezTo>
                  <a:cubicBezTo>
                    <a:pt x="21037" y="2647"/>
                    <a:pt x="17039" y="-449"/>
                    <a:pt x="13936" y="55"/>
                  </a:cubicBezTo>
                  <a:cubicBezTo>
                    <a:pt x="13936" y="55"/>
                    <a:pt x="13817" y="199"/>
                    <a:pt x="13519" y="343"/>
                  </a:cubicBezTo>
                  <a:cubicBezTo>
                    <a:pt x="11908" y="8479"/>
                    <a:pt x="11908" y="8479"/>
                    <a:pt x="11908" y="8479"/>
                  </a:cubicBezTo>
                  <a:cubicBezTo>
                    <a:pt x="11311" y="2431"/>
                    <a:pt x="11311" y="2431"/>
                    <a:pt x="11311" y="2431"/>
                  </a:cubicBezTo>
                  <a:cubicBezTo>
                    <a:pt x="11490" y="1783"/>
                    <a:pt x="11490" y="1783"/>
                    <a:pt x="11490" y="1783"/>
                  </a:cubicBezTo>
                  <a:cubicBezTo>
                    <a:pt x="11132" y="1063"/>
                    <a:pt x="11132" y="1063"/>
                    <a:pt x="11132" y="1063"/>
                  </a:cubicBezTo>
                  <a:cubicBezTo>
                    <a:pt x="10297" y="1063"/>
                    <a:pt x="10297" y="1063"/>
                    <a:pt x="10297" y="1063"/>
                  </a:cubicBezTo>
                  <a:cubicBezTo>
                    <a:pt x="9879" y="1783"/>
                    <a:pt x="9879" y="1783"/>
                    <a:pt x="9879" y="1783"/>
                  </a:cubicBezTo>
                  <a:cubicBezTo>
                    <a:pt x="10118" y="2359"/>
                    <a:pt x="10118" y="2359"/>
                    <a:pt x="10118" y="2359"/>
                  </a:cubicBezTo>
                  <a:cubicBezTo>
                    <a:pt x="9402" y="8047"/>
                    <a:pt x="9402" y="8047"/>
                    <a:pt x="9402" y="8047"/>
                  </a:cubicBezTo>
                  <a:cubicBezTo>
                    <a:pt x="9402" y="8407"/>
                    <a:pt x="9402" y="8407"/>
                    <a:pt x="9402" y="8407"/>
                  </a:cubicBezTo>
                  <a:cubicBezTo>
                    <a:pt x="7433" y="55"/>
                    <a:pt x="7433" y="55"/>
                    <a:pt x="7433" y="55"/>
                  </a:cubicBezTo>
                  <a:cubicBezTo>
                    <a:pt x="7373" y="55"/>
                    <a:pt x="7254" y="55"/>
                    <a:pt x="7134" y="55"/>
                  </a:cubicBezTo>
                  <a:cubicBezTo>
                    <a:pt x="4031" y="559"/>
                    <a:pt x="93" y="1855"/>
                    <a:pt x="34" y="4375"/>
                  </a:cubicBezTo>
                  <a:cubicBezTo>
                    <a:pt x="-205" y="5527"/>
                    <a:pt x="869" y="12727"/>
                    <a:pt x="1346" y="15463"/>
                  </a:cubicBezTo>
                  <a:cubicBezTo>
                    <a:pt x="1883" y="15823"/>
                    <a:pt x="3017" y="15535"/>
                    <a:pt x="3852" y="15247"/>
                  </a:cubicBezTo>
                  <a:cubicBezTo>
                    <a:pt x="4091" y="18271"/>
                    <a:pt x="4270" y="20575"/>
                    <a:pt x="4330" y="21151"/>
                  </a:cubicBezTo>
                  <a:cubicBezTo>
                    <a:pt x="16383" y="21151"/>
                    <a:pt x="16383" y="21151"/>
                    <a:pt x="16383" y="21151"/>
                  </a:cubicBezTo>
                  <a:cubicBezTo>
                    <a:pt x="16443" y="20647"/>
                    <a:pt x="16622" y="18919"/>
                    <a:pt x="16801" y="16471"/>
                  </a:cubicBezTo>
                  <a:cubicBezTo>
                    <a:pt x="16860" y="15031"/>
                    <a:pt x="16860" y="15031"/>
                    <a:pt x="16860" y="15031"/>
                  </a:cubicBezTo>
                  <a:cubicBezTo>
                    <a:pt x="18471" y="15463"/>
                    <a:pt x="18471" y="15463"/>
                    <a:pt x="18471" y="15463"/>
                  </a:cubicBezTo>
                  <a:lnTo>
                    <a:pt x="19008" y="13591"/>
                  </a:lnTo>
                  <a:close/>
                  <a:moveTo>
                    <a:pt x="17039" y="6607"/>
                  </a:moveTo>
                  <a:cubicBezTo>
                    <a:pt x="17099" y="6463"/>
                    <a:pt x="17099" y="6607"/>
                    <a:pt x="17159" y="6823"/>
                  </a:cubicBezTo>
                  <a:cubicBezTo>
                    <a:pt x="17039" y="6751"/>
                    <a:pt x="16980" y="6679"/>
                    <a:pt x="17039" y="6607"/>
                  </a:cubicBezTo>
                  <a:close/>
                  <a:moveTo>
                    <a:pt x="4151" y="10855"/>
                  </a:moveTo>
                  <a:cubicBezTo>
                    <a:pt x="9282" y="10279"/>
                    <a:pt x="9282" y="10279"/>
                    <a:pt x="9282" y="10279"/>
                  </a:cubicBezTo>
                  <a:cubicBezTo>
                    <a:pt x="9700" y="10279"/>
                    <a:pt x="9700" y="10279"/>
                    <a:pt x="9700" y="10279"/>
                  </a:cubicBezTo>
                  <a:cubicBezTo>
                    <a:pt x="10535" y="10207"/>
                    <a:pt x="10535" y="10207"/>
                    <a:pt x="10535" y="10207"/>
                  </a:cubicBezTo>
                  <a:cubicBezTo>
                    <a:pt x="13459" y="10063"/>
                    <a:pt x="13459" y="10063"/>
                    <a:pt x="13459" y="10063"/>
                  </a:cubicBezTo>
                  <a:cubicBezTo>
                    <a:pt x="11609" y="10423"/>
                    <a:pt x="11609" y="10423"/>
                    <a:pt x="11609" y="10423"/>
                  </a:cubicBezTo>
                  <a:cubicBezTo>
                    <a:pt x="11430" y="10423"/>
                    <a:pt x="11430" y="10423"/>
                    <a:pt x="11430" y="10423"/>
                  </a:cubicBezTo>
                  <a:cubicBezTo>
                    <a:pt x="10476" y="10639"/>
                    <a:pt x="10476" y="10639"/>
                    <a:pt x="10476" y="10639"/>
                  </a:cubicBezTo>
                  <a:cubicBezTo>
                    <a:pt x="2301" y="12079"/>
                    <a:pt x="2301" y="12079"/>
                    <a:pt x="2301" y="12079"/>
                  </a:cubicBezTo>
                  <a:cubicBezTo>
                    <a:pt x="3852" y="11071"/>
                    <a:pt x="3852" y="11071"/>
                    <a:pt x="3852" y="11071"/>
                  </a:cubicBezTo>
                  <a:lnTo>
                    <a:pt x="4151" y="10855"/>
                  </a:lnTo>
                  <a:close/>
                  <a:moveTo>
                    <a:pt x="10476" y="13015"/>
                  </a:moveTo>
                  <a:cubicBezTo>
                    <a:pt x="9998" y="13087"/>
                    <a:pt x="9998" y="13087"/>
                    <a:pt x="9998" y="13087"/>
                  </a:cubicBezTo>
                  <a:cubicBezTo>
                    <a:pt x="8984" y="13231"/>
                    <a:pt x="8984" y="13231"/>
                    <a:pt x="8984" y="13231"/>
                  </a:cubicBezTo>
                  <a:cubicBezTo>
                    <a:pt x="10058" y="12727"/>
                    <a:pt x="10058" y="12727"/>
                    <a:pt x="10058" y="12727"/>
                  </a:cubicBezTo>
                  <a:cubicBezTo>
                    <a:pt x="10655" y="12439"/>
                    <a:pt x="10655" y="12439"/>
                    <a:pt x="10655" y="12439"/>
                  </a:cubicBezTo>
                  <a:cubicBezTo>
                    <a:pt x="10953" y="12295"/>
                    <a:pt x="10953" y="12295"/>
                    <a:pt x="10953" y="12295"/>
                  </a:cubicBezTo>
                  <a:cubicBezTo>
                    <a:pt x="16980" y="11431"/>
                    <a:pt x="16980" y="11431"/>
                    <a:pt x="16980" y="11431"/>
                  </a:cubicBezTo>
                  <a:cubicBezTo>
                    <a:pt x="18054" y="11287"/>
                    <a:pt x="18054" y="11287"/>
                    <a:pt x="18054" y="11287"/>
                  </a:cubicBezTo>
                  <a:cubicBezTo>
                    <a:pt x="18412" y="11719"/>
                    <a:pt x="18412" y="11719"/>
                    <a:pt x="18412" y="11719"/>
                  </a:cubicBezTo>
                  <a:cubicBezTo>
                    <a:pt x="18471" y="11863"/>
                    <a:pt x="18471" y="11863"/>
                    <a:pt x="18471" y="11863"/>
                  </a:cubicBezTo>
                  <a:lnTo>
                    <a:pt x="10476" y="1301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</p:grpSp>
      <p:grpSp>
        <p:nvGrpSpPr>
          <p:cNvPr id="133" name="组合 47"/>
          <p:cNvGrpSpPr/>
          <p:nvPr/>
        </p:nvGrpSpPr>
        <p:grpSpPr>
          <a:xfrm>
            <a:off x="6031938" y="5402591"/>
            <a:ext cx="457200" cy="457200"/>
            <a:chOff x="0" y="0"/>
            <a:chExt cx="1950950" cy="1817922"/>
          </a:xfrm>
        </p:grpSpPr>
        <p:sp>
          <p:nvSpPr>
            <p:cNvPr id="134" name="Freeform 202"/>
            <p:cNvSpPr/>
            <p:nvPr/>
          </p:nvSpPr>
          <p:spPr>
            <a:xfrm>
              <a:off x="797170" y="1278629"/>
              <a:ext cx="162040" cy="338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1389" y="21600"/>
                  </a:lnTo>
                  <a:lnTo>
                    <a:pt x="21600" y="21412"/>
                  </a:lnTo>
                  <a:lnTo>
                    <a:pt x="204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35" name="Freeform 203"/>
            <p:cNvSpPr/>
            <p:nvPr/>
          </p:nvSpPr>
          <p:spPr>
            <a:xfrm>
              <a:off x="639277" y="649888"/>
              <a:ext cx="633274" cy="29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0644" extrusionOk="0">
                  <a:moveTo>
                    <a:pt x="20763" y="20644"/>
                  </a:moveTo>
                  <a:cubicBezTo>
                    <a:pt x="20870" y="14119"/>
                    <a:pt x="20977" y="7369"/>
                    <a:pt x="20870" y="6244"/>
                  </a:cubicBezTo>
                  <a:cubicBezTo>
                    <a:pt x="20763" y="5119"/>
                    <a:pt x="17769" y="-731"/>
                    <a:pt x="14989" y="169"/>
                  </a:cubicBezTo>
                  <a:cubicBezTo>
                    <a:pt x="15096" y="169"/>
                    <a:pt x="14882" y="169"/>
                    <a:pt x="14668" y="394"/>
                  </a:cubicBezTo>
                  <a:cubicBezTo>
                    <a:pt x="13278" y="13669"/>
                    <a:pt x="13278" y="13669"/>
                    <a:pt x="13278" y="13669"/>
                  </a:cubicBezTo>
                  <a:cubicBezTo>
                    <a:pt x="12743" y="3994"/>
                    <a:pt x="12743" y="3994"/>
                    <a:pt x="12743" y="3994"/>
                  </a:cubicBezTo>
                  <a:cubicBezTo>
                    <a:pt x="12850" y="2869"/>
                    <a:pt x="12850" y="2869"/>
                    <a:pt x="12850" y="2869"/>
                  </a:cubicBezTo>
                  <a:cubicBezTo>
                    <a:pt x="12529" y="1519"/>
                    <a:pt x="12529" y="1519"/>
                    <a:pt x="12529" y="1519"/>
                  </a:cubicBezTo>
                  <a:cubicBezTo>
                    <a:pt x="11781" y="1744"/>
                    <a:pt x="11781" y="1744"/>
                    <a:pt x="11781" y="1744"/>
                  </a:cubicBezTo>
                  <a:cubicBezTo>
                    <a:pt x="11460" y="2869"/>
                    <a:pt x="11460" y="2869"/>
                    <a:pt x="11460" y="2869"/>
                  </a:cubicBezTo>
                  <a:cubicBezTo>
                    <a:pt x="11674" y="3769"/>
                    <a:pt x="11674" y="3769"/>
                    <a:pt x="11674" y="3769"/>
                  </a:cubicBezTo>
                  <a:cubicBezTo>
                    <a:pt x="11032" y="12994"/>
                    <a:pt x="11032" y="12994"/>
                    <a:pt x="11032" y="12994"/>
                  </a:cubicBezTo>
                  <a:cubicBezTo>
                    <a:pt x="11032" y="13444"/>
                    <a:pt x="11032" y="13444"/>
                    <a:pt x="11032" y="13444"/>
                  </a:cubicBezTo>
                  <a:cubicBezTo>
                    <a:pt x="9215" y="169"/>
                    <a:pt x="9215" y="169"/>
                    <a:pt x="9215" y="169"/>
                  </a:cubicBezTo>
                  <a:cubicBezTo>
                    <a:pt x="9215" y="-56"/>
                    <a:pt x="9108" y="-56"/>
                    <a:pt x="9001" y="169"/>
                  </a:cubicBezTo>
                  <a:cubicBezTo>
                    <a:pt x="6221" y="844"/>
                    <a:pt x="4296" y="1069"/>
                    <a:pt x="2692" y="6919"/>
                  </a:cubicBezTo>
                  <a:cubicBezTo>
                    <a:pt x="1729" y="8944"/>
                    <a:pt x="1516" y="10294"/>
                    <a:pt x="660" y="12094"/>
                  </a:cubicBezTo>
                  <a:cubicBezTo>
                    <a:pt x="-623" y="15694"/>
                    <a:pt x="232" y="16594"/>
                    <a:pt x="981" y="19969"/>
                  </a:cubicBezTo>
                  <a:cubicBezTo>
                    <a:pt x="1836" y="20869"/>
                    <a:pt x="5365" y="19069"/>
                    <a:pt x="5900" y="18844"/>
                  </a:cubicBezTo>
                  <a:cubicBezTo>
                    <a:pt x="6007" y="20644"/>
                    <a:pt x="6007" y="20644"/>
                    <a:pt x="6007" y="20644"/>
                  </a:cubicBezTo>
                  <a:cubicBezTo>
                    <a:pt x="7183" y="20644"/>
                    <a:pt x="7183" y="20644"/>
                    <a:pt x="7183" y="20644"/>
                  </a:cubicBezTo>
                  <a:cubicBezTo>
                    <a:pt x="6755" y="13444"/>
                    <a:pt x="6755" y="13444"/>
                    <a:pt x="6755" y="13444"/>
                  </a:cubicBezTo>
                  <a:cubicBezTo>
                    <a:pt x="6755" y="13444"/>
                    <a:pt x="8680" y="16594"/>
                    <a:pt x="11567" y="17719"/>
                  </a:cubicBezTo>
                  <a:cubicBezTo>
                    <a:pt x="14454" y="18619"/>
                    <a:pt x="16486" y="18169"/>
                    <a:pt x="16486" y="18169"/>
                  </a:cubicBezTo>
                  <a:cubicBezTo>
                    <a:pt x="16486" y="20644"/>
                    <a:pt x="16486" y="20644"/>
                    <a:pt x="16486" y="20644"/>
                  </a:cubicBezTo>
                  <a:cubicBezTo>
                    <a:pt x="17769" y="20644"/>
                    <a:pt x="17769" y="20644"/>
                    <a:pt x="17769" y="20644"/>
                  </a:cubicBezTo>
                  <a:cubicBezTo>
                    <a:pt x="18090" y="11644"/>
                    <a:pt x="18090" y="11644"/>
                    <a:pt x="18090" y="11644"/>
                  </a:cubicBezTo>
                  <a:cubicBezTo>
                    <a:pt x="18090" y="11644"/>
                    <a:pt x="18090" y="11644"/>
                    <a:pt x="18090" y="11644"/>
                  </a:cubicBezTo>
                  <a:cubicBezTo>
                    <a:pt x="18197" y="11194"/>
                    <a:pt x="18090" y="11644"/>
                    <a:pt x="18197" y="11419"/>
                  </a:cubicBezTo>
                  <a:cubicBezTo>
                    <a:pt x="18304" y="10969"/>
                    <a:pt x="18304" y="15469"/>
                    <a:pt x="18197" y="20644"/>
                  </a:cubicBezTo>
                  <a:lnTo>
                    <a:pt x="20763" y="20644"/>
                  </a:lnTo>
                  <a:close/>
                  <a:moveTo>
                    <a:pt x="3440" y="15019"/>
                  </a:moveTo>
                  <a:cubicBezTo>
                    <a:pt x="4510" y="12544"/>
                    <a:pt x="5258" y="10519"/>
                    <a:pt x="5365" y="10744"/>
                  </a:cubicBezTo>
                  <a:cubicBezTo>
                    <a:pt x="5472" y="10969"/>
                    <a:pt x="5579" y="11194"/>
                    <a:pt x="5686" y="11419"/>
                  </a:cubicBezTo>
                  <a:cubicBezTo>
                    <a:pt x="5686" y="11419"/>
                    <a:pt x="5686" y="11419"/>
                    <a:pt x="5686" y="11419"/>
                  </a:cubicBezTo>
                  <a:cubicBezTo>
                    <a:pt x="5900" y="18844"/>
                    <a:pt x="5900" y="18844"/>
                    <a:pt x="5900" y="18844"/>
                  </a:cubicBezTo>
                  <a:cubicBezTo>
                    <a:pt x="4296" y="17044"/>
                    <a:pt x="4403" y="17494"/>
                    <a:pt x="3440" y="15019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36" name="Freeform 204"/>
            <p:cNvSpPr/>
            <p:nvPr/>
          </p:nvSpPr>
          <p:spPr>
            <a:xfrm>
              <a:off x="1041700" y="1278629"/>
              <a:ext cx="167932" cy="338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9474" y="21600"/>
                  </a:lnTo>
                  <a:lnTo>
                    <a:pt x="21600" y="0"/>
                  </a:lnTo>
                  <a:lnTo>
                    <a:pt x="1516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37" name="Freeform 206"/>
            <p:cNvSpPr/>
            <p:nvPr/>
          </p:nvSpPr>
          <p:spPr>
            <a:xfrm>
              <a:off x="876715" y="333742"/>
              <a:ext cx="256317" cy="320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092" extrusionOk="0">
                  <a:moveTo>
                    <a:pt x="820" y="7713"/>
                  </a:moveTo>
                  <a:cubicBezTo>
                    <a:pt x="547" y="7713"/>
                    <a:pt x="0" y="8678"/>
                    <a:pt x="0" y="10028"/>
                  </a:cubicBezTo>
                  <a:cubicBezTo>
                    <a:pt x="0" y="11571"/>
                    <a:pt x="547" y="12535"/>
                    <a:pt x="820" y="12535"/>
                  </a:cubicBezTo>
                  <a:cubicBezTo>
                    <a:pt x="1094" y="12535"/>
                    <a:pt x="1367" y="12342"/>
                    <a:pt x="1641" y="11956"/>
                  </a:cubicBezTo>
                  <a:cubicBezTo>
                    <a:pt x="3008" y="16006"/>
                    <a:pt x="8203" y="19092"/>
                    <a:pt x="10937" y="19092"/>
                  </a:cubicBezTo>
                  <a:cubicBezTo>
                    <a:pt x="14491" y="19092"/>
                    <a:pt x="19413" y="16199"/>
                    <a:pt x="19959" y="11763"/>
                  </a:cubicBezTo>
                  <a:cubicBezTo>
                    <a:pt x="20233" y="12149"/>
                    <a:pt x="20506" y="12535"/>
                    <a:pt x="20780" y="12535"/>
                  </a:cubicBezTo>
                  <a:cubicBezTo>
                    <a:pt x="21053" y="12535"/>
                    <a:pt x="21600" y="11378"/>
                    <a:pt x="21600" y="10028"/>
                  </a:cubicBezTo>
                  <a:cubicBezTo>
                    <a:pt x="21600" y="8678"/>
                    <a:pt x="21053" y="7521"/>
                    <a:pt x="20780" y="7521"/>
                  </a:cubicBezTo>
                  <a:cubicBezTo>
                    <a:pt x="20506" y="7521"/>
                    <a:pt x="20506" y="7521"/>
                    <a:pt x="20506" y="7713"/>
                  </a:cubicBezTo>
                  <a:cubicBezTo>
                    <a:pt x="20506" y="7135"/>
                    <a:pt x="20506" y="6363"/>
                    <a:pt x="20506" y="5592"/>
                  </a:cubicBezTo>
                  <a:cubicBezTo>
                    <a:pt x="18866" y="6556"/>
                    <a:pt x="15858" y="5206"/>
                    <a:pt x="12577" y="4242"/>
                  </a:cubicBezTo>
                  <a:cubicBezTo>
                    <a:pt x="12851" y="4242"/>
                    <a:pt x="13397" y="4435"/>
                    <a:pt x="13671" y="4628"/>
                  </a:cubicBezTo>
                  <a:cubicBezTo>
                    <a:pt x="19139" y="6556"/>
                    <a:pt x="21327" y="2699"/>
                    <a:pt x="21327" y="2699"/>
                  </a:cubicBezTo>
                  <a:cubicBezTo>
                    <a:pt x="21327" y="2699"/>
                    <a:pt x="14491" y="-2508"/>
                    <a:pt x="3828" y="1542"/>
                  </a:cubicBezTo>
                  <a:cubicBezTo>
                    <a:pt x="3008" y="1735"/>
                    <a:pt x="1641" y="2699"/>
                    <a:pt x="547" y="3085"/>
                  </a:cubicBezTo>
                  <a:cubicBezTo>
                    <a:pt x="547" y="3085"/>
                    <a:pt x="1367" y="3085"/>
                    <a:pt x="2734" y="3085"/>
                  </a:cubicBezTo>
                  <a:cubicBezTo>
                    <a:pt x="1641" y="3471"/>
                    <a:pt x="820" y="4628"/>
                    <a:pt x="1094" y="6556"/>
                  </a:cubicBezTo>
                  <a:cubicBezTo>
                    <a:pt x="1094" y="6749"/>
                    <a:pt x="1094" y="7328"/>
                    <a:pt x="1094" y="7713"/>
                  </a:cubicBezTo>
                  <a:cubicBezTo>
                    <a:pt x="1094" y="7713"/>
                    <a:pt x="1094" y="7713"/>
                    <a:pt x="820" y="771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38" name="Freeform 207"/>
            <p:cNvSpPr/>
            <p:nvPr/>
          </p:nvSpPr>
          <p:spPr>
            <a:xfrm>
              <a:off x="843343" y="1626275"/>
              <a:ext cx="107028" cy="50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695" h="20512" extrusionOk="0">
                  <a:moveTo>
                    <a:pt x="6146" y="0"/>
                  </a:moveTo>
                  <a:cubicBezTo>
                    <a:pt x="6146" y="0"/>
                    <a:pt x="-4905" y="18900"/>
                    <a:pt x="2630" y="20250"/>
                  </a:cubicBezTo>
                  <a:cubicBezTo>
                    <a:pt x="7151" y="21600"/>
                    <a:pt x="10165" y="17550"/>
                    <a:pt x="12676" y="12150"/>
                  </a:cubicBezTo>
                  <a:cubicBezTo>
                    <a:pt x="13681" y="9450"/>
                    <a:pt x="13681" y="12150"/>
                    <a:pt x="13681" y="12150"/>
                  </a:cubicBezTo>
                  <a:cubicBezTo>
                    <a:pt x="14183" y="12150"/>
                    <a:pt x="15690" y="12150"/>
                    <a:pt x="16193" y="10800"/>
                  </a:cubicBezTo>
                  <a:cubicBezTo>
                    <a:pt x="16695" y="4050"/>
                    <a:pt x="16193" y="1350"/>
                    <a:pt x="16193" y="1350"/>
                  </a:cubicBezTo>
                  <a:cubicBezTo>
                    <a:pt x="16695" y="0"/>
                    <a:pt x="16695" y="0"/>
                    <a:pt x="16695" y="0"/>
                  </a:cubicBezTo>
                  <a:lnTo>
                    <a:pt x="6146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39" name="Freeform 208"/>
            <p:cNvSpPr/>
            <p:nvPr/>
          </p:nvSpPr>
          <p:spPr>
            <a:xfrm>
              <a:off x="1047592" y="1626275"/>
              <a:ext cx="107027" cy="50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695" h="20512" extrusionOk="0">
                  <a:moveTo>
                    <a:pt x="1054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02" y="1350"/>
                    <a:pt x="502" y="1350"/>
                    <a:pt x="502" y="1350"/>
                  </a:cubicBezTo>
                  <a:cubicBezTo>
                    <a:pt x="502" y="1350"/>
                    <a:pt x="0" y="4050"/>
                    <a:pt x="502" y="10800"/>
                  </a:cubicBezTo>
                  <a:cubicBezTo>
                    <a:pt x="1005" y="12150"/>
                    <a:pt x="2512" y="12150"/>
                    <a:pt x="3014" y="12150"/>
                  </a:cubicBezTo>
                  <a:cubicBezTo>
                    <a:pt x="3516" y="12150"/>
                    <a:pt x="3014" y="9450"/>
                    <a:pt x="4019" y="12150"/>
                  </a:cubicBezTo>
                  <a:cubicBezTo>
                    <a:pt x="7033" y="17550"/>
                    <a:pt x="9544" y="21600"/>
                    <a:pt x="14065" y="20250"/>
                  </a:cubicBezTo>
                  <a:cubicBezTo>
                    <a:pt x="21600" y="18900"/>
                    <a:pt x="10549" y="0"/>
                    <a:pt x="1054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0" name="Freeform 209"/>
            <p:cNvSpPr/>
            <p:nvPr/>
          </p:nvSpPr>
          <p:spPr>
            <a:xfrm>
              <a:off x="455416" y="0"/>
              <a:ext cx="424247" cy="371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41" y="18407"/>
                  </a:moveTo>
                  <a:cubicBezTo>
                    <a:pt x="11047" y="18407"/>
                    <a:pt x="11047" y="18407"/>
                    <a:pt x="11047" y="18407"/>
                  </a:cubicBezTo>
                  <a:cubicBezTo>
                    <a:pt x="16159" y="21600"/>
                    <a:pt x="16159" y="21600"/>
                    <a:pt x="16159" y="21600"/>
                  </a:cubicBezTo>
                  <a:cubicBezTo>
                    <a:pt x="15169" y="18407"/>
                    <a:pt x="15169" y="18407"/>
                    <a:pt x="15169" y="18407"/>
                  </a:cubicBezTo>
                  <a:cubicBezTo>
                    <a:pt x="16159" y="18407"/>
                    <a:pt x="16159" y="18407"/>
                    <a:pt x="16159" y="18407"/>
                  </a:cubicBezTo>
                  <a:cubicBezTo>
                    <a:pt x="19127" y="18407"/>
                    <a:pt x="21600" y="15590"/>
                    <a:pt x="21600" y="12209"/>
                  </a:cubicBezTo>
                  <a:cubicBezTo>
                    <a:pt x="21600" y="6198"/>
                    <a:pt x="21600" y="6198"/>
                    <a:pt x="21600" y="6198"/>
                  </a:cubicBezTo>
                  <a:cubicBezTo>
                    <a:pt x="21600" y="2817"/>
                    <a:pt x="19127" y="0"/>
                    <a:pt x="16159" y="0"/>
                  </a:cubicBezTo>
                  <a:cubicBezTo>
                    <a:pt x="5441" y="0"/>
                    <a:pt x="5441" y="0"/>
                    <a:pt x="5441" y="0"/>
                  </a:cubicBezTo>
                  <a:cubicBezTo>
                    <a:pt x="2308" y="0"/>
                    <a:pt x="0" y="2817"/>
                    <a:pt x="0" y="6198"/>
                  </a:cubicBezTo>
                  <a:cubicBezTo>
                    <a:pt x="0" y="12209"/>
                    <a:pt x="0" y="12209"/>
                    <a:pt x="0" y="12209"/>
                  </a:cubicBezTo>
                  <a:cubicBezTo>
                    <a:pt x="0" y="15590"/>
                    <a:pt x="2308" y="18407"/>
                    <a:pt x="5441" y="18407"/>
                  </a:cubicBezTo>
                  <a:close/>
                  <a:moveTo>
                    <a:pt x="3957" y="5823"/>
                  </a:moveTo>
                  <a:cubicBezTo>
                    <a:pt x="17808" y="5823"/>
                    <a:pt x="17808" y="5823"/>
                    <a:pt x="17808" y="5823"/>
                  </a:cubicBezTo>
                  <a:cubicBezTo>
                    <a:pt x="18137" y="5823"/>
                    <a:pt x="18302" y="6010"/>
                    <a:pt x="18302" y="6386"/>
                  </a:cubicBezTo>
                  <a:cubicBezTo>
                    <a:pt x="18302" y="6574"/>
                    <a:pt x="18137" y="6762"/>
                    <a:pt x="17808" y="6762"/>
                  </a:cubicBezTo>
                  <a:cubicBezTo>
                    <a:pt x="3957" y="6762"/>
                    <a:pt x="3957" y="6762"/>
                    <a:pt x="3957" y="6762"/>
                  </a:cubicBezTo>
                  <a:cubicBezTo>
                    <a:pt x="3792" y="6762"/>
                    <a:pt x="3627" y="6574"/>
                    <a:pt x="3627" y="6386"/>
                  </a:cubicBezTo>
                  <a:cubicBezTo>
                    <a:pt x="3627" y="6010"/>
                    <a:pt x="3792" y="5823"/>
                    <a:pt x="3957" y="5823"/>
                  </a:cubicBezTo>
                  <a:close/>
                  <a:moveTo>
                    <a:pt x="3957" y="9016"/>
                  </a:moveTo>
                  <a:cubicBezTo>
                    <a:pt x="17808" y="9016"/>
                    <a:pt x="17808" y="9016"/>
                    <a:pt x="17808" y="9016"/>
                  </a:cubicBezTo>
                  <a:cubicBezTo>
                    <a:pt x="18137" y="9016"/>
                    <a:pt x="18302" y="9203"/>
                    <a:pt x="18302" y="9579"/>
                  </a:cubicBezTo>
                  <a:cubicBezTo>
                    <a:pt x="18302" y="9767"/>
                    <a:pt x="18137" y="9955"/>
                    <a:pt x="17808" y="9955"/>
                  </a:cubicBezTo>
                  <a:cubicBezTo>
                    <a:pt x="3957" y="9955"/>
                    <a:pt x="3957" y="9955"/>
                    <a:pt x="3957" y="9955"/>
                  </a:cubicBezTo>
                  <a:cubicBezTo>
                    <a:pt x="3792" y="9955"/>
                    <a:pt x="3627" y="9767"/>
                    <a:pt x="3627" y="9579"/>
                  </a:cubicBezTo>
                  <a:cubicBezTo>
                    <a:pt x="3627" y="9203"/>
                    <a:pt x="3792" y="9016"/>
                    <a:pt x="3957" y="9016"/>
                  </a:cubicBezTo>
                  <a:close/>
                  <a:moveTo>
                    <a:pt x="3957" y="12584"/>
                  </a:moveTo>
                  <a:cubicBezTo>
                    <a:pt x="12696" y="12584"/>
                    <a:pt x="12696" y="12584"/>
                    <a:pt x="12696" y="12584"/>
                  </a:cubicBezTo>
                  <a:cubicBezTo>
                    <a:pt x="12861" y="12584"/>
                    <a:pt x="13026" y="12772"/>
                    <a:pt x="13026" y="12960"/>
                  </a:cubicBezTo>
                  <a:cubicBezTo>
                    <a:pt x="13026" y="13148"/>
                    <a:pt x="12861" y="13336"/>
                    <a:pt x="12696" y="13336"/>
                  </a:cubicBezTo>
                  <a:cubicBezTo>
                    <a:pt x="3957" y="13336"/>
                    <a:pt x="3957" y="13336"/>
                    <a:pt x="3957" y="13336"/>
                  </a:cubicBezTo>
                  <a:cubicBezTo>
                    <a:pt x="3792" y="13336"/>
                    <a:pt x="3627" y="13148"/>
                    <a:pt x="3627" y="12960"/>
                  </a:cubicBezTo>
                  <a:cubicBezTo>
                    <a:pt x="3627" y="12772"/>
                    <a:pt x="3792" y="12584"/>
                    <a:pt x="3957" y="1258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1" name="Freeform 210"/>
            <p:cNvSpPr/>
            <p:nvPr/>
          </p:nvSpPr>
          <p:spPr>
            <a:xfrm>
              <a:off x="295807" y="1750014"/>
              <a:ext cx="147611" cy="6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397" h="20745" extrusionOk="0">
                  <a:moveTo>
                    <a:pt x="10170" y="0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90" y="982"/>
                    <a:pt x="90" y="982"/>
                    <a:pt x="90" y="982"/>
                  </a:cubicBezTo>
                  <a:cubicBezTo>
                    <a:pt x="90" y="982"/>
                    <a:pt x="-270" y="3927"/>
                    <a:pt x="450" y="10800"/>
                  </a:cubicBezTo>
                  <a:cubicBezTo>
                    <a:pt x="810" y="11782"/>
                    <a:pt x="2250" y="11782"/>
                    <a:pt x="2610" y="11782"/>
                  </a:cubicBezTo>
                  <a:cubicBezTo>
                    <a:pt x="3330" y="11782"/>
                    <a:pt x="2610" y="8836"/>
                    <a:pt x="4050" y="11782"/>
                  </a:cubicBezTo>
                  <a:cubicBezTo>
                    <a:pt x="6570" y="16691"/>
                    <a:pt x="9450" y="21600"/>
                    <a:pt x="13770" y="20618"/>
                  </a:cubicBezTo>
                  <a:cubicBezTo>
                    <a:pt x="21330" y="18655"/>
                    <a:pt x="10170" y="0"/>
                    <a:pt x="1017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2" name="Freeform 211"/>
            <p:cNvSpPr/>
            <p:nvPr/>
          </p:nvSpPr>
          <p:spPr>
            <a:xfrm>
              <a:off x="420062" y="1670469"/>
              <a:ext cx="118976" cy="5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774" h="20527" extrusionOk="0">
                  <a:moveTo>
                    <a:pt x="1057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60" y="1271"/>
                    <a:pt x="460" y="1271"/>
                    <a:pt x="460" y="1271"/>
                  </a:cubicBezTo>
                  <a:cubicBezTo>
                    <a:pt x="460" y="1271"/>
                    <a:pt x="0" y="2541"/>
                    <a:pt x="460" y="11435"/>
                  </a:cubicBezTo>
                  <a:cubicBezTo>
                    <a:pt x="919" y="11435"/>
                    <a:pt x="2298" y="11435"/>
                    <a:pt x="2757" y="11435"/>
                  </a:cubicBezTo>
                  <a:cubicBezTo>
                    <a:pt x="3217" y="11435"/>
                    <a:pt x="2757" y="8894"/>
                    <a:pt x="4136" y="11435"/>
                  </a:cubicBezTo>
                  <a:cubicBezTo>
                    <a:pt x="6894" y="16518"/>
                    <a:pt x="9651" y="21600"/>
                    <a:pt x="14247" y="20329"/>
                  </a:cubicBezTo>
                  <a:cubicBezTo>
                    <a:pt x="21600" y="19059"/>
                    <a:pt x="10570" y="0"/>
                    <a:pt x="1057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3" name="Freeform 212"/>
            <p:cNvSpPr/>
            <p:nvPr/>
          </p:nvSpPr>
          <p:spPr>
            <a:xfrm>
              <a:off x="1510420" y="1750014"/>
              <a:ext cx="147027" cy="6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584" h="20745" extrusionOk="0">
                  <a:moveTo>
                    <a:pt x="6333" y="0"/>
                  </a:moveTo>
                  <a:cubicBezTo>
                    <a:pt x="6333" y="0"/>
                    <a:pt x="-5016" y="18655"/>
                    <a:pt x="2672" y="20618"/>
                  </a:cubicBezTo>
                  <a:cubicBezTo>
                    <a:pt x="7065" y="21600"/>
                    <a:pt x="9628" y="16691"/>
                    <a:pt x="12557" y="11782"/>
                  </a:cubicBezTo>
                  <a:cubicBezTo>
                    <a:pt x="13655" y="8836"/>
                    <a:pt x="13289" y="11782"/>
                    <a:pt x="13655" y="11782"/>
                  </a:cubicBezTo>
                  <a:cubicBezTo>
                    <a:pt x="14387" y="11782"/>
                    <a:pt x="15852" y="11782"/>
                    <a:pt x="15852" y="10800"/>
                  </a:cubicBezTo>
                  <a:cubicBezTo>
                    <a:pt x="16584" y="3927"/>
                    <a:pt x="16218" y="982"/>
                    <a:pt x="16218" y="982"/>
                  </a:cubicBezTo>
                  <a:cubicBezTo>
                    <a:pt x="16584" y="0"/>
                    <a:pt x="16584" y="0"/>
                    <a:pt x="16584" y="0"/>
                  </a:cubicBezTo>
                  <a:lnTo>
                    <a:pt x="6333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4" name="Freeform 213"/>
            <p:cNvSpPr/>
            <p:nvPr/>
          </p:nvSpPr>
          <p:spPr>
            <a:xfrm>
              <a:off x="1414734" y="1670469"/>
              <a:ext cx="116530" cy="5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430" h="20527" extrusionOk="0">
                  <a:moveTo>
                    <a:pt x="13557" y="11435"/>
                  </a:moveTo>
                  <a:cubicBezTo>
                    <a:pt x="14017" y="11435"/>
                    <a:pt x="15855" y="11435"/>
                    <a:pt x="15855" y="11435"/>
                  </a:cubicBezTo>
                  <a:cubicBezTo>
                    <a:pt x="16774" y="2541"/>
                    <a:pt x="16314" y="1271"/>
                    <a:pt x="16314" y="1271"/>
                  </a:cubicBezTo>
                  <a:cubicBezTo>
                    <a:pt x="16314" y="0"/>
                    <a:pt x="16314" y="0"/>
                    <a:pt x="16314" y="0"/>
                  </a:cubicBezTo>
                  <a:cubicBezTo>
                    <a:pt x="6204" y="0"/>
                    <a:pt x="6204" y="0"/>
                    <a:pt x="6204" y="0"/>
                  </a:cubicBezTo>
                  <a:cubicBezTo>
                    <a:pt x="6204" y="0"/>
                    <a:pt x="-4826" y="19059"/>
                    <a:pt x="2527" y="20329"/>
                  </a:cubicBezTo>
                  <a:cubicBezTo>
                    <a:pt x="7123" y="21600"/>
                    <a:pt x="9880" y="16518"/>
                    <a:pt x="12178" y="11435"/>
                  </a:cubicBezTo>
                  <a:cubicBezTo>
                    <a:pt x="13557" y="8894"/>
                    <a:pt x="13097" y="11435"/>
                    <a:pt x="13557" y="1143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5" name="Freeform 214"/>
            <p:cNvSpPr/>
            <p:nvPr/>
          </p:nvSpPr>
          <p:spPr>
            <a:xfrm>
              <a:off x="0" y="713774"/>
              <a:ext cx="537909" cy="1024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277" extrusionOk="0">
                  <a:moveTo>
                    <a:pt x="15465" y="12731"/>
                  </a:moveTo>
                  <a:cubicBezTo>
                    <a:pt x="15587" y="12664"/>
                    <a:pt x="15587" y="12597"/>
                    <a:pt x="15709" y="12462"/>
                  </a:cubicBezTo>
                  <a:cubicBezTo>
                    <a:pt x="15953" y="19527"/>
                    <a:pt x="15953" y="19527"/>
                    <a:pt x="15953" y="19527"/>
                  </a:cubicBezTo>
                  <a:cubicBezTo>
                    <a:pt x="18393" y="19527"/>
                    <a:pt x="18393" y="19527"/>
                    <a:pt x="18393" y="19527"/>
                  </a:cubicBezTo>
                  <a:cubicBezTo>
                    <a:pt x="20224" y="11722"/>
                    <a:pt x="20224" y="11722"/>
                    <a:pt x="20224" y="11722"/>
                  </a:cubicBezTo>
                  <a:cubicBezTo>
                    <a:pt x="15709" y="11722"/>
                    <a:pt x="15709" y="11722"/>
                    <a:pt x="15709" y="11722"/>
                  </a:cubicBezTo>
                  <a:cubicBezTo>
                    <a:pt x="8631" y="11722"/>
                    <a:pt x="8631" y="11722"/>
                    <a:pt x="8631" y="11722"/>
                  </a:cubicBezTo>
                  <a:cubicBezTo>
                    <a:pt x="16197" y="7886"/>
                    <a:pt x="16197" y="7886"/>
                    <a:pt x="16197" y="7886"/>
                  </a:cubicBezTo>
                  <a:cubicBezTo>
                    <a:pt x="4116" y="5868"/>
                    <a:pt x="4116" y="5868"/>
                    <a:pt x="4116" y="5868"/>
                  </a:cubicBezTo>
                  <a:cubicBezTo>
                    <a:pt x="6068" y="6070"/>
                    <a:pt x="6068" y="6070"/>
                    <a:pt x="6068" y="6070"/>
                  </a:cubicBezTo>
                  <a:cubicBezTo>
                    <a:pt x="16685" y="7617"/>
                    <a:pt x="16685" y="7617"/>
                    <a:pt x="16685" y="7617"/>
                  </a:cubicBezTo>
                  <a:cubicBezTo>
                    <a:pt x="16929" y="7550"/>
                    <a:pt x="16929" y="7550"/>
                    <a:pt x="16929" y="7550"/>
                  </a:cubicBezTo>
                  <a:cubicBezTo>
                    <a:pt x="17051" y="6204"/>
                    <a:pt x="17051" y="6204"/>
                    <a:pt x="17051" y="6204"/>
                  </a:cubicBezTo>
                  <a:cubicBezTo>
                    <a:pt x="17051" y="6541"/>
                    <a:pt x="17173" y="7012"/>
                    <a:pt x="17295" y="7348"/>
                  </a:cubicBezTo>
                  <a:cubicBezTo>
                    <a:pt x="17417" y="7281"/>
                    <a:pt x="17417" y="7281"/>
                    <a:pt x="17417" y="7281"/>
                  </a:cubicBezTo>
                  <a:cubicBezTo>
                    <a:pt x="17417" y="5598"/>
                    <a:pt x="16807" y="-323"/>
                    <a:pt x="13390" y="13"/>
                  </a:cubicBezTo>
                  <a:cubicBezTo>
                    <a:pt x="13390" y="13"/>
                    <a:pt x="13268" y="81"/>
                    <a:pt x="12902" y="148"/>
                  </a:cubicBezTo>
                  <a:cubicBezTo>
                    <a:pt x="13146" y="5868"/>
                    <a:pt x="13146" y="5868"/>
                    <a:pt x="13146" y="5868"/>
                  </a:cubicBezTo>
                  <a:cubicBezTo>
                    <a:pt x="11926" y="1157"/>
                    <a:pt x="11926" y="1157"/>
                    <a:pt x="11926" y="1157"/>
                  </a:cubicBezTo>
                  <a:cubicBezTo>
                    <a:pt x="12048" y="754"/>
                    <a:pt x="12048" y="754"/>
                    <a:pt x="12048" y="754"/>
                  </a:cubicBezTo>
                  <a:cubicBezTo>
                    <a:pt x="11682" y="350"/>
                    <a:pt x="11682" y="350"/>
                    <a:pt x="11682" y="350"/>
                  </a:cubicBezTo>
                  <a:cubicBezTo>
                    <a:pt x="10705" y="350"/>
                    <a:pt x="10705" y="350"/>
                    <a:pt x="10705" y="350"/>
                  </a:cubicBezTo>
                  <a:cubicBezTo>
                    <a:pt x="10217" y="754"/>
                    <a:pt x="10217" y="754"/>
                    <a:pt x="10217" y="754"/>
                  </a:cubicBezTo>
                  <a:cubicBezTo>
                    <a:pt x="10461" y="1090"/>
                    <a:pt x="10461" y="1090"/>
                    <a:pt x="10461" y="1090"/>
                  </a:cubicBezTo>
                  <a:cubicBezTo>
                    <a:pt x="10705" y="4320"/>
                    <a:pt x="10705" y="4320"/>
                    <a:pt x="10705" y="4320"/>
                  </a:cubicBezTo>
                  <a:cubicBezTo>
                    <a:pt x="10949" y="6137"/>
                    <a:pt x="10949" y="6137"/>
                    <a:pt x="10949" y="6137"/>
                  </a:cubicBezTo>
                  <a:cubicBezTo>
                    <a:pt x="7532" y="81"/>
                    <a:pt x="7532" y="81"/>
                    <a:pt x="7532" y="81"/>
                  </a:cubicBezTo>
                  <a:cubicBezTo>
                    <a:pt x="7410" y="81"/>
                    <a:pt x="5702" y="13"/>
                    <a:pt x="5580" y="13"/>
                  </a:cubicBezTo>
                  <a:cubicBezTo>
                    <a:pt x="-1376" y="888"/>
                    <a:pt x="-156" y="6944"/>
                    <a:pt x="577" y="7752"/>
                  </a:cubicBezTo>
                  <a:cubicBezTo>
                    <a:pt x="577" y="7886"/>
                    <a:pt x="943" y="8021"/>
                    <a:pt x="1675" y="8156"/>
                  </a:cubicBezTo>
                  <a:cubicBezTo>
                    <a:pt x="2041" y="10241"/>
                    <a:pt x="2285" y="11789"/>
                    <a:pt x="2285" y="11789"/>
                  </a:cubicBezTo>
                  <a:cubicBezTo>
                    <a:pt x="2285" y="11856"/>
                    <a:pt x="2285" y="11856"/>
                    <a:pt x="2285" y="11856"/>
                  </a:cubicBezTo>
                  <a:cubicBezTo>
                    <a:pt x="2407" y="12126"/>
                    <a:pt x="2651" y="13942"/>
                    <a:pt x="3871" y="14144"/>
                  </a:cubicBezTo>
                  <a:cubicBezTo>
                    <a:pt x="8875" y="14481"/>
                    <a:pt x="8875" y="14481"/>
                    <a:pt x="8875" y="14481"/>
                  </a:cubicBezTo>
                  <a:cubicBezTo>
                    <a:pt x="8997" y="14481"/>
                    <a:pt x="9119" y="14548"/>
                    <a:pt x="9241" y="14548"/>
                  </a:cubicBezTo>
                  <a:cubicBezTo>
                    <a:pt x="9363" y="14548"/>
                    <a:pt x="9485" y="14481"/>
                    <a:pt x="9607" y="14481"/>
                  </a:cubicBezTo>
                  <a:cubicBezTo>
                    <a:pt x="11193" y="21277"/>
                    <a:pt x="11193" y="21277"/>
                    <a:pt x="11193" y="21277"/>
                  </a:cubicBezTo>
                  <a:cubicBezTo>
                    <a:pt x="14244" y="21277"/>
                    <a:pt x="14244" y="21277"/>
                    <a:pt x="14244" y="21277"/>
                  </a:cubicBezTo>
                  <a:lnTo>
                    <a:pt x="15465" y="12731"/>
                  </a:lnTo>
                  <a:close/>
                  <a:moveTo>
                    <a:pt x="1797" y="8694"/>
                  </a:moveTo>
                  <a:cubicBezTo>
                    <a:pt x="1797" y="8223"/>
                    <a:pt x="1797" y="8223"/>
                    <a:pt x="1797" y="8223"/>
                  </a:cubicBezTo>
                  <a:cubicBezTo>
                    <a:pt x="5702" y="8828"/>
                    <a:pt x="5702" y="8828"/>
                    <a:pt x="5702" y="8828"/>
                  </a:cubicBezTo>
                  <a:lnTo>
                    <a:pt x="1797" y="869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6" name="Freeform 215"/>
            <p:cNvSpPr/>
            <p:nvPr/>
          </p:nvSpPr>
          <p:spPr>
            <a:xfrm>
              <a:off x="102758" y="345146"/>
              <a:ext cx="290789" cy="37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3" h="19160" extrusionOk="0">
                  <a:moveTo>
                    <a:pt x="294" y="10354"/>
                  </a:moveTo>
                  <a:cubicBezTo>
                    <a:pt x="294" y="11683"/>
                    <a:pt x="740" y="12680"/>
                    <a:pt x="1185" y="12680"/>
                  </a:cubicBezTo>
                  <a:cubicBezTo>
                    <a:pt x="1408" y="12680"/>
                    <a:pt x="1631" y="12514"/>
                    <a:pt x="1631" y="12015"/>
                  </a:cubicBezTo>
                  <a:cubicBezTo>
                    <a:pt x="3189" y="16169"/>
                    <a:pt x="7866" y="19160"/>
                    <a:pt x="10538" y="19160"/>
                  </a:cubicBezTo>
                  <a:cubicBezTo>
                    <a:pt x="13878" y="19160"/>
                    <a:pt x="18332" y="16335"/>
                    <a:pt x="19000" y="11849"/>
                  </a:cubicBezTo>
                  <a:cubicBezTo>
                    <a:pt x="19222" y="12348"/>
                    <a:pt x="20113" y="7695"/>
                    <a:pt x="19668" y="7695"/>
                  </a:cubicBezTo>
                  <a:cubicBezTo>
                    <a:pt x="19445" y="7695"/>
                    <a:pt x="19445" y="7862"/>
                    <a:pt x="19222" y="7862"/>
                  </a:cubicBezTo>
                  <a:cubicBezTo>
                    <a:pt x="19445" y="7197"/>
                    <a:pt x="19445" y="6532"/>
                    <a:pt x="19222" y="5868"/>
                  </a:cubicBezTo>
                  <a:cubicBezTo>
                    <a:pt x="17664" y="6698"/>
                    <a:pt x="14991" y="5535"/>
                    <a:pt x="11874" y="4372"/>
                  </a:cubicBezTo>
                  <a:cubicBezTo>
                    <a:pt x="12319" y="4538"/>
                    <a:pt x="12542" y="4705"/>
                    <a:pt x="12987" y="4705"/>
                  </a:cubicBezTo>
                  <a:cubicBezTo>
                    <a:pt x="18109" y="6698"/>
                    <a:pt x="20113" y="2877"/>
                    <a:pt x="20113" y="2877"/>
                  </a:cubicBezTo>
                  <a:cubicBezTo>
                    <a:pt x="20113" y="2877"/>
                    <a:pt x="12319" y="-2440"/>
                    <a:pt x="2299" y="1382"/>
                  </a:cubicBezTo>
                  <a:cubicBezTo>
                    <a:pt x="1408" y="1714"/>
                    <a:pt x="-1487" y="6034"/>
                    <a:pt x="962" y="7862"/>
                  </a:cubicBezTo>
                  <a:cubicBezTo>
                    <a:pt x="740" y="8028"/>
                    <a:pt x="294" y="9025"/>
                    <a:pt x="294" y="10354"/>
                  </a:cubicBezTo>
                  <a:close/>
                  <a:moveTo>
                    <a:pt x="2744" y="3209"/>
                  </a:moveTo>
                  <a:cubicBezTo>
                    <a:pt x="2521" y="3375"/>
                    <a:pt x="2299" y="3542"/>
                    <a:pt x="2299" y="3708"/>
                  </a:cubicBezTo>
                  <a:cubicBezTo>
                    <a:pt x="2299" y="3375"/>
                    <a:pt x="2521" y="3209"/>
                    <a:pt x="2744" y="3209"/>
                  </a:cubicBezTo>
                  <a:close/>
                  <a:moveTo>
                    <a:pt x="1408" y="6366"/>
                  </a:moveTo>
                  <a:cubicBezTo>
                    <a:pt x="1408" y="6532"/>
                    <a:pt x="1408" y="6532"/>
                    <a:pt x="1408" y="6698"/>
                  </a:cubicBezTo>
                  <a:cubicBezTo>
                    <a:pt x="1408" y="7031"/>
                    <a:pt x="1185" y="7529"/>
                    <a:pt x="1185" y="7862"/>
                  </a:cubicBezTo>
                  <a:cubicBezTo>
                    <a:pt x="1185" y="7862"/>
                    <a:pt x="1185" y="7862"/>
                    <a:pt x="1185" y="7862"/>
                  </a:cubicBezTo>
                  <a:cubicBezTo>
                    <a:pt x="1185" y="7695"/>
                    <a:pt x="1408" y="7031"/>
                    <a:pt x="1408" y="636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7" name="Freeform 216"/>
            <p:cNvSpPr/>
            <p:nvPr/>
          </p:nvSpPr>
          <p:spPr>
            <a:xfrm>
              <a:off x="1415862" y="713621"/>
              <a:ext cx="535088" cy="102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2" h="21341" extrusionOk="0">
                  <a:moveTo>
                    <a:pt x="14727" y="11"/>
                  </a:moveTo>
                  <a:cubicBezTo>
                    <a:pt x="14605" y="11"/>
                    <a:pt x="12764" y="78"/>
                    <a:pt x="12641" y="78"/>
                  </a:cubicBezTo>
                  <a:cubicBezTo>
                    <a:pt x="9205" y="6153"/>
                    <a:pt x="9205" y="6153"/>
                    <a:pt x="9205" y="6153"/>
                  </a:cubicBezTo>
                  <a:cubicBezTo>
                    <a:pt x="9573" y="4331"/>
                    <a:pt x="9573" y="4331"/>
                    <a:pt x="9573" y="4331"/>
                  </a:cubicBezTo>
                  <a:cubicBezTo>
                    <a:pt x="9695" y="1091"/>
                    <a:pt x="9695" y="1091"/>
                    <a:pt x="9695" y="1091"/>
                  </a:cubicBezTo>
                  <a:cubicBezTo>
                    <a:pt x="9941" y="753"/>
                    <a:pt x="9941" y="753"/>
                    <a:pt x="9941" y="753"/>
                  </a:cubicBezTo>
                  <a:cubicBezTo>
                    <a:pt x="9450" y="348"/>
                    <a:pt x="9450" y="348"/>
                    <a:pt x="9450" y="348"/>
                  </a:cubicBezTo>
                  <a:cubicBezTo>
                    <a:pt x="8468" y="348"/>
                    <a:pt x="8468" y="348"/>
                    <a:pt x="8468" y="348"/>
                  </a:cubicBezTo>
                  <a:cubicBezTo>
                    <a:pt x="8100" y="753"/>
                    <a:pt x="8100" y="753"/>
                    <a:pt x="8100" y="753"/>
                  </a:cubicBezTo>
                  <a:cubicBezTo>
                    <a:pt x="8345" y="1158"/>
                    <a:pt x="8345" y="1158"/>
                    <a:pt x="8345" y="1158"/>
                  </a:cubicBezTo>
                  <a:cubicBezTo>
                    <a:pt x="7118" y="5883"/>
                    <a:pt x="7118" y="5883"/>
                    <a:pt x="7118" y="5883"/>
                  </a:cubicBezTo>
                  <a:cubicBezTo>
                    <a:pt x="7241" y="146"/>
                    <a:pt x="7241" y="146"/>
                    <a:pt x="7241" y="146"/>
                  </a:cubicBezTo>
                  <a:cubicBezTo>
                    <a:pt x="6995" y="78"/>
                    <a:pt x="6750" y="11"/>
                    <a:pt x="6750" y="11"/>
                  </a:cubicBezTo>
                  <a:cubicBezTo>
                    <a:pt x="3682" y="-259"/>
                    <a:pt x="2823" y="4533"/>
                    <a:pt x="2700" y="6693"/>
                  </a:cubicBezTo>
                  <a:cubicBezTo>
                    <a:pt x="2945" y="6828"/>
                    <a:pt x="2945" y="6828"/>
                    <a:pt x="2945" y="6828"/>
                  </a:cubicBezTo>
                  <a:cubicBezTo>
                    <a:pt x="3068" y="6626"/>
                    <a:pt x="3068" y="6423"/>
                    <a:pt x="3191" y="6221"/>
                  </a:cubicBezTo>
                  <a:cubicBezTo>
                    <a:pt x="3191" y="6963"/>
                    <a:pt x="3191" y="6963"/>
                    <a:pt x="3191" y="6963"/>
                  </a:cubicBezTo>
                  <a:cubicBezTo>
                    <a:pt x="4295" y="7503"/>
                    <a:pt x="4295" y="7503"/>
                    <a:pt x="4295" y="7503"/>
                  </a:cubicBezTo>
                  <a:cubicBezTo>
                    <a:pt x="14114" y="6086"/>
                    <a:pt x="14114" y="6086"/>
                    <a:pt x="14114" y="6086"/>
                  </a:cubicBezTo>
                  <a:cubicBezTo>
                    <a:pt x="16077" y="5883"/>
                    <a:pt x="16077" y="5883"/>
                    <a:pt x="16077" y="5883"/>
                  </a:cubicBezTo>
                  <a:cubicBezTo>
                    <a:pt x="4786" y="7773"/>
                    <a:pt x="4786" y="7773"/>
                    <a:pt x="4786" y="7773"/>
                  </a:cubicBezTo>
                  <a:cubicBezTo>
                    <a:pt x="12150" y="11756"/>
                    <a:pt x="12150" y="11756"/>
                    <a:pt x="12150" y="11756"/>
                  </a:cubicBezTo>
                  <a:cubicBezTo>
                    <a:pt x="4418" y="11756"/>
                    <a:pt x="4418" y="11756"/>
                    <a:pt x="4418" y="11756"/>
                  </a:cubicBezTo>
                  <a:cubicBezTo>
                    <a:pt x="0" y="11756"/>
                    <a:pt x="0" y="11756"/>
                    <a:pt x="0" y="11756"/>
                  </a:cubicBezTo>
                  <a:cubicBezTo>
                    <a:pt x="1964" y="19519"/>
                    <a:pt x="1964" y="19519"/>
                    <a:pt x="1964" y="19519"/>
                  </a:cubicBezTo>
                  <a:cubicBezTo>
                    <a:pt x="4173" y="19586"/>
                    <a:pt x="4173" y="19586"/>
                    <a:pt x="4173" y="19586"/>
                  </a:cubicBezTo>
                  <a:cubicBezTo>
                    <a:pt x="4418" y="12499"/>
                    <a:pt x="4418" y="12499"/>
                    <a:pt x="4418" y="12499"/>
                  </a:cubicBezTo>
                  <a:cubicBezTo>
                    <a:pt x="4541" y="12634"/>
                    <a:pt x="4664" y="12701"/>
                    <a:pt x="4786" y="12769"/>
                  </a:cubicBezTo>
                  <a:cubicBezTo>
                    <a:pt x="5891" y="21341"/>
                    <a:pt x="5891" y="21341"/>
                    <a:pt x="5891" y="21341"/>
                  </a:cubicBezTo>
                  <a:cubicBezTo>
                    <a:pt x="9082" y="21341"/>
                    <a:pt x="9082" y="21341"/>
                    <a:pt x="9082" y="21341"/>
                  </a:cubicBezTo>
                  <a:cubicBezTo>
                    <a:pt x="10677" y="14524"/>
                    <a:pt x="10677" y="14524"/>
                    <a:pt x="10677" y="14524"/>
                  </a:cubicBezTo>
                  <a:cubicBezTo>
                    <a:pt x="10800" y="14524"/>
                    <a:pt x="10923" y="14591"/>
                    <a:pt x="11045" y="14591"/>
                  </a:cubicBezTo>
                  <a:cubicBezTo>
                    <a:pt x="11168" y="14591"/>
                    <a:pt x="11168" y="14524"/>
                    <a:pt x="11291" y="14524"/>
                  </a:cubicBezTo>
                  <a:cubicBezTo>
                    <a:pt x="16323" y="14186"/>
                    <a:pt x="16323" y="14186"/>
                    <a:pt x="16323" y="14186"/>
                  </a:cubicBezTo>
                  <a:cubicBezTo>
                    <a:pt x="17673" y="13984"/>
                    <a:pt x="17795" y="12161"/>
                    <a:pt x="17918" y="11891"/>
                  </a:cubicBezTo>
                  <a:cubicBezTo>
                    <a:pt x="18041" y="11824"/>
                    <a:pt x="18041" y="11824"/>
                    <a:pt x="18041" y="11824"/>
                  </a:cubicBezTo>
                  <a:cubicBezTo>
                    <a:pt x="18041" y="11824"/>
                    <a:pt x="18286" y="10271"/>
                    <a:pt x="18532" y="8178"/>
                  </a:cubicBezTo>
                  <a:cubicBezTo>
                    <a:pt x="19268" y="8043"/>
                    <a:pt x="19759" y="7908"/>
                    <a:pt x="19636" y="7773"/>
                  </a:cubicBezTo>
                  <a:cubicBezTo>
                    <a:pt x="20373" y="6963"/>
                    <a:pt x="21600" y="888"/>
                    <a:pt x="14727" y="11"/>
                  </a:cubicBezTo>
                  <a:close/>
                  <a:moveTo>
                    <a:pt x="18409" y="8718"/>
                  </a:moveTo>
                  <a:cubicBezTo>
                    <a:pt x="14482" y="8853"/>
                    <a:pt x="14482" y="8853"/>
                    <a:pt x="14482" y="8853"/>
                  </a:cubicBezTo>
                  <a:cubicBezTo>
                    <a:pt x="18532" y="8246"/>
                    <a:pt x="18532" y="8246"/>
                    <a:pt x="18532" y="8246"/>
                  </a:cubicBezTo>
                  <a:lnTo>
                    <a:pt x="18409" y="871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8" name="Freeform 217"/>
            <p:cNvSpPr/>
            <p:nvPr/>
          </p:nvSpPr>
          <p:spPr>
            <a:xfrm>
              <a:off x="1557277" y="345146"/>
              <a:ext cx="290865" cy="37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8" h="19160" extrusionOk="0">
                  <a:moveTo>
                    <a:pt x="18037" y="1382"/>
                  </a:moveTo>
                  <a:cubicBezTo>
                    <a:pt x="8016" y="-2440"/>
                    <a:pt x="0" y="2877"/>
                    <a:pt x="0" y="2877"/>
                  </a:cubicBezTo>
                  <a:cubicBezTo>
                    <a:pt x="0" y="2877"/>
                    <a:pt x="2227" y="6698"/>
                    <a:pt x="7126" y="4705"/>
                  </a:cubicBezTo>
                  <a:cubicBezTo>
                    <a:pt x="7571" y="4705"/>
                    <a:pt x="8016" y="4538"/>
                    <a:pt x="8239" y="4372"/>
                  </a:cubicBezTo>
                  <a:cubicBezTo>
                    <a:pt x="5344" y="5535"/>
                    <a:pt x="2449" y="6698"/>
                    <a:pt x="891" y="5868"/>
                  </a:cubicBezTo>
                  <a:cubicBezTo>
                    <a:pt x="891" y="6532"/>
                    <a:pt x="891" y="7197"/>
                    <a:pt x="891" y="7862"/>
                  </a:cubicBezTo>
                  <a:cubicBezTo>
                    <a:pt x="891" y="7862"/>
                    <a:pt x="668" y="7695"/>
                    <a:pt x="668" y="7695"/>
                  </a:cubicBezTo>
                  <a:cubicBezTo>
                    <a:pt x="223" y="7695"/>
                    <a:pt x="1113" y="12348"/>
                    <a:pt x="1113" y="11849"/>
                  </a:cubicBezTo>
                  <a:cubicBezTo>
                    <a:pt x="1781" y="16335"/>
                    <a:pt x="6458" y="19160"/>
                    <a:pt x="9798" y="19160"/>
                  </a:cubicBezTo>
                  <a:cubicBezTo>
                    <a:pt x="12470" y="19160"/>
                    <a:pt x="17146" y="16169"/>
                    <a:pt x="18482" y="12015"/>
                  </a:cubicBezTo>
                  <a:cubicBezTo>
                    <a:pt x="18705" y="12514"/>
                    <a:pt x="18928" y="12680"/>
                    <a:pt x="19151" y="12680"/>
                  </a:cubicBezTo>
                  <a:cubicBezTo>
                    <a:pt x="19596" y="12680"/>
                    <a:pt x="19819" y="11683"/>
                    <a:pt x="19819" y="10354"/>
                  </a:cubicBezTo>
                  <a:cubicBezTo>
                    <a:pt x="19819" y="9025"/>
                    <a:pt x="19596" y="8028"/>
                    <a:pt x="19151" y="7862"/>
                  </a:cubicBezTo>
                  <a:cubicBezTo>
                    <a:pt x="21600" y="6034"/>
                    <a:pt x="18705" y="1714"/>
                    <a:pt x="18037" y="1382"/>
                  </a:cubicBezTo>
                  <a:close/>
                  <a:moveTo>
                    <a:pt x="17369" y="3209"/>
                  </a:moveTo>
                  <a:cubicBezTo>
                    <a:pt x="17592" y="3209"/>
                    <a:pt x="17814" y="3375"/>
                    <a:pt x="18037" y="3708"/>
                  </a:cubicBezTo>
                  <a:cubicBezTo>
                    <a:pt x="17814" y="3542"/>
                    <a:pt x="17592" y="3375"/>
                    <a:pt x="17369" y="3209"/>
                  </a:cubicBezTo>
                  <a:close/>
                  <a:moveTo>
                    <a:pt x="18928" y="7862"/>
                  </a:moveTo>
                  <a:cubicBezTo>
                    <a:pt x="18928" y="7529"/>
                    <a:pt x="18928" y="7031"/>
                    <a:pt x="18705" y="6698"/>
                  </a:cubicBezTo>
                  <a:cubicBezTo>
                    <a:pt x="18705" y="6532"/>
                    <a:pt x="18705" y="6532"/>
                    <a:pt x="18705" y="6366"/>
                  </a:cubicBezTo>
                  <a:cubicBezTo>
                    <a:pt x="18928" y="7031"/>
                    <a:pt x="18928" y="7695"/>
                    <a:pt x="18928" y="7862"/>
                  </a:cubicBezTo>
                  <a:cubicBezTo>
                    <a:pt x="18928" y="7862"/>
                    <a:pt x="18928" y="7862"/>
                    <a:pt x="18928" y="786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  <p:sp>
          <p:nvSpPr>
            <p:cNvPr id="149" name="Freeform 218"/>
            <p:cNvSpPr/>
            <p:nvPr/>
          </p:nvSpPr>
          <p:spPr>
            <a:xfrm>
              <a:off x="304380" y="998590"/>
              <a:ext cx="1402370" cy="288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7062" y="0"/>
                  </a:lnTo>
                  <a:lnTo>
                    <a:pt x="4855" y="0"/>
                  </a:lnTo>
                  <a:lnTo>
                    <a:pt x="0" y="21600"/>
                  </a:lnTo>
                  <a:lnTo>
                    <a:pt x="21600" y="21600"/>
                  </a:lnTo>
                  <a:close/>
                  <a:moveTo>
                    <a:pt x="18106" y="8596"/>
                  </a:moveTo>
                  <a:lnTo>
                    <a:pt x="19694" y="16531"/>
                  </a:lnTo>
                  <a:lnTo>
                    <a:pt x="15519" y="16531"/>
                  </a:lnTo>
                  <a:lnTo>
                    <a:pt x="14703" y="7935"/>
                  </a:lnTo>
                  <a:lnTo>
                    <a:pt x="18106" y="8596"/>
                  </a:lnTo>
                  <a:close/>
                  <a:moveTo>
                    <a:pt x="7624" y="7935"/>
                  </a:moveTo>
                  <a:lnTo>
                    <a:pt x="6852" y="16531"/>
                  </a:lnTo>
                  <a:lnTo>
                    <a:pt x="2632" y="16531"/>
                  </a:lnTo>
                  <a:lnTo>
                    <a:pt x="4220" y="8596"/>
                  </a:lnTo>
                  <a:lnTo>
                    <a:pt x="7624" y="793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solidFill>
                    <a:srgbClr val="424953"/>
                  </a:solidFill>
                </a:defRPr>
              </a:pPr>
              <a:endParaRPr/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B8A60B36-11B3-43C8-B119-7FEF80FC2087}"/>
              </a:ext>
            </a:extLst>
          </p:cNvPr>
          <p:cNvSpPr txBox="1"/>
          <p:nvPr/>
        </p:nvSpPr>
        <p:spPr>
          <a:xfrm>
            <a:off x="8182419" y="3166993"/>
            <a:ext cx="239073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AU" sz="14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Returns anchored in real sectors.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AU" sz="14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Higher return potential than traditional debt instruments.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AU" sz="1400" dirty="0">
                <a:solidFill>
                  <a:srgbClr val="C00000"/>
                </a:solidFill>
                <a:cs typeface="Times New Roman" panose="02020603050405020304" pitchFamily="18" charset="0"/>
              </a:rPr>
              <a:t>Avoid interest rate risk, minimal contagion risk</a:t>
            </a:r>
            <a:r>
              <a:rPr lang="en-AU" sz="14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A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AU" sz="1400" b="1" dirty="0">
                <a:solidFill>
                  <a:srgbClr val="C00000"/>
                </a:solidFill>
                <a:cs typeface="Times New Roman" panose="02020603050405020304" pitchFamily="18" charset="0"/>
              </a:rPr>
              <a:t>New asset class provides benefits of diversification</a:t>
            </a:r>
            <a:r>
              <a:rPr lang="en-AU" sz="1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AU" sz="14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AU" sz="14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Can </a:t>
            </a:r>
            <a:r>
              <a:rPr lang="en-AU" sz="1400" dirty="0">
                <a:solidFill>
                  <a:srgbClr val="C00000"/>
                </a:solidFill>
                <a:cs typeface="Times New Roman" panose="02020603050405020304" pitchFamily="18" charset="0"/>
              </a:rPr>
              <a:t>be listed and traded in secondary markets.</a:t>
            </a:r>
          </a:p>
        </p:txBody>
      </p:sp>
    </p:spTree>
    <p:extLst>
      <p:ext uri="{BB962C8B-B14F-4D97-AF65-F5344CB8AC3E}">
        <p14:creationId xmlns:p14="http://schemas.microsoft.com/office/powerpoint/2010/main" val="35868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729098" y="126532"/>
            <a:ext cx="9724965" cy="4381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Arial"/>
              </a:defRPr>
            </a:lvl1pPr>
          </a:lstStyle>
          <a:p>
            <a:r>
              <a:rPr lang="en-MY" sz="2300" dirty="0" smtClean="0"/>
              <a:t>Illustration – Funding a revenue generating project with risk sharing sukuk</a:t>
            </a:r>
            <a:endParaRPr lang="en-MY" sz="2300" dirty="0"/>
          </a:p>
        </p:txBody>
      </p:sp>
      <p:sp>
        <p:nvSpPr>
          <p:cNvPr id="8" name="Rectangle 7"/>
          <p:cNvSpPr/>
          <p:nvPr/>
        </p:nvSpPr>
        <p:spPr>
          <a:xfrm>
            <a:off x="1729098" y="884645"/>
            <a:ext cx="3604106" cy="492442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b="1" u="sng" dirty="0" smtClean="0">
                <a:latin typeface="Myriad Pro"/>
                <a:cs typeface="Myriad Pro"/>
              </a:rPr>
              <a:t>Project requirement:</a:t>
            </a:r>
          </a:p>
          <a:p>
            <a:pPr lvl="0"/>
            <a:endParaRPr lang="en-US" b="1" u="sng" dirty="0" smtClean="0">
              <a:latin typeface="Myriad Pro"/>
              <a:cs typeface="Myriad Pro"/>
            </a:endParaRPr>
          </a:p>
          <a:p>
            <a:pPr marL="54610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country is in need of an intercity rail network.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610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railroads are needed to connect the major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cities </a:t>
            </a:r>
          </a:p>
          <a:p>
            <a:pPr marL="54610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the interior and connect the mining areas of the country with the main port city.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610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is expected to have very high impact on economic growth of country.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5938" lvl="2"/>
            <a:endParaRPr lang="en-US" dirty="0" smtClean="0">
              <a:latin typeface="Myriad Pro"/>
              <a:cs typeface="Myriad Pr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63312" y="2370545"/>
            <a:ext cx="4279647" cy="61555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b="1" u="sng" dirty="0" smtClean="0">
                <a:latin typeface="Myriad Pro"/>
                <a:cs typeface="Myriad Pro"/>
              </a:rPr>
              <a:t>Total investment required</a:t>
            </a:r>
          </a:p>
          <a:p>
            <a:pPr marL="54610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Myriad Pro"/>
                <a:cs typeface="Myriad Pro"/>
              </a:rPr>
              <a:t> </a:t>
            </a:r>
            <a:r>
              <a:rPr lang="en-US" sz="1600" dirty="0" smtClean="0">
                <a:latin typeface="Myriad Pro"/>
                <a:cs typeface="Myriad Pro"/>
              </a:rPr>
              <a:t>$4.0 billion in local currency equivalent.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3311" y="3108199"/>
            <a:ext cx="4279647" cy="17543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u="sng" dirty="0">
                <a:latin typeface="Myriad Pro"/>
                <a:cs typeface="Myriad Pro"/>
              </a:rPr>
              <a:t>Government support</a:t>
            </a:r>
          </a:p>
          <a:p>
            <a:pPr marL="54610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Myriad Pro"/>
                <a:cs typeface="Myriad Pro"/>
              </a:rPr>
              <a:t>Provide land and other </a:t>
            </a:r>
            <a:r>
              <a:rPr lang="en-US" dirty="0" smtClean="0">
                <a:latin typeface="Myriad Pro"/>
                <a:cs typeface="Myriad Pro"/>
              </a:rPr>
              <a:t>rights including seed funding.  </a:t>
            </a:r>
          </a:p>
          <a:p>
            <a:pPr marL="54610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Myriad Pro"/>
                <a:cs typeface="Myriad Pro"/>
              </a:rPr>
              <a:t>Total </a:t>
            </a:r>
            <a:r>
              <a:rPr lang="en-US" dirty="0">
                <a:latin typeface="Myriad Pro"/>
                <a:cs typeface="Myriad Pro"/>
              </a:rPr>
              <a:t>value of the government’s investment is </a:t>
            </a:r>
            <a:r>
              <a:rPr lang="en-US" dirty="0" smtClean="0">
                <a:latin typeface="Myriad Pro"/>
                <a:cs typeface="Myriad Pro"/>
              </a:rPr>
              <a:t>$0.4 billion </a:t>
            </a:r>
            <a:r>
              <a:rPr lang="en-US" dirty="0">
                <a:latin typeface="Myriad Pro"/>
                <a:cs typeface="Myriad Pro"/>
              </a:rPr>
              <a:t>or 10% of needed total investment.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63311" y="4943604"/>
            <a:ext cx="4279647" cy="92333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u="sng" dirty="0">
                <a:latin typeface="Myriad Pro"/>
                <a:cs typeface="Myriad Pro"/>
              </a:rPr>
              <a:t>Timeline</a:t>
            </a:r>
          </a:p>
          <a:p>
            <a:pPr marL="54610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Myriad Pro"/>
                <a:cs typeface="Myriad Pro"/>
              </a:rPr>
              <a:t>Construction </a:t>
            </a:r>
            <a:r>
              <a:rPr lang="en-US" dirty="0">
                <a:solidFill>
                  <a:schemeClr val="tx1"/>
                </a:solidFill>
                <a:latin typeface="Myriad Pro"/>
                <a:cs typeface="Myriad Pro"/>
              </a:rPr>
              <a:t>will take 3 </a:t>
            </a:r>
            <a:r>
              <a:rPr lang="en-US" dirty="0" smtClean="0">
                <a:solidFill>
                  <a:schemeClr val="tx1"/>
                </a:solidFill>
                <a:latin typeface="Myriad Pro"/>
                <a:cs typeface="Myriad Pro"/>
              </a:rPr>
              <a:t>years</a:t>
            </a:r>
          </a:p>
          <a:p>
            <a:pPr marL="54610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Myriad Pro"/>
                <a:cs typeface="Myriad Pro"/>
              </a:rPr>
              <a:t>Revenue</a:t>
            </a:r>
            <a:r>
              <a:rPr lang="en-US" dirty="0" smtClean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dirty="0">
                <a:solidFill>
                  <a:schemeClr val="tx1"/>
                </a:solidFill>
                <a:latin typeface="Myriad Pro"/>
                <a:cs typeface="Myriad Pro"/>
              </a:rPr>
              <a:t>beginning in early year 4</a:t>
            </a:r>
            <a:r>
              <a:rPr lang="en-US" b="1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76876" y="809625"/>
            <a:ext cx="4286250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60350" lvl="1"/>
            <a:r>
              <a:rPr lang="en-US" b="1" u="sng" dirty="0">
                <a:latin typeface="Myriad Pro"/>
                <a:cs typeface="Myriad Pro"/>
              </a:rPr>
              <a:t>Expected project output</a:t>
            </a:r>
          </a:p>
          <a:p>
            <a:pPr marL="8016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Myriad Pro"/>
                <a:cs typeface="Myriad Pro"/>
              </a:rPr>
              <a:t>Overcome traffic congestion</a:t>
            </a:r>
            <a:endParaRPr lang="en-US" dirty="0">
              <a:latin typeface="Myriad Pro"/>
              <a:cs typeface="Myriad Pro"/>
            </a:endParaRPr>
          </a:p>
          <a:p>
            <a:pPr marL="8016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Myriad Pro"/>
                <a:cs typeface="Myriad Pro"/>
              </a:rPr>
              <a:t>Attract </a:t>
            </a:r>
            <a:r>
              <a:rPr lang="en-US" dirty="0">
                <a:latin typeface="Myriad Pro"/>
                <a:cs typeface="Myriad Pro"/>
              </a:rPr>
              <a:t>industries to the </a:t>
            </a:r>
            <a:r>
              <a:rPr lang="en-US" dirty="0" smtClean="0">
                <a:latin typeface="Myriad Pro"/>
                <a:cs typeface="Myriad Pro"/>
              </a:rPr>
              <a:t>interior</a:t>
            </a:r>
          </a:p>
          <a:p>
            <a:pPr marL="8016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Myriad Pro"/>
                <a:cs typeface="Myriad Pro"/>
              </a:rPr>
              <a:t>Reduce transportation costs</a:t>
            </a:r>
          </a:p>
          <a:p>
            <a:pPr marL="8016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Myriad Pro"/>
                <a:cs typeface="Myriad Pro"/>
              </a:rPr>
              <a:t>Improve economic efficiency</a:t>
            </a:r>
            <a:endParaRPr lang="en-US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46535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en-MY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 cash flows/net profit of project</a:t>
            </a:r>
            <a:endParaRPr lang="en-A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0125" y="1457325"/>
            <a:ext cx="7896225" cy="300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" name="Rectangle 39"/>
          <p:cNvSpPr>
            <a:spLocks noChangeArrowheads="1"/>
          </p:cNvSpPr>
          <p:nvPr/>
        </p:nvSpPr>
        <p:spPr bwMode="auto">
          <a:xfrm>
            <a:off x="2187575" y="3568700"/>
            <a:ext cx="7778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$0.4bil.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599690" y="3153410"/>
            <a:ext cx="0" cy="205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923540" y="3133725"/>
            <a:ext cx="0" cy="205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32785" y="3111500"/>
            <a:ext cx="0" cy="205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514090" y="3079115"/>
            <a:ext cx="0" cy="205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28"/>
          <p:cNvSpPr>
            <a:spLocks noChangeArrowheads="1"/>
          </p:cNvSpPr>
          <p:nvPr/>
        </p:nvSpPr>
        <p:spPr bwMode="auto">
          <a:xfrm>
            <a:off x="2670175" y="2830513"/>
            <a:ext cx="538163" cy="4841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30"/>
          <p:cNvSpPr>
            <a:spLocks noChangeArrowheads="1"/>
          </p:cNvSpPr>
          <p:nvPr/>
        </p:nvSpPr>
        <p:spPr bwMode="auto">
          <a:xfrm>
            <a:off x="6070600" y="3168650"/>
            <a:ext cx="668338" cy="5318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2971800" y="2790825"/>
            <a:ext cx="476250" cy="5111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3254375" y="2801938"/>
            <a:ext cx="538163" cy="4572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33"/>
          <p:cNvSpPr>
            <a:spLocks noChangeArrowheads="1"/>
          </p:cNvSpPr>
          <p:nvPr/>
        </p:nvSpPr>
        <p:spPr bwMode="auto">
          <a:xfrm>
            <a:off x="3543300" y="3211513"/>
            <a:ext cx="538163" cy="4921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34"/>
          <p:cNvSpPr>
            <a:spLocks noChangeArrowheads="1"/>
          </p:cNvSpPr>
          <p:nvPr/>
        </p:nvSpPr>
        <p:spPr bwMode="auto">
          <a:xfrm>
            <a:off x="3873500" y="3197225"/>
            <a:ext cx="538163" cy="5191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Oval 37"/>
          <p:cNvSpPr>
            <a:spLocks noChangeArrowheads="1"/>
          </p:cNvSpPr>
          <p:nvPr/>
        </p:nvSpPr>
        <p:spPr bwMode="auto">
          <a:xfrm>
            <a:off x="4286250" y="3249613"/>
            <a:ext cx="538163" cy="44291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Oval 40"/>
          <p:cNvSpPr>
            <a:spLocks noChangeArrowheads="1"/>
          </p:cNvSpPr>
          <p:nvPr/>
        </p:nvSpPr>
        <p:spPr bwMode="auto">
          <a:xfrm>
            <a:off x="4714875" y="3235325"/>
            <a:ext cx="538163" cy="4603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Oval 42"/>
          <p:cNvSpPr>
            <a:spLocks noChangeArrowheads="1"/>
          </p:cNvSpPr>
          <p:nvPr/>
        </p:nvSpPr>
        <p:spPr bwMode="auto">
          <a:xfrm>
            <a:off x="5156200" y="3206750"/>
            <a:ext cx="538163" cy="517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Oval 43"/>
          <p:cNvSpPr>
            <a:spLocks noChangeArrowheads="1"/>
          </p:cNvSpPr>
          <p:nvPr/>
        </p:nvSpPr>
        <p:spPr bwMode="auto">
          <a:xfrm>
            <a:off x="5656263" y="3195638"/>
            <a:ext cx="538162" cy="5048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Oval 44"/>
          <p:cNvSpPr>
            <a:spLocks noChangeArrowheads="1"/>
          </p:cNvSpPr>
          <p:nvPr/>
        </p:nvSpPr>
        <p:spPr bwMode="auto">
          <a:xfrm>
            <a:off x="4098925" y="2128838"/>
            <a:ext cx="844550" cy="51911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Oval 45"/>
          <p:cNvSpPr>
            <a:spLocks noChangeArrowheads="1"/>
          </p:cNvSpPr>
          <p:nvPr/>
        </p:nvSpPr>
        <p:spPr bwMode="auto">
          <a:xfrm>
            <a:off x="2278063" y="2824163"/>
            <a:ext cx="641350" cy="469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val 46"/>
          <p:cNvSpPr>
            <a:spLocks noChangeArrowheads="1"/>
          </p:cNvSpPr>
          <p:nvPr/>
        </p:nvSpPr>
        <p:spPr bwMode="auto">
          <a:xfrm>
            <a:off x="3486150" y="2419350"/>
            <a:ext cx="550863" cy="5318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3784600" y="2263775"/>
            <a:ext cx="669925" cy="5048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48"/>
          <p:cNvSpPr>
            <a:spLocks noChangeArrowheads="1"/>
          </p:cNvSpPr>
          <p:nvPr/>
        </p:nvSpPr>
        <p:spPr bwMode="auto">
          <a:xfrm>
            <a:off x="5472113" y="1836738"/>
            <a:ext cx="825500" cy="4032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Oval 50"/>
          <p:cNvSpPr>
            <a:spLocks noChangeArrowheads="1"/>
          </p:cNvSpPr>
          <p:nvPr/>
        </p:nvSpPr>
        <p:spPr bwMode="auto">
          <a:xfrm>
            <a:off x="4981575" y="1871663"/>
            <a:ext cx="860425" cy="3746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Oval 51"/>
          <p:cNvSpPr>
            <a:spLocks noChangeArrowheads="1"/>
          </p:cNvSpPr>
          <p:nvPr/>
        </p:nvSpPr>
        <p:spPr bwMode="auto">
          <a:xfrm>
            <a:off x="4562475" y="1912938"/>
            <a:ext cx="822325" cy="4778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Oval 52"/>
          <p:cNvSpPr>
            <a:spLocks noChangeArrowheads="1"/>
          </p:cNvSpPr>
          <p:nvPr/>
        </p:nvSpPr>
        <p:spPr bwMode="auto">
          <a:xfrm>
            <a:off x="6019800" y="1838325"/>
            <a:ext cx="796925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58"/>
          <p:cNvSpPr>
            <a:spLocks noChangeArrowheads="1"/>
          </p:cNvSpPr>
          <p:nvPr/>
        </p:nvSpPr>
        <p:spPr bwMode="auto">
          <a:xfrm>
            <a:off x="2593975" y="3919538"/>
            <a:ext cx="6381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$2bil.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59"/>
          <p:cNvSpPr>
            <a:spLocks noChangeArrowheads="1"/>
          </p:cNvSpPr>
          <p:nvPr/>
        </p:nvSpPr>
        <p:spPr bwMode="auto">
          <a:xfrm>
            <a:off x="2905125" y="3592513"/>
            <a:ext cx="6889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$1bil.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60"/>
          <p:cNvSpPr>
            <a:spLocks noChangeArrowheads="1"/>
          </p:cNvSpPr>
          <p:nvPr/>
        </p:nvSpPr>
        <p:spPr bwMode="auto">
          <a:xfrm>
            <a:off x="3086100" y="3476625"/>
            <a:ext cx="10668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$0.6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599690" y="3204210"/>
            <a:ext cx="0" cy="527685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923540" y="3279775"/>
            <a:ext cx="0" cy="728345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233420" y="3266440"/>
            <a:ext cx="0" cy="466725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522111" y="3152140"/>
            <a:ext cx="9525" cy="498475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771005" y="2034540"/>
            <a:ext cx="40068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124700" y="1868488"/>
            <a:ext cx="4460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8" name="Straight Connector 37"/>
          <p:cNvCxnSpPr>
            <a:stCxn id="21" idx="3"/>
          </p:cNvCxnSpPr>
          <p:nvPr/>
        </p:nvCxnSpPr>
        <p:spPr>
          <a:xfrm>
            <a:off x="2371987" y="3225248"/>
            <a:ext cx="4619363" cy="13252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4171950" y="2627630"/>
            <a:ext cx="0" cy="758190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581525" y="2516188"/>
            <a:ext cx="6350" cy="889952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4981575" y="2299335"/>
            <a:ext cx="0" cy="1091565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445760" y="2175510"/>
            <a:ext cx="0" cy="1234440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5953125" y="2156460"/>
            <a:ext cx="0" cy="1234440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6417310" y="2156460"/>
            <a:ext cx="0" cy="1234440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3814445" y="2781300"/>
            <a:ext cx="9525" cy="586740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Rectangle 4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47" name="Rectangle 67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0" name="Rectangle 49"/>
          <p:cNvSpPr/>
          <p:nvPr/>
        </p:nvSpPr>
        <p:spPr>
          <a:xfrm>
            <a:off x="1228725" y="4719161"/>
            <a:ext cx="7839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The government now needs to determine how to fund the needed </a:t>
            </a:r>
            <a:r>
              <a:rPr lang="en-US" dirty="0" smtClean="0">
                <a:latin typeface="Myriad Pro"/>
                <a:cs typeface="Myriad Pro"/>
              </a:rPr>
              <a:t>$3.6 billion</a:t>
            </a:r>
            <a:r>
              <a:rPr lang="en-US" dirty="0">
                <a:latin typeface="Myriad Pro"/>
                <a:cs typeface="Myriad Pro"/>
              </a:rPr>
              <a:t>. </a:t>
            </a:r>
          </a:p>
          <a:p>
            <a:r>
              <a:rPr lang="en-US" dirty="0">
                <a:latin typeface="Myriad Pro"/>
                <a:cs typeface="Myriad Pro"/>
              </a:rPr>
              <a:t>could issue 10 year convertible </a:t>
            </a:r>
            <a:r>
              <a:rPr lang="en-US" dirty="0" err="1">
                <a:latin typeface="Myriad Pro"/>
                <a:cs typeface="Myriad Pro"/>
              </a:rPr>
              <a:t>Istisna-Mudarabah</a:t>
            </a:r>
            <a:r>
              <a:rPr lang="en-US" dirty="0">
                <a:latin typeface="Myriad Pro"/>
                <a:cs typeface="Myriad Pro"/>
              </a:rPr>
              <a:t> sukuk</a:t>
            </a:r>
          </a:p>
          <a:p>
            <a:r>
              <a:rPr lang="en-US" dirty="0">
                <a:latin typeface="Myriad Pro"/>
                <a:cs typeface="Myriad Pro"/>
              </a:rPr>
              <a:t>a convertible “Islamic </a:t>
            </a:r>
            <a:r>
              <a:rPr lang="en-US" dirty="0" smtClean="0">
                <a:latin typeface="Myriad Pro"/>
                <a:cs typeface="Myriad Pro"/>
              </a:rPr>
              <a:t>instrument” </a:t>
            </a:r>
            <a:r>
              <a:rPr lang="en-US" dirty="0">
                <a:latin typeface="Myriad Pro"/>
                <a:cs typeface="Myriad Pro"/>
              </a:rPr>
              <a:t>with a construction and profit/loss sharing contract.</a:t>
            </a:r>
          </a:p>
        </p:txBody>
      </p:sp>
    </p:spTree>
    <p:extLst>
      <p:ext uri="{BB962C8B-B14F-4D97-AF65-F5344CB8AC3E}">
        <p14:creationId xmlns:p14="http://schemas.microsoft.com/office/powerpoint/2010/main" val="1799281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80972" y="110490"/>
            <a:ext cx="9090121" cy="4381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Arial"/>
              </a:defRPr>
            </a:lvl1pPr>
          </a:lstStyle>
          <a:p>
            <a:r>
              <a:rPr lang="en-MY" dirty="0" smtClean="0"/>
              <a:t>The </a:t>
            </a:r>
            <a:r>
              <a:rPr lang="en-MY" dirty="0" err="1"/>
              <a:t>Sukuk</a:t>
            </a:r>
            <a:r>
              <a:rPr lang="en-MY" dirty="0"/>
              <a:t> Issuance </a:t>
            </a:r>
            <a:r>
              <a:rPr lang="en-MY" dirty="0" smtClean="0"/>
              <a:t>Process</a:t>
            </a:r>
            <a:endParaRPr lang="en-MY" dirty="0"/>
          </a:p>
        </p:txBody>
      </p:sp>
      <p:sp>
        <p:nvSpPr>
          <p:cNvPr id="7" name="Rectangle 6"/>
          <p:cNvSpPr/>
          <p:nvPr/>
        </p:nvSpPr>
        <p:spPr>
          <a:xfrm>
            <a:off x="10117746" y="1408791"/>
            <a:ext cx="819228" cy="33906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AU" sz="1600" b="1" dirty="0" err="1" smtClean="0">
                <a:solidFill>
                  <a:prstClr val="black"/>
                </a:solidFill>
                <a:latin typeface="Myriad Pro" panose="020B0503030403020204" pitchFamily="34" charset="0"/>
              </a:rPr>
              <a:t>Sukuk</a:t>
            </a:r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 holders</a:t>
            </a:r>
            <a:endParaRPr lang="en-AU" sz="1600" b="1" i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7020" y="1408791"/>
            <a:ext cx="2071393" cy="78425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Government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529" y="2492882"/>
            <a:ext cx="4122821" cy="15698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Project SPV</a:t>
            </a:r>
          </a:p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[ Underlying Assets = Land, seed fund and rights provided by gov’t ]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0740" y="5352416"/>
            <a:ext cx="2071393" cy="78425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Trustee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7020" y="4062702"/>
            <a:ext cx="2071393" cy="78425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Project Contractor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16123" y="2378757"/>
            <a:ext cx="262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(3) Issue </a:t>
            </a:r>
            <a:r>
              <a:rPr lang="en-AU" sz="1400" dirty="0" err="1" smtClean="0">
                <a:solidFill>
                  <a:prstClr val="black"/>
                </a:solidFill>
                <a:latin typeface="Myriad Pro" panose="020B0503030403020204" pitchFamily="34" charset="0"/>
              </a:rPr>
              <a:t>sukuk</a:t>
            </a:r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 </a:t>
            </a:r>
            <a:r>
              <a:rPr lang="en-AU" sz="1400" dirty="0" err="1" smtClean="0">
                <a:solidFill>
                  <a:prstClr val="black"/>
                </a:solidFill>
                <a:latin typeface="Myriad Pro" panose="020B0503030403020204" pitchFamily="34" charset="0"/>
              </a:rPr>
              <a:t>Mudarabah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cxnSp>
        <p:nvCxnSpPr>
          <p:cNvPr id="3" name="Elbow Connector 2"/>
          <p:cNvCxnSpPr>
            <a:stCxn id="8" idx="3"/>
            <a:endCxn id="9" idx="0"/>
          </p:cNvCxnSpPr>
          <p:nvPr/>
        </p:nvCxnSpPr>
        <p:spPr>
          <a:xfrm>
            <a:off x="3118413" y="1800917"/>
            <a:ext cx="2953527" cy="691965"/>
          </a:xfrm>
          <a:prstGeom prst="bentConnector2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133350" y="2711116"/>
            <a:ext cx="1984396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8133350" y="3721768"/>
            <a:ext cx="1984396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2"/>
          </p:cNvCxnSpPr>
          <p:nvPr/>
        </p:nvCxnSpPr>
        <p:spPr>
          <a:xfrm flipH="1">
            <a:off x="6059488" y="4062702"/>
            <a:ext cx="12452" cy="1289714"/>
          </a:xfrm>
          <a:prstGeom prst="line">
            <a:avLst/>
          </a:prstGeom>
          <a:ln w="38100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endCxn id="11" idx="3"/>
          </p:cNvCxnSpPr>
          <p:nvPr/>
        </p:nvCxnSpPr>
        <p:spPr>
          <a:xfrm rot="10800000" flipV="1">
            <a:off x="3118413" y="4062702"/>
            <a:ext cx="2159440" cy="392126"/>
          </a:xfrm>
          <a:prstGeom prst="bentConnector3">
            <a:avLst>
              <a:gd name="adj1" fmla="val 227"/>
            </a:avLst>
          </a:prstGeom>
          <a:ln w="38100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056436" y="2174258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(1) Establish SPV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49000" y="1468541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(2) 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4983" y="1439870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Pledge asset (land etc.)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0985" y="4491614"/>
            <a:ext cx="1507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Project financing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19327" y="4164118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$$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11428" y="4106338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(5)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91319" y="3409942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(4)$$$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6406" y="720341"/>
            <a:ext cx="4141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Stage 1: Year 1 - 3</a:t>
            </a:r>
            <a:endParaRPr lang="en-AU" sz="20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85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571"/>
          </a:xfrm>
        </p:spPr>
        <p:txBody>
          <a:bodyPr>
            <a:normAutofit fontScale="90000"/>
          </a:bodyPr>
          <a:lstStyle/>
          <a:p>
            <a:r>
              <a:rPr lang="en-A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: The missing link between development needs and Islamic Finance.</a:t>
            </a:r>
            <a:endParaRPr lang="en-A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7462"/>
            <a:ext cx="10515600" cy="542333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6400" b="1" i="1" dirty="0" smtClean="0">
                <a:latin typeface="Times New Roman" pitchFamily="18" charset="0"/>
                <a:cs typeface="Times New Roman" pitchFamily="18" charset="0"/>
              </a:rPr>
              <a:t>Economic growth is the most powerful tool we have to end poverty, yet without infrastructure- electricity, water and roads – growth will never take off.”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W.B. President Jim Yong Kim at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launch Global Infrastructure Facility (GIF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70000"/>
              </a:lnSpc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A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majority </a:t>
            </a:r>
            <a:r>
              <a:rPr lang="en-A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A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emerging </a:t>
            </a:r>
            <a:r>
              <a:rPr lang="en-A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and </a:t>
            </a:r>
            <a:r>
              <a:rPr lang="en-A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economies </a:t>
            </a:r>
            <a:r>
              <a:rPr lang="en-A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(EMDE) in Asia and </a:t>
            </a:r>
            <a:r>
              <a:rPr lang="en-A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Africa are Muslim countries.</a:t>
            </a:r>
          </a:p>
          <a:p>
            <a:pPr marL="0" indent="0">
              <a:buNone/>
            </a:pPr>
            <a:endParaRPr lang="en-AU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57 countries of OIC, with a combined population 1.6 billion people, fall within the EMDE category.</a:t>
            </a:r>
          </a:p>
          <a:p>
            <a:pPr marL="0" indent="0">
              <a:buNone/>
            </a:pPr>
            <a:r>
              <a:rPr lang="en-A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-51 of  the 57 countries have budget deficits</a:t>
            </a:r>
          </a:p>
          <a:p>
            <a:pPr marL="0" indent="0">
              <a:buNone/>
            </a:pPr>
            <a:r>
              <a:rPr lang="en-A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- 19 of them are classified as HIPC (heavily indebted poor country). </a:t>
            </a:r>
          </a:p>
          <a:p>
            <a:pPr marL="0" indent="0">
              <a:buNone/>
            </a:pPr>
            <a:endParaRPr lang="en-AU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a World Bank report, the OIC countries, </a:t>
            </a:r>
          </a:p>
          <a:p>
            <a:pPr marL="0" indent="0">
              <a:buNone/>
            </a:pPr>
            <a:r>
              <a:rPr lang="en-AU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A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years </a:t>
            </a:r>
            <a:r>
              <a:rPr lang="en-A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pent-up </a:t>
            </a:r>
            <a:r>
              <a:rPr lang="en-A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deficits in </a:t>
            </a:r>
            <a:r>
              <a:rPr lang="en-A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infrastructure, inhibiting their ability to </a:t>
            </a:r>
            <a:r>
              <a:rPr lang="en-A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exploit their </a:t>
            </a:r>
            <a:r>
              <a:rPr lang="en-A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development </a:t>
            </a:r>
            <a:r>
              <a:rPr lang="en-A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potential.</a:t>
            </a:r>
          </a:p>
          <a:p>
            <a:pPr>
              <a:buFontTx/>
              <a:buChar char="-"/>
            </a:pPr>
            <a:r>
              <a:rPr lang="en-A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very rapidly rising populations and very high youth unemployment. </a:t>
            </a:r>
          </a:p>
          <a:p>
            <a:pPr>
              <a:buFontTx/>
              <a:buChar char="-"/>
            </a:pPr>
            <a:r>
              <a:rPr lang="en-A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pressing need for socio-economic infrastructure</a:t>
            </a:r>
          </a:p>
          <a:p>
            <a:pPr marL="0" indent="0">
              <a:buNone/>
            </a:pPr>
            <a:endParaRPr lang="en-AU" sz="7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Mobilizing Islamic Finance for Infrastructure, PPP – Report 2017. World Bank, PPIAF, IDB</a:t>
            </a:r>
            <a:endParaRPr lang="en-A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28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80972" y="110490"/>
            <a:ext cx="9090121" cy="4381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Arial"/>
              </a:defRPr>
            </a:lvl1pPr>
          </a:lstStyle>
          <a:p>
            <a:r>
              <a:rPr lang="fr-FR" dirty="0" smtClean="0"/>
              <a:t>Revenue </a:t>
            </a:r>
            <a:r>
              <a:rPr lang="fr-FR" dirty="0" err="1"/>
              <a:t>Generation</a:t>
            </a:r>
            <a:r>
              <a:rPr lang="fr-FR" dirty="0"/>
              <a:t> &amp; Distribution</a:t>
            </a:r>
            <a:br>
              <a:rPr lang="fr-FR" dirty="0"/>
            </a:br>
            <a:endParaRPr lang="en-MY" dirty="0"/>
          </a:p>
        </p:txBody>
      </p:sp>
      <p:sp>
        <p:nvSpPr>
          <p:cNvPr id="7" name="Rectangle 6"/>
          <p:cNvSpPr/>
          <p:nvPr/>
        </p:nvSpPr>
        <p:spPr>
          <a:xfrm>
            <a:off x="10117746" y="1408791"/>
            <a:ext cx="819228" cy="33906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AU" sz="1600" b="1" dirty="0" err="1" smtClean="0">
                <a:solidFill>
                  <a:prstClr val="black"/>
                </a:solidFill>
                <a:latin typeface="Myriad Pro" panose="020B0503030403020204" pitchFamily="34" charset="0"/>
              </a:rPr>
              <a:t>Sukuk</a:t>
            </a:r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 holders</a:t>
            </a:r>
            <a:endParaRPr lang="en-AU" sz="1600" b="1" i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7020" y="1408791"/>
            <a:ext cx="2071393" cy="78425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Government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529" y="2492882"/>
            <a:ext cx="4122821" cy="15698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SPV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20740" y="5352416"/>
            <a:ext cx="2071393" cy="78425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Trustee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7020" y="4062702"/>
            <a:ext cx="2071393" cy="78425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Project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16123" y="2378757"/>
            <a:ext cx="262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(3) $ Dividends as per PSR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cxnSp>
        <p:nvCxnSpPr>
          <p:cNvPr id="3" name="Elbow Connector 2"/>
          <p:cNvCxnSpPr>
            <a:stCxn id="8" idx="3"/>
            <a:endCxn id="9" idx="0"/>
          </p:cNvCxnSpPr>
          <p:nvPr/>
        </p:nvCxnSpPr>
        <p:spPr>
          <a:xfrm>
            <a:off x="3118413" y="1800917"/>
            <a:ext cx="2953527" cy="691965"/>
          </a:xfrm>
          <a:prstGeom prst="bentConnector2">
            <a:avLst/>
          </a:prstGeom>
          <a:ln w="38100">
            <a:solidFill>
              <a:schemeClr val="bg1">
                <a:lumMod val="6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133350" y="3339766"/>
            <a:ext cx="1984396" cy="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2"/>
          </p:cNvCxnSpPr>
          <p:nvPr/>
        </p:nvCxnSpPr>
        <p:spPr>
          <a:xfrm flipH="1">
            <a:off x="6059488" y="4062702"/>
            <a:ext cx="12452" cy="1289714"/>
          </a:xfrm>
          <a:prstGeom prst="line">
            <a:avLst/>
          </a:prstGeom>
          <a:ln w="38100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endCxn id="11" idx="3"/>
          </p:cNvCxnSpPr>
          <p:nvPr/>
        </p:nvCxnSpPr>
        <p:spPr>
          <a:xfrm rot="10800000" flipV="1">
            <a:off x="3118413" y="4062702"/>
            <a:ext cx="2159440" cy="392126"/>
          </a:xfrm>
          <a:prstGeom prst="bentConnector3">
            <a:avLst>
              <a:gd name="adj1" fmla="val 227"/>
            </a:avLst>
          </a:prstGeom>
          <a:ln w="38100">
            <a:solidFill>
              <a:srgbClr val="7030A0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49000" y="1468541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(2) $ $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06757" y="1429794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(Gov’t share of PSR) 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0985" y="4491614"/>
            <a:ext cx="1507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Revenue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19327" y="4164118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(1) $$$$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6406" y="720341"/>
            <a:ext cx="4141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Stage 2: Year 4 - 10</a:t>
            </a:r>
            <a:endParaRPr lang="en-AU" sz="20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0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80972" y="110490"/>
            <a:ext cx="9090121" cy="4381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Arial"/>
              </a:defRPr>
            </a:lvl1pPr>
          </a:lstStyle>
          <a:p>
            <a:r>
              <a:rPr lang="en-MY" dirty="0" smtClean="0"/>
              <a:t>The </a:t>
            </a:r>
            <a:r>
              <a:rPr lang="en-MY" dirty="0"/>
              <a:t>IPO Process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117746" y="1408791"/>
            <a:ext cx="819228" cy="33906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AU" sz="1600" b="1" dirty="0" err="1" smtClean="0">
                <a:solidFill>
                  <a:prstClr val="black"/>
                </a:solidFill>
                <a:latin typeface="Myriad Pro" panose="020B0503030403020204" pitchFamily="34" charset="0"/>
              </a:rPr>
              <a:t>Sukuk</a:t>
            </a:r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 holders</a:t>
            </a:r>
            <a:endParaRPr lang="en-AU" sz="1600" b="1" i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4425" y="2635923"/>
            <a:ext cx="2071393" cy="78425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Government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529" y="2492882"/>
            <a:ext cx="4122821" cy="15698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SPV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20740" y="5352416"/>
            <a:ext cx="2071393" cy="78425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Trustee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16931" y="837020"/>
            <a:ext cx="2071393" cy="7842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Identified Stock Exchange(s)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2850" y="2374175"/>
            <a:ext cx="262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(6) Stocks  / cash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8133350" y="2711116"/>
            <a:ext cx="1984396" cy="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2"/>
          </p:cNvCxnSpPr>
          <p:nvPr/>
        </p:nvCxnSpPr>
        <p:spPr>
          <a:xfrm flipH="1">
            <a:off x="6059488" y="4062702"/>
            <a:ext cx="12452" cy="1289714"/>
          </a:xfrm>
          <a:prstGeom prst="line">
            <a:avLst/>
          </a:prstGeom>
          <a:ln w="38100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28699" y="1724298"/>
            <a:ext cx="1707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(1) IPO Stocks listed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8995" y="2271320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(5) Stocks / cash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6406" y="720341"/>
            <a:ext cx="4141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Stage 3: At end year 10</a:t>
            </a:r>
            <a:endParaRPr lang="en-AU" sz="20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cxnSp>
        <p:nvCxnSpPr>
          <p:cNvPr id="27" name="Elbow Connector 26"/>
          <p:cNvCxnSpPr>
            <a:endCxn id="8" idx="2"/>
          </p:cNvCxnSpPr>
          <p:nvPr/>
        </p:nvCxnSpPr>
        <p:spPr>
          <a:xfrm rot="10800000">
            <a:off x="1460123" y="3420176"/>
            <a:ext cx="2550407" cy="490137"/>
          </a:xfrm>
          <a:prstGeom prst="bentConnector2">
            <a:avLst/>
          </a:prstGeom>
          <a:ln w="38100">
            <a:solidFill>
              <a:schemeClr val="accent4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495818" y="2711116"/>
            <a:ext cx="1514711" cy="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497053" y="1621272"/>
            <a:ext cx="0" cy="87161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717816" y="1622430"/>
            <a:ext cx="0" cy="870452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133350" y="3665245"/>
            <a:ext cx="1984396" cy="0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574625" y="1719101"/>
            <a:ext cx="245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(2) IPO Proceeds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06579" y="3534300"/>
            <a:ext cx="262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(3) </a:t>
            </a:r>
            <a:r>
              <a:rPr lang="en-AU" sz="1400" dirty="0" err="1" smtClean="0">
                <a:solidFill>
                  <a:prstClr val="black"/>
                </a:solidFill>
                <a:latin typeface="Myriad Pro" panose="020B0503030403020204" pitchFamily="34" charset="0"/>
              </a:rPr>
              <a:t>Sukuk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45432" y="3299140"/>
            <a:ext cx="262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(4) </a:t>
            </a:r>
            <a:r>
              <a:rPr lang="en-AU" sz="1400" dirty="0" err="1" smtClean="0">
                <a:solidFill>
                  <a:prstClr val="black"/>
                </a:solidFill>
                <a:latin typeface="Myriad Pro" panose="020B0503030403020204" pitchFamily="34" charset="0"/>
              </a:rPr>
              <a:t>Sukuk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80972" y="110490"/>
            <a:ext cx="9090121" cy="4381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Arial"/>
              </a:defRPr>
            </a:lvl1pPr>
          </a:lstStyle>
          <a:p>
            <a:r>
              <a:rPr lang="en-MY" dirty="0" smtClean="0"/>
              <a:t> </a:t>
            </a:r>
            <a:r>
              <a:rPr lang="en-MY" dirty="0"/>
              <a:t>Post IPO – Listed Company</a:t>
            </a:r>
          </a:p>
        </p:txBody>
      </p:sp>
      <p:sp>
        <p:nvSpPr>
          <p:cNvPr id="7" name="Rectangle 6"/>
          <p:cNvSpPr/>
          <p:nvPr/>
        </p:nvSpPr>
        <p:spPr>
          <a:xfrm>
            <a:off x="10117746" y="1841925"/>
            <a:ext cx="819228" cy="33906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Share holders</a:t>
            </a:r>
            <a:endParaRPr lang="en-AU" sz="1600" b="1" i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4425" y="3314127"/>
            <a:ext cx="2071393" cy="78425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Government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529" y="2926016"/>
            <a:ext cx="4122821" cy="156982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Listed Company </a:t>
            </a:r>
          </a:p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(Project)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49015" y="1270154"/>
            <a:ext cx="2071393" cy="7842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Stock Exchange(s)</a:t>
            </a:r>
            <a:endParaRPr lang="en-AU" sz="16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8133350" y="3706253"/>
            <a:ext cx="1984396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56436" y="2054406"/>
            <a:ext cx="0" cy="899321"/>
          </a:xfrm>
          <a:prstGeom prst="line">
            <a:avLst/>
          </a:prstGeom>
          <a:ln w="38100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66217" y="3356302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Annual Dividends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6406" y="720341"/>
            <a:ext cx="4141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Stage 4: Post IPO</a:t>
            </a:r>
            <a:endParaRPr lang="en-AU" sz="2000" b="1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95818" y="3706253"/>
            <a:ext cx="1514711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25394" y="3356302"/>
            <a:ext cx="189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Annual Dividends</a:t>
            </a:r>
            <a:endParaRPr lang="en-AU" sz="1400" dirty="0">
              <a:solidFill>
                <a:prstClr val="black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62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6325"/>
            <a:ext cx="10515600" cy="5100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7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Sharing Sukuk for Non Revenue Generating Projects. </a:t>
            </a:r>
            <a:endParaRPr lang="en-AU" sz="7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891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reeform 25"/>
          <p:cNvSpPr>
            <a:spLocks noEditPoints="1"/>
          </p:cNvSpPr>
          <p:nvPr/>
        </p:nvSpPr>
        <p:spPr bwMode="auto">
          <a:xfrm>
            <a:off x="1629635" y="5079853"/>
            <a:ext cx="8749607" cy="1440000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gradFill flip="none" rotWithShape="1">
            <a:gsLst>
              <a:gs pos="0">
                <a:srgbClr val="D5D1C5"/>
              </a:gs>
              <a:gs pos="100000">
                <a:srgbClr val="EAE8E2"/>
              </a:gs>
            </a:gsLst>
            <a:lin ang="54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E5C669-8708-4180-8A87-51E03D1276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dirty="0"/>
          </a:p>
        </p:txBody>
      </p:sp>
      <p:sp>
        <p:nvSpPr>
          <p:cNvPr id="3" name="Freeform 474"/>
          <p:cNvSpPr/>
          <p:nvPr/>
        </p:nvSpPr>
        <p:spPr>
          <a:xfrm>
            <a:off x="3728711" y="2346517"/>
            <a:ext cx="384176" cy="1943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60" y="20576"/>
                </a:moveTo>
                <a:cubicBezTo>
                  <a:pt x="7140" y="20576"/>
                  <a:pt x="7140" y="20576"/>
                  <a:pt x="7140" y="20576"/>
                </a:cubicBezTo>
                <a:cubicBezTo>
                  <a:pt x="4284" y="20576"/>
                  <a:pt x="2142" y="20153"/>
                  <a:pt x="2142" y="19588"/>
                </a:cubicBezTo>
                <a:cubicBezTo>
                  <a:pt x="2142" y="2012"/>
                  <a:pt x="2142" y="2012"/>
                  <a:pt x="2142" y="2012"/>
                </a:cubicBezTo>
                <a:cubicBezTo>
                  <a:pt x="2142" y="1447"/>
                  <a:pt x="4284" y="988"/>
                  <a:pt x="7140" y="988"/>
                </a:cubicBezTo>
                <a:cubicBezTo>
                  <a:pt x="14460" y="988"/>
                  <a:pt x="14460" y="988"/>
                  <a:pt x="14460" y="988"/>
                </a:cubicBezTo>
                <a:cubicBezTo>
                  <a:pt x="14460" y="1588"/>
                  <a:pt x="14460" y="1588"/>
                  <a:pt x="14460" y="1588"/>
                </a:cubicBezTo>
                <a:cubicBezTo>
                  <a:pt x="21600" y="776"/>
                  <a:pt x="21600" y="776"/>
                  <a:pt x="21600" y="776"/>
                </a:cubicBezTo>
                <a:cubicBezTo>
                  <a:pt x="14460" y="0"/>
                  <a:pt x="14460" y="0"/>
                  <a:pt x="14460" y="0"/>
                </a:cubicBezTo>
                <a:cubicBezTo>
                  <a:pt x="14460" y="565"/>
                  <a:pt x="14460" y="565"/>
                  <a:pt x="14460" y="565"/>
                </a:cubicBezTo>
                <a:cubicBezTo>
                  <a:pt x="7140" y="565"/>
                  <a:pt x="7140" y="565"/>
                  <a:pt x="7140" y="565"/>
                </a:cubicBezTo>
                <a:cubicBezTo>
                  <a:pt x="3213" y="565"/>
                  <a:pt x="0" y="1200"/>
                  <a:pt x="0" y="2012"/>
                </a:cubicBezTo>
                <a:cubicBezTo>
                  <a:pt x="0" y="19588"/>
                  <a:pt x="0" y="19588"/>
                  <a:pt x="0" y="19588"/>
                </a:cubicBezTo>
                <a:cubicBezTo>
                  <a:pt x="0" y="20365"/>
                  <a:pt x="3213" y="21000"/>
                  <a:pt x="7140" y="21000"/>
                </a:cubicBezTo>
                <a:cubicBezTo>
                  <a:pt x="14460" y="21000"/>
                  <a:pt x="14460" y="21000"/>
                  <a:pt x="14460" y="21000"/>
                </a:cubicBezTo>
                <a:cubicBezTo>
                  <a:pt x="14460" y="21600"/>
                  <a:pt x="14460" y="21600"/>
                  <a:pt x="14460" y="21600"/>
                </a:cubicBezTo>
                <a:cubicBezTo>
                  <a:pt x="21600" y="20788"/>
                  <a:pt x="21600" y="20788"/>
                  <a:pt x="21600" y="20788"/>
                </a:cubicBezTo>
                <a:cubicBezTo>
                  <a:pt x="14460" y="20012"/>
                  <a:pt x="14460" y="20012"/>
                  <a:pt x="14460" y="20012"/>
                </a:cubicBezTo>
                <a:lnTo>
                  <a:pt x="14460" y="20576"/>
                </a:lnTo>
                <a:close/>
              </a:path>
            </a:pathLst>
          </a:custGeom>
          <a:solidFill>
            <a:srgbClr val="85898F">
              <a:alpha val="50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Rectangle 475"/>
          <p:cNvSpPr/>
          <p:nvPr/>
        </p:nvSpPr>
        <p:spPr>
          <a:xfrm>
            <a:off x="3436612" y="3299016"/>
            <a:ext cx="311151" cy="38100"/>
          </a:xfrm>
          <a:prstGeom prst="rect">
            <a:avLst/>
          </a:prstGeom>
          <a:solidFill>
            <a:srgbClr val="85898F">
              <a:alpha val="50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" name="Freeform 481"/>
          <p:cNvSpPr/>
          <p:nvPr/>
        </p:nvSpPr>
        <p:spPr>
          <a:xfrm>
            <a:off x="1995161" y="3005328"/>
            <a:ext cx="1511301" cy="8421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43" h="21220" extrusionOk="0">
                <a:moveTo>
                  <a:pt x="20707" y="9320"/>
                </a:moveTo>
                <a:cubicBezTo>
                  <a:pt x="21421" y="10040"/>
                  <a:pt x="21421" y="11240"/>
                  <a:pt x="20707" y="11960"/>
                </a:cubicBezTo>
                <a:cubicBezTo>
                  <a:pt x="11960" y="20680"/>
                  <a:pt x="11960" y="20680"/>
                  <a:pt x="11960" y="20680"/>
                </a:cubicBezTo>
                <a:cubicBezTo>
                  <a:pt x="11246" y="21400"/>
                  <a:pt x="10041" y="21400"/>
                  <a:pt x="9282" y="20680"/>
                </a:cubicBezTo>
                <a:cubicBezTo>
                  <a:pt x="535" y="11960"/>
                  <a:pt x="535" y="11960"/>
                  <a:pt x="535" y="11960"/>
                </a:cubicBezTo>
                <a:cubicBezTo>
                  <a:pt x="-179" y="11240"/>
                  <a:pt x="-179" y="10040"/>
                  <a:pt x="535" y="9320"/>
                </a:cubicBezTo>
                <a:cubicBezTo>
                  <a:pt x="9282" y="600"/>
                  <a:pt x="9282" y="600"/>
                  <a:pt x="9282" y="600"/>
                </a:cubicBezTo>
                <a:cubicBezTo>
                  <a:pt x="10041" y="-200"/>
                  <a:pt x="11246" y="-200"/>
                  <a:pt x="11960" y="600"/>
                </a:cubicBezTo>
                <a:lnTo>
                  <a:pt x="20707" y="9320"/>
                </a:lnTo>
                <a:close/>
              </a:path>
            </a:pathLst>
          </a:custGeom>
          <a:solidFill>
            <a:srgbClr val="85898F">
              <a:alpha val="10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8" name="Freeform 482"/>
          <p:cNvGrpSpPr/>
          <p:nvPr/>
        </p:nvGrpSpPr>
        <p:grpSpPr>
          <a:xfrm>
            <a:off x="3477887" y="3246629"/>
            <a:ext cx="12701" cy="12701"/>
            <a:chOff x="0" y="0"/>
            <a:chExt cx="12700" cy="12699"/>
          </a:xfrm>
        </p:grpSpPr>
        <p:sp>
          <p:nvSpPr>
            <p:cNvPr id="9" name="Line"/>
            <p:cNvSpPr/>
            <p:nvPr/>
          </p:nvSpPr>
          <p:spPr>
            <a:xfrm>
              <a:off x="0" y="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0800" y="7200"/>
                    <a:pt x="5400" y="144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" name="Line"/>
            <p:cNvSpPr/>
            <p:nvPr/>
          </p:nvSpPr>
          <p:spPr>
            <a:xfrm>
              <a:off x="0" y="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5400" y="14400"/>
                    <a:pt x="10800" y="72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1" name="Freeform 483"/>
          <p:cNvSpPr/>
          <p:nvPr/>
        </p:nvSpPr>
        <p:spPr>
          <a:xfrm>
            <a:off x="1995161" y="2788635"/>
            <a:ext cx="1511301" cy="9477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79" extrusionOk="0">
                <a:moveTo>
                  <a:pt x="21600" y="9464"/>
                </a:moveTo>
                <a:cubicBezTo>
                  <a:pt x="21600" y="11888"/>
                  <a:pt x="21600" y="11888"/>
                  <a:pt x="21600" y="11888"/>
                </a:cubicBezTo>
                <a:cubicBezTo>
                  <a:pt x="21600" y="12315"/>
                  <a:pt x="21418" y="12743"/>
                  <a:pt x="21055" y="13099"/>
                </a:cubicBezTo>
                <a:cubicBezTo>
                  <a:pt x="12161" y="20798"/>
                  <a:pt x="12161" y="20798"/>
                  <a:pt x="12161" y="20798"/>
                </a:cubicBezTo>
                <a:cubicBezTo>
                  <a:pt x="11435" y="21440"/>
                  <a:pt x="10210" y="21440"/>
                  <a:pt x="9439" y="20798"/>
                </a:cubicBezTo>
                <a:cubicBezTo>
                  <a:pt x="545" y="13099"/>
                  <a:pt x="545" y="13099"/>
                  <a:pt x="545" y="13099"/>
                </a:cubicBezTo>
                <a:cubicBezTo>
                  <a:pt x="182" y="12743"/>
                  <a:pt x="0" y="12315"/>
                  <a:pt x="0" y="11888"/>
                </a:cubicBezTo>
                <a:cubicBezTo>
                  <a:pt x="0" y="9464"/>
                  <a:pt x="0" y="9464"/>
                  <a:pt x="0" y="9464"/>
                </a:cubicBezTo>
                <a:cubicBezTo>
                  <a:pt x="0" y="9036"/>
                  <a:pt x="182" y="8608"/>
                  <a:pt x="545" y="8252"/>
                </a:cubicBezTo>
                <a:cubicBezTo>
                  <a:pt x="9439" y="482"/>
                  <a:pt x="9439" y="482"/>
                  <a:pt x="9439" y="482"/>
                </a:cubicBezTo>
                <a:cubicBezTo>
                  <a:pt x="10210" y="-160"/>
                  <a:pt x="11435" y="-160"/>
                  <a:pt x="12161" y="482"/>
                </a:cubicBezTo>
                <a:cubicBezTo>
                  <a:pt x="21055" y="8252"/>
                  <a:pt x="21055" y="8252"/>
                  <a:pt x="21055" y="8252"/>
                </a:cubicBezTo>
                <a:cubicBezTo>
                  <a:pt x="21418" y="8608"/>
                  <a:pt x="21600" y="9036"/>
                  <a:pt x="21600" y="9464"/>
                </a:cubicBezTo>
                <a:close/>
              </a:path>
            </a:pathLst>
          </a:custGeom>
          <a:solidFill>
            <a:srgbClr val="4A452A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2" name="Freeform 484"/>
          <p:cNvGrpSpPr/>
          <p:nvPr/>
        </p:nvGrpSpPr>
        <p:grpSpPr>
          <a:xfrm>
            <a:off x="3477887" y="3246629"/>
            <a:ext cx="12701" cy="12701"/>
            <a:chOff x="0" y="0"/>
            <a:chExt cx="12700" cy="12699"/>
          </a:xfrm>
        </p:grpSpPr>
        <p:sp>
          <p:nvSpPr>
            <p:cNvPr id="13" name="Line"/>
            <p:cNvSpPr/>
            <p:nvPr/>
          </p:nvSpPr>
          <p:spPr>
            <a:xfrm>
              <a:off x="0" y="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0800" y="7200"/>
                    <a:pt x="5400" y="144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" name="Line"/>
            <p:cNvSpPr/>
            <p:nvPr/>
          </p:nvSpPr>
          <p:spPr>
            <a:xfrm>
              <a:off x="0" y="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5400" y="14400"/>
                    <a:pt x="10800" y="72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5" name="Freeform 485"/>
          <p:cNvSpPr/>
          <p:nvPr/>
        </p:nvSpPr>
        <p:spPr>
          <a:xfrm>
            <a:off x="4185912" y="2106010"/>
            <a:ext cx="1511301" cy="839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43" h="21239" extrusionOk="0">
                <a:moveTo>
                  <a:pt x="20707" y="9294"/>
                </a:moveTo>
                <a:cubicBezTo>
                  <a:pt x="21421" y="10017"/>
                  <a:pt x="21421" y="11221"/>
                  <a:pt x="20707" y="11944"/>
                </a:cubicBezTo>
                <a:cubicBezTo>
                  <a:pt x="11960" y="20696"/>
                  <a:pt x="11960" y="20696"/>
                  <a:pt x="11960" y="20696"/>
                </a:cubicBezTo>
                <a:cubicBezTo>
                  <a:pt x="11246" y="21419"/>
                  <a:pt x="10041" y="21419"/>
                  <a:pt x="9282" y="20696"/>
                </a:cubicBezTo>
                <a:cubicBezTo>
                  <a:pt x="535" y="11944"/>
                  <a:pt x="535" y="11944"/>
                  <a:pt x="535" y="11944"/>
                </a:cubicBezTo>
                <a:cubicBezTo>
                  <a:pt x="-179" y="11221"/>
                  <a:pt x="-179" y="10017"/>
                  <a:pt x="535" y="9294"/>
                </a:cubicBezTo>
                <a:cubicBezTo>
                  <a:pt x="9282" y="542"/>
                  <a:pt x="9282" y="542"/>
                  <a:pt x="9282" y="542"/>
                </a:cubicBezTo>
                <a:cubicBezTo>
                  <a:pt x="10041" y="-181"/>
                  <a:pt x="11246" y="-181"/>
                  <a:pt x="11960" y="542"/>
                </a:cubicBezTo>
                <a:lnTo>
                  <a:pt x="20707" y="9294"/>
                </a:lnTo>
                <a:close/>
              </a:path>
            </a:pathLst>
          </a:custGeom>
          <a:solidFill>
            <a:srgbClr val="85898F">
              <a:alpha val="10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6" name="Freeform 486"/>
          <p:cNvGrpSpPr/>
          <p:nvPr/>
        </p:nvGrpSpPr>
        <p:grpSpPr>
          <a:xfrm>
            <a:off x="5690862" y="2325879"/>
            <a:ext cx="1" cy="12701"/>
            <a:chOff x="0" y="0"/>
            <a:chExt cx="0" cy="12700"/>
          </a:xfrm>
        </p:grpSpPr>
        <p:sp>
          <p:nvSpPr>
            <p:cNvPr id="17" name="Line"/>
            <p:cNvSpPr/>
            <p:nvPr/>
          </p:nvSpPr>
          <p:spPr>
            <a:xfrm flipH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" name="Line"/>
            <p:cNvSpPr/>
            <p:nvPr/>
          </p:nvSpPr>
          <p:spPr>
            <a:xfrm flipV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9" name="Freeform 487"/>
          <p:cNvGrpSpPr/>
          <p:nvPr/>
        </p:nvGrpSpPr>
        <p:grpSpPr>
          <a:xfrm>
            <a:off x="5681337" y="2330642"/>
            <a:ext cx="12701" cy="12701"/>
            <a:chOff x="0" y="0"/>
            <a:chExt cx="12700" cy="12700"/>
          </a:xfrm>
        </p:grpSpPr>
        <p:sp>
          <p:nvSpPr>
            <p:cNvPr id="20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10800" y="21600"/>
                    <a:pt x="21600" y="108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1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0800"/>
                    <a:pt x="10800" y="216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2" name="Freeform 488"/>
          <p:cNvGrpSpPr/>
          <p:nvPr/>
        </p:nvGrpSpPr>
        <p:grpSpPr>
          <a:xfrm>
            <a:off x="5686099" y="2322704"/>
            <a:ext cx="12701" cy="12701"/>
            <a:chOff x="0" y="0"/>
            <a:chExt cx="12700" cy="12700"/>
          </a:xfrm>
        </p:grpSpPr>
        <p:sp>
          <p:nvSpPr>
            <p:cNvPr id="23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21600" y="216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5" name="Freeform 489"/>
          <p:cNvGrpSpPr/>
          <p:nvPr/>
        </p:nvGrpSpPr>
        <p:grpSpPr>
          <a:xfrm>
            <a:off x="5689274" y="2314767"/>
            <a:ext cx="12701" cy="12701"/>
            <a:chOff x="0" y="0"/>
            <a:chExt cx="12700" cy="12700"/>
          </a:xfrm>
        </p:grpSpPr>
        <p:sp>
          <p:nvSpPr>
            <p:cNvPr id="26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0800"/>
                    <a:pt x="21600" y="108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1600" y="10800"/>
                    <a:pt x="21600" y="108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8" name="Freeform 490"/>
          <p:cNvGrpSpPr/>
          <p:nvPr/>
        </p:nvGrpSpPr>
        <p:grpSpPr>
          <a:xfrm>
            <a:off x="5694037" y="2319529"/>
            <a:ext cx="1" cy="12701"/>
            <a:chOff x="0" y="0"/>
            <a:chExt cx="0" cy="12700"/>
          </a:xfrm>
        </p:grpSpPr>
        <p:sp>
          <p:nvSpPr>
            <p:cNvPr id="29" name="Line"/>
            <p:cNvSpPr/>
            <p:nvPr/>
          </p:nvSpPr>
          <p:spPr>
            <a:xfrm flipH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" name="Line"/>
            <p:cNvSpPr/>
            <p:nvPr/>
          </p:nvSpPr>
          <p:spPr>
            <a:xfrm flipV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1" name="Freeform 491"/>
          <p:cNvSpPr/>
          <p:nvPr/>
        </p:nvSpPr>
        <p:spPr>
          <a:xfrm>
            <a:off x="5697212" y="2306829"/>
            <a:ext cx="1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h="21600" extrusionOk="0">
                <a:moveTo>
                  <a:pt x="0" y="14400"/>
                </a:moveTo>
                <a:cubicBezTo>
                  <a:pt x="0" y="14400"/>
                  <a:pt x="0" y="14400"/>
                  <a:pt x="0" y="21600"/>
                </a:cubicBezTo>
                <a:cubicBezTo>
                  <a:pt x="0" y="14400"/>
                  <a:pt x="0" y="7200"/>
                  <a:pt x="0" y="0"/>
                </a:cubicBezTo>
                <a:lnTo>
                  <a:pt x="0" y="14400"/>
                </a:lnTo>
                <a:close/>
              </a:path>
            </a:pathLst>
          </a:cu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" name="Freeform 493"/>
          <p:cNvSpPr/>
          <p:nvPr/>
        </p:nvSpPr>
        <p:spPr>
          <a:xfrm>
            <a:off x="4185912" y="1890110"/>
            <a:ext cx="1511301" cy="9477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79" extrusionOk="0">
                <a:moveTo>
                  <a:pt x="21600" y="9464"/>
                </a:moveTo>
                <a:cubicBezTo>
                  <a:pt x="21600" y="9036"/>
                  <a:pt x="21418" y="8537"/>
                  <a:pt x="21055" y="8252"/>
                </a:cubicBezTo>
                <a:cubicBezTo>
                  <a:pt x="12161" y="482"/>
                  <a:pt x="12161" y="482"/>
                  <a:pt x="12161" y="482"/>
                </a:cubicBezTo>
                <a:cubicBezTo>
                  <a:pt x="11435" y="-160"/>
                  <a:pt x="10210" y="-160"/>
                  <a:pt x="9439" y="482"/>
                </a:cubicBezTo>
                <a:cubicBezTo>
                  <a:pt x="545" y="8252"/>
                  <a:pt x="545" y="8252"/>
                  <a:pt x="545" y="8252"/>
                </a:cubicBezTo>
                <a:cubicBezTo>
                  <a:pt x="182" y="8537"/>
                  <a:pt x="0" y="8965"/>
                  <a:pt x="0" y="9392"/>
                </a:cubicBezTo>
                <a:cubicBezTo>
                  <a:pt x="0" y="11816"/>
                  <a:pt x="0" y="11816"/>
                  <a:pt x="0" y="11816"/>
                </a:cubicBezTo>
                <a:cubicBezTo>
                  <a:pt x="0" y="12244"/>
                  <a:pt x="182" y="12743"/>
                  <a:pt x="545" y="13028"/>
                </a:cubicBezTo>
                <a:cubicBezTo>
                  <a:pt x="9439" y="20798"/>
                  <a:pt x="9439" y="20798"/>
                  <a:pt x="9439" y="20798"/>
                </a:cubicBezTo>
                <a:cubicBezTo>
                  <a:pt x="10210" y="21440"/>
                  <a:pt x="11435" y="21440"/>
                  <a:pt x="12161" y="20798"/>
                </a:cubicBezTo>
                <a:cubicBezTo>
                  <a:pt x="21055" y="13028"/>
                  <a:pt x="21055" y="13028"/>
                  <a:pt x="21055" y="13028"/>
                </a:cubicBezTo>
                <a:cubicBezTo>
                  <a:pt x="21418" y="12672"/>
                  <a:pt x="21600" y="12244"/>
                  <a:pt x="21600" y="11816"/>
                </a:cubicBezTo>
                <a:cubicBezTo>
                  <a:pt x="21600" y="9535"/>
                  <a:pt x="21600" y="9535"/>
                  <a:pt x="21600" y="9535"/>
                </a:cubicBezTo>
                <a:cubicBezTo>
                  <a:pt x="21600" y="9535"/>
                  <a:pt x="21600" y="9535"/>
                  <a:pt x="21600" y="9606"/>
                </a:cubicBezTo>
                <a:cubicBezTo>
                  <a:pt x="21600" y="9535"/>
                  <a:pt x="21600" y="9464"/>
                  <a:pt x="21600" y="9464"/>
                </a:cubicBezTo>
                <a:close/>
                <a:moveTo>
                  <a:pt x="21555" y="9749"/>
                </a:moveTo>
                <a:cubicBezTo>
                  <a:pt x="21600" y="9678"/>
                  <a:pt x="21600" y="9678"/>
                  <a:pt x="21600" y="9606"/>
                </a:cubicBezTo>
                <a:cubicBezTo>
                  <a:pt x="21600" y="9678"/>
                  <a:pt x="21600" y="9678"/>
                  <a:pt x="21555" y="9749"/>
                </a:cubicBezTo>
                <a:close/>
                <a:moveTo>
                  <a:pt x="21418" y="10105"/>
                </a:moveTo>
                <a:cubicBezTo>
                  <a:pt x="21464" y="10105"/>
                  <a:pt x="21509" y="10034"/>
                  <a:pt x="21509" y="9963"/>
                </a:cubicBezTo>
                <a:cubicBezTo>
                  <a:pt x="21509" y="10034"/>
                  <a:pt x="21464" y="10105"/>
                  <a:pt x="21418" y="10105"/>
                </a:cubicBezTo>
                <a:close/>
                <a:moveTo>
                  <a:pt x="21509" y="9891"/>
                </a:moveTo>
                <a:cubicBezTo>
                  <a:pt x="21555" y="9891"/>
                  <a:pt x="21555" y="9820"/>
                  <a:pt x="21555" y="9820"/>
                </a:cubicBezTo>
                <a:cubicBezTo>
                  <a:pt x="21555" y="9820"/>
                  <a:pt x="21555" y="9891"/>
                  <a:pt x="21509" y="989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" name="Freeform 494"/>
          <p:cNvSpPr/>
          <p:nvPr/>
        </p:nvSpPr>
        <p:spPr>
          <a:xfrm>
            <a:off x="5697212" y="2305241"/>
            <a:ext cx="1271" cy="12700"/>
          </a:xfrm>
          <a:prstGeom prst="ellips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34" name="Freeform 495"/>
          <p:cNvGrpSpPr/>
          <p:nvPr/>
        </p:nvGrpSpPr>
        <p:grpSpPr>
          <a:xfrm>
            <a:off x="5686099" y="2322704"/>
            <a:ext cx="12701" cy="12701"/>
            <a:chOff x="0" y="0"/>
            <a:chExt cx="12700" cy="12700"/>
          </a:xfrm>
        </p:grpSpPr>
        <p:sp>
          <p:nvSpPr>
            <p:cNvPr id="35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21600" y="216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37" name="Freeform 496"/>
          <p:cNvGrpSpPr/>
          <p:nvPr/>
        </p:nvGrpSpPr>
        <p:grpSpPr>
          <a:xfrm>
            <a:off x="5694037" y="2319529"/>
            <a:ext cx="1" cy="12701"/>
            <a:chOff x="0" y="0"/>
            <a:chExt cx="0" cy="12700"/>
          </a:xfrm>
        </p:grpSpPr>
        <p:sp>
          <p:nvSpPr>
            <p:cNvPr id="38" name="Line"/>
            <p:cNvSpPr/>
            <p:nvPr/>
          </p:nvSpPr>
          <p:spPr>
            <a:xfrm flipH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9" name="Line"/>
            <p:cNvSpPr/>
            <p:nvPr/>
          </p:nvSpPr>
          <p:spPr>
            <a:xfrm flipV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0" name="Freeform 497"/>
          <p:cNvGrpSpPr/>
          <p:nvPr/>
        </p:nvGrpSpPr>
        <p:grpSpPr>
          <a:xfrm>
            <a:off x="5690862" y="2325879"/>
            <a:ext cx="1" cy="12701"/>
            <a:chOff x="0" y="0"/>
            <a:chExt cx="0" cy="12700"/>
          </a:xfrm>
        </p:grpSpPr>
        <p:sp>
          <p:nvSpPr>
            <p:cNvPr id="41" name="Line"/>
            <p:cNvSpPr/>
            <p:nvPr/>
          </p:nvSpPr>
          <p:spPr>
            <a:xfrm flipH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2" name="Line"/>
            <p:cNvSpPr/>
            <p:nvPr/>
          </p:nvSpPr>
          <p:spPr>
            <a:xfrm flipV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3" name="Freeform 498"/>
          <p:cNvGrpSpPr/>
          <p:nvPr/>
        </p:nvGrpSpPr>
        <p:grpSpPr>
          <a:xfrm>
            <a:off x="5681337" y="2330642"/>
            <a:ext cx="12701" cy="12701"/>
            <a:chOff x="0" y="0"/>
            <a:chExt cx="12700" cy="12700"/>
          </a:xfrm>
        </p:grpSpPr>
        <p:sp>
          <p:nvSpPr>
            <p:cNvPr id="44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10800" y="21600"/>
                    <a:pt x="21600" y="108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5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0800"/>
                    <a:pt x="10800" y="216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6" name="Freeform 499"/>
          <p:cNvGrpSpPr/>
          <p:nvPr/>
        </p:nvGrpSpPr>
        <p:grpSpPr>
          <a:xfrm>
            <a:off x="5689274" y="2314767"/>
            <a:ext cx="12701" cy="12701"/>
            <a:chOff x="0" y="0"/>
            <a:chExt cx="12700" cy="12700"/>
          </a:xfrm>
        </p:grpSpPr>
        <p:sp>
          <p:nvSpPr>
            <p:cNvPr id="47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0800"/>
                    <a:pt x="21600" y="108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8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1600" y="10800"/>
                    <a:pt x="21600" y="108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49" name="Freeform 500"/>
          <p:cNvSpPr/>
          <p:nvPr/>
        </p:nvSpPr>
        <p:spPr>
          <a:xfrm>
            <a:off x="5697212" y="2306829"/>
            <a:ext cx="1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h="21600" extrusionOk="0">
                <a:moveTo>
                  <a:pt x="0" y="14400"/>
                </a:moveTo>
                <a:cubicBezTo>
                  <a:pt x="0" y="14400"/>
                  <a:pt x="0" y="14400"/>
                  <a:pt x="0" y="21600"/>
                </a:cubicBezTo>
                <a:cubicBezTo>
                  <a:pt x="0" y="14400"/>
                  <a:pt x="0" y="7200"/>
                  <a:pt x="0" y="0"/>
                </a:cubicBezTo>
                <a:lnTo>
                  <a:pt x="0" y="14400"/>
                </a:lnTo>
                <a:close/>
              </a:path>
            </a:pathLst>
          </a:cu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2" name="Freeform 504"/>
          <p:cNvSpPr/>
          <p:nvPr/>
        </p:nvSpPr>
        <p:spPr>
          <a:xfrm>
            <a:off x="4207990" y="3941453"/>
            <a:ext cx="1511301" cy="839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43" h="21239" extrusionOk="0">
                <a:moveTo>
                  <a:pt x="20707" y="9294"/>
                </a:moveTo>
                <a:cubicBezTo>
                  <a:pt x="21421" y="10017"/>
                  <a:pt x="21421" y="11221"/>
                  <a:pt x="20707" y="11944"/>
                </a:cubicBezTo>
                <a:cubicBezTo>
                  <a:pt x="11960" y="20696"/>
                  <a:pt x="11960" y="20696"/>
                  <a:pt x="11960" y="20696"/>
                </a:cubicBezTo>
                <a:cubicBezTo>
                  <a:pt x="11246" y="21419"/>
                  <a:pt x="10041" y="21419"/>
                  <a:pt x="9282" y="20696"/>
                </a:cubicBezTo>
                <a:cubicBezTo>
                  <a:pt x="535" y="11944"/>
                  <a:pt x="535" y="11944"/>
                  <a:pt x="535" y="11944"/>
                </a:cubicBezTo>
                <a:cubicBezTo>
                  <a:pt x="-179" y="11221"/>
                  <a:pt x="-179" y="10017"/>
                  <a:pt x="535" y="9294"/>
                </a:cubicBezTo>
                <a:cubicBezTo>
                  <a:pt x="9282" y="542"/>
                  <a:pt x="9282" y="542"/>
                  <a:pt x="9282" y="542"/>
                </a:cubicBezTo>
                <a:cubicBezTo>
                  <a:pt x="10041" y="-181"/>
                  <a:pt x="11246" y="-181"/>
                  <a:pt x="11960" y="542"/>
                </a:cubicBezTo>
                <a:lnTo>
                  <a:pt x="20707" y="9294"/>
                </a:lnTo>
                <a:close/>
              </a:path>
            </a:pathLst>
          </a:custGeom>
          <a:solidFill>
            <a:srgbClr val="85898F">
              <a:alpha val="10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53" name="Freeform 505"/>
          <p:cNvGrpSpPr/>
          <p:nvPr/>
        </p:nvGrpSpPr>
        <p:grpSpPr>
          <a:xfrm>
            <a:off x="5690862" y="4126104"/>
            <a:ext cx="1" cy="12701"/>
            <a:chOff x="0" y="0"/>
            <a:chExt cx="0" cy="12700"/>
          </a:xfrm>
        </p:grpSpPr>
        <p:sp>
          <p:nvSpPr>
            <p:cNvPr id="54" name="Line"/>
            <p:cNvSpPr/>
            <p:nvPr/>
          </p:nvSpPr>
          <p:spPr>
            <a:xfrm flipH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5" name="Line"/>
            <p:cNvSpPr/>
            <p:nvPr/>
          </p:nvSpPr>
          <p:spPr>
            <a:xfrm flipV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56" name="Freeform 506"/>
          <p:cNvGrpSpPr/>
          <p:nvPr/>
        </p:nvGrpSpPr>
        <p:grpSpPr>
          <a:xfrm>
            <a:off x="5686099" y="4122929"/>
            <a:ext cx="12701" cy="12701"/>
            <a:chOff x="0" y="0"/>
            <a:chExt cx="12700" cy="12700"/>
          </a:xfrm>
        </p:grpSpPr>
        <p:sp>
          <p:nvSpPr>
            <p:cNvPr id="57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21600" y="216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8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59" name="Freeform 507"/>
          <p:cNvGrpSpPr/>
          <p:nvPr/>
        </p:nvGrpSpPr>
        <p:grpSpPr>
          <a:xfrm>
            <a:off x="5681337" y="4130867"/>
            <a:ext cx="12701" cy="12701"/>
            <a:chOff x="0" y="0"/>
            <a:chExt cx="12700" cy="12700"/>
          </a:xfrm>
        </p:grpSpPr>
        <p:sp>
          <p:nvSpPr>
            <p:cNvPr id="60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10800" y="10800"/>
                    <a:pt x="21600" y="108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1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0800"/>
                    <a:pt x="10800" y="108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62" name="Freeform 508"/>
          <p:cNvGrpSpPr/>
          <p:nvPr/>
        </p:nvGrpSpPr>
        <p:grpSpPr>
          <a:xfrm>
            <a:off x="5694037" y="4119754"/>
            <a:ext cx="1" cy="12701"/>
            <a:chOff x="0" y="0"/>
            <a:chExt cx="0" cy="12700"/>
          </a:xfrm>
        </p:grpSpPr>
        <p:sp>
          <p:nvSpPr>
            <p:cNvPr id="63" name="Line"/>
            <p:cNvSpPr/>
            <p:nvPr/>
          </p:nvSpPr>
          <p:spPr>
            <a:xfrm flipH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4" name="Line"/>
            <p:cNvSpPr/>
            <p:nvPr/>
          </p:nvSpPr>
          <p:spPr>
            <a:xfrm flipV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65" name="Freeform 509"/>
          <p:cNvSpPr/>
          <p:nvPr/>
        </p:nvSpPr>
        <p:spPr>
          <a:xfrm>
            <a:off x="5697212" y="4107054"/>
            <a:ext cx="1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h="21600" extrusionOk="0">
                <a:moveTo>
                  <a:pt x="0" y="7200"/>
                </a:moveTo>
                <a:cubicBezTo>
                  <a:pt x="0" y="14400"/>
                  <a:pt x="0" y="14400"/>
                  <a:pt x="0" y="21600"/>
                </a:cubicBezTo>
                <a:cubicBezTo>
                  <a:pt x="0" y="14400"/>
                  <a:pt x="0" y="7200"/>
                  <a:pt x="0" y="0"/>
                </a:cubicBezTo>
                <a:lnTo>
                  <a:pt x="0" y="7200"/>
                </a:lnTo>
                <a:close/>
              </a:path>
            </a:pathLst>
          </a:cu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66" name="Freeform 510"/>
          <p:cNvGrpSpPr/>
          <p:nvPr/>
        </p:nvGrpSpPr>
        <p:grpSpPr>
          <a:xfrm>
            <a:off x="5689274" y="4114992"/>
            <a:ext cx="12701" cy="12701"/>
            <a:chOff x="0" y="0"/>
            <a:chExt cx="12700" cy="12700"/>
          </a:xfrm>
        </p:grpSpPr>
        <p:sp>
          <p:nvSpPr>
            <p:cNvPr id="67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0800"/>
                    <a:pt x="21600" y="108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1600" y="10800"/>
                    <a:pt x="21600" y="108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69" name="Freeform 512"/>
          <p:cNvSpPr/>
          <p:nvPr/>
        </p:nvSpPr>
        <p:spPr>
          <a:xfrm>
            <a:off x="5697212" y="4103879"/>
            <a:ext cx="1271" cy="12701"/>
          </a:xfrm>
          <a:prstGeom prst="ellips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0" name="Freeform 513"/>
          <p:cNvSpPr/>
          <p:nvPr/>
        </p:nvSpPr>
        <p:spPr>
          <a:xfrm>
            <a:off x="4185912" y="3690335"/>
            <a:ext cx="1511301" cy="9477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79" extrusionOk="0">
                <a:moveTo>
                  <a:pt x="21600" y="9392"/>
                </a:moveTo>
                <a:cubicBezTo>
                  <a:pt x="21600" y="8965"/>
                  <a:pt x="21418" y="8537"/>
                  <a:pt x="21055" y="8252"/>
                </a:cubicBezTo>
                <a:cubicBezTo>
                  <a:pt x="12161" y="482"/>
                  <a:pt x="12161" y="482"/>
                  <a:pt x="12161" y="482"/>
                </a:cubicBezTo>
                <a:cubicBezTo>
                  <a:pt x="11435" y="-160"/>
                  <a:pt x="10210" y="-160"/>
                  <a:pt x="9439" y="482"/>
                </a:cubicBezTo>
                <a:cubicBezTo>
                  <a:pt x="545" y="8252"/>
                  <a:pt x="545" y="8252"/>
                  <a:pt x="545" y="8252"/>
                </a:cubicBezTo>
                <a:cubicBezTo>
                  <a:pt x="182" y="8537"/>
                  <a:pt x="0" y="8965"/>
                  <a:pt x="0" y="9392"/>
                </a:cubicBezTo>
                <a:cubicBezTo>
                  <a:pt x="0" y="11816"/>
                  <a:pt x="0" y="11816"/>
                  <a:pt x="0" y="11816"/>
                </a:cubicBezTo>
                <a:cubicBezTo>
                  <a:pt x="0" y="12244"/>
                  <a:pt x="182" y="12672"/>
                  <a:pt x="545" y="13028"/>
                </a:cubicBezTo>
                <a:cubicBezTo>
                  <a:pt x="9439" y="20798"/>
                  <a:pt x="9439" y="20798"/>
                  <a:pt x="9439" y="20798"/>
                </a:cubicBezTo>
                <a:cubicBezTo>
                  <a:pt x="10210" y="21440"/>
                  <a:pt x="11435" y="21440"/>
                  <a:pt x="12161" y="20798"/>
                </a:cubicBezTo>
                <a:cubicBezTo>
                  <a:pt x="21055" y="13028"/>
                  <a:pt x="21055" y="13028"/>
                  <a:pt x="21055" y="13028"/>
                </a:cubicBezTo>
                <a:cubicBezTo>
                  <a:pt x="21418" y="12672"/>
                  <a:pt x="21600" y="12244"/>
                  <a:pt x="21600" y="11816"/>
                </a:cubicBezTo>
                <a:cubicBezTo>
                  <a:pt x="21600" y="9464"/>
                  <a:pt x="21600" y="9464"/>
                  <a:pt x="21600" y="9464"/>
                </a:cubicBezTo>
                <a:cubicBezTo>
                  <a:pt x="21600" y="9535"/>
                  <a:pt x="21600" y="9535"/>
                  <a:pt x="21600" y="9606"/>
                </a:cubicBezTo>
                <a:cubicBezTo>
                  <a:pt x="21600" y="9535"/>
                  <a:pt x="21600" y="9464"/>
                  <a:pt x="21600" y="9392"/>
                </a:cubicBezTo>
                <a:close/>
                <a:moveTo>
                  <a:pt x="21555" y="9749"/>
                </a:moveTo>
                <a:cubicBezTo>
                  <a:pt x="21600" y="9678"/>
                  <a:pt x="21600" y="9678"/>
                  <a:pt x="21600" y="9606"/>
                </a:cubicBezTo>
                <a:cubicBezTo>
                  <a:pt x="21600" y="9678"/>
                  <a:pt x="21600" y="9678"/>
                  <a:pt x="21555" y="9749"/>
                </a:cubicBezTo>
                <a:close/>
                <a:moveTo>
                  <a:pt x="21418" y="10105"/>
                </a:moveTo>
                <a:cubicBezTo>
                  <a:pt x="21464" y="10034"/>
                  <a:pt x="21509" y="10034"/>
                  <a:pt x="21509" y="9963"/>
                </a:cubicBezTo>
                <a:cubicBezTo>
                  <a:pt x="21509" y="10034"/>
                  <a:pt x="21464" y="10034"/>
                  <a:pt x="21418" y="10105"/>
                </a:cubicBezTo>
                <a:close/>
                <a:moveTo>
                  <a:pt x="21509" y="9891"/>
                </a:moveTo>
                <a:cubicBezTo>
                  <a:pt x="21555" y="9891"/>
                  <a:pt x="21555" y="9820"/>
                  <a:pt x="21555" y="9820"/>
                </a:cubicBezTo>
                <a:cubicBezTo>
                  <a:pt x="21555" y="9820"/>
                  <a:pt x="21555" y="9891"/>
                  <a:pt x="21509" y="9891"/>
                </a:cubicBezTo>
                <a:close/>
              </a:path>
            </a:pathLst>
          </a:custGeom>
          <a:solidFill>
            <a:srgbClr val="DDD9C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71" name="Freeform 514"/>
          <p:cNvGrpSpPr/>
          <p:nvPr/>
        </p:nvGrpSpPr>
        <p:grpSpPr>
          <a:xfrm>
            <a:off x="5686099" y="4122929"/>
            <a:ext cx="12701" cy="12701"/>
            <a:chOff x="0" y="0"/>
            <a:chExt cx="12700" cy="12700"/>
          </a:xfrm>
        </p:grpSpPr>
        <p:sp>
          <p:nvSpPr>
            <p:cNvPr id="72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21600" y="216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74" name="Freeform 515"/>
          <p:cNvGrpSpPr/>
          <p:nvPr/>
        </p:nvGrpSpPr>
        <p:grpSpPr>
          <a:xfrm>
            <a:off x="5690862" y="4126104"/>
            <a:ext cx="1" cy="12701"/>
            <a:chOff x="0" y="0"/>
            <a:chExt cx="0" cy="12700"/>
          </a:xfrm>
        </p:grpSpPr>
        <p:sp>
          <p:nvSpPr>
            <p:cNvPr id="75" name="Line"/>
            <p:cNvSpPr/>
            <p:nvPr/>
          </p:nvSpPr>
          <p:spPr>
            <a:xfrm flipH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Line"/>
            <p:cNvSpPr/>
            <p:nvPr/>
          </p:nvSpPr>
          <p:spPr>
            <a:xfrm flipV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77" name="Freeform 516"/>
          <p:cNvGrpSpPr/>
          <p:nvPr/>
        </p:nvGrpSpPr>
        <p:grpSpPr>
          <a:xfrm>
            <a:off x="5681337" y="4130867"/>
            <a:ext cx="12701" cy="12701"/>
            <a:chOff x="0" y="0"/>
            <a:chExt cx="12700" cy="12700"/>
          </a:xfrm>
        </p:grpSpPr>
        <p:sp>
          <p:nvSpPr>
            <p:cNvPr id="78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10800" y="10800"/>
                    <a:pt x="21600" y="108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0800"/>
                    <a:pt x="10800" y="108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0" name="Freeform 518"/>
          <p:cNvSpPr/>
          <p:nvPr/>
        </p:nvSpPr>
        <p:spPr>
          <a:xfrm>
            <a:off x="5697212" y="4107054"/>
            <a:ext cx="1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h="21600" extrusionOk="0">
                <a:moveTo>
                  <a:pt x="0" y="7200"/>
                </a:moveTo>
                <a:cubicBezTo>
                  <a:pt x="0" y="14400"/>
                  <a:pt x="0" y="14400"/>
                  <a:pt x="0" y="21600"/>
                </a:cubicBezTo>
                <a:cubicBezTo>
                  <a:pt x="0" y="14400"/>
                  <a:pt x="0" y="7200"/>
                  <a:pt x="0" y="0"/>
                </a:cubicBezTo>
                <a:lnTo>
                  <a:pt x="0" y="7200"/>
                </a:lnTo>
                <a:close/>
              </a:path>
            </a:pathLst>
          </a:cu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81" name="Freeform 519"/>
          <p:cNvGrpSpPr/>
          <p:nvPr/>
        </p:nvGrpSpPr>
        <p:grpSpPr>
          <a:xfrm>
            <a:off x="5689274" y="4114992"/>
            <a:ext cx="12701" cy="12701"/>
            <a:chOff x="0" y="0"/>
            <a:chExt cx="12700" cy="12700"/>
          </a:xfrm>
        </p:grpSpPr>
        <p:sp>
          <p:nvSpPr>
            <p:cNvPr id="82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0800"/>
                    <a:pt x="21600" y="10800"/>
                    <a:pt x="0" y="2160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3" name="Line"/>
            <p:cNvSpPr/>
            <p:nvPr/>
          </p:nvSpPr>
          <p:spPr>
            <a:xfrm>
              <a:off x="0" y="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1600" y="10800"/>
                    <a:pt x="21600" y="10800"/>
                    <a:pt x="21600" y="0"/>
                  </a:cubicBez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4" name="Freeform 520"/>
          <p:cNvGrpSpPr/>
          <p:nvPr/>
        </p:nvGrpSpPr>
        <p:grpSpPr>
          <a:xfrm>
            <a:off x="5694037" y="4119754"/>
            <a:ext cx="1" cy="12701"/>
            <a:chOff x="0" y="0"/>
            <a:chExt cx="0" cy="12700"/>
          </a:xfrm>
        </p:grpSpPr>
        <p:sp>
          <p:nvSpPr>
            <p:cNvPr id="85" name="Line"/>
            <p:cNvSpPr/>
            <p:nvPr/>
          </p:nvSpPr>
          <p:spPr>
            <a:xfrm flipH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6" name="Line"/>
            <p:cNvSpPr/>
            <p:nvPr/>
          </p:nvSpPr>
          <p:spPr>
            <a:xfrm flipV="1">
              <a:off x="0" y="0"/>
              <a:ext cx="1" cy="127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8" name="Freeform 523"/>
          <p:cNvSpPr/>
          <p:nvPr/>
        </p:nvSpPr>
        <p:spPr>
          <a:xfrm>
            <a:off x="4185912" y="2308416"/>
            <a:ext cx="1511301" cy="529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2" extrusionOk="0">
                <a:moveTo>
                  <a:pt x="21600" y="0"/>
                </a:moveTo>
                <a:cubicBezTo>
                  <a:pt x="21600" y="767"/>
                  <a:pt x="21418" y="1534"/>
                  <a:pt x="21055" y="2173"/>
                </a:cubicBezTo>
                <a:cubicBezTo>
                  <a:pt x="12161" y="16104"/>
                  <a:pt x="12161" y="16104"/>
                  <a:pt x="12161" y="16104"/>
                </a:cubicBezTo>
                <a:cubicBezTo>
                  <a:pt x="11435" y="17254"/>
                  <a:pt x="10210" y="17254"/>
                  <a:pt x="9439" y="16104"/>
                </a:cubicBezTo>
                <a:cubicBezTo>
                  <a:pt x="545" y="2173"/>
                  <a:pt x="545" y="2173"/>
                  <a:pt x="545" y="2173"/>
                </a:cubicBezTo>
                <a:cubicBezTo>
                  <a:pt x="182" y="1534"/>
                  <a:pt x="0" y="767"/>
                  <a:pt x="0" y="0"/>
                </a:cubicBezTo>
                <a:cubicBezTo>
                  <a:pt x="0" y="4346"/>
                  <a:pt x="0" y="4346"/>
                  <a:pt x="0" y="4346"/>
                </a:cubicBezTo>
                <a:cubicBezTo>
                  <a:pt x="0" y="5112"/>
                  <a:pt x="182" y="6007"/>
                  <a:pt x="545" y="6518"/>
                </a:cubicBezTo>
                <a:cubicBezTo>
                  <a:pt x="9439" y="20450"/>
                  <a:pt x="9439" y="20450"/>
                  <a:pt x="9439" y="20450"/>
                </a:cubicBezTo>
                <a:cubicBezTo>
                  <a:pt x="10210" y="21600"/>
                  <a:pt x="11435" y="21600"/>
                  <a:pt x="12161" y="20450"/>
                </a:cubicBezTo>
                <a:cubicBezTo>
                  <a:pt x="21055" y="6518"/>
                  <a:pt x="21055" y="6518"/>
                  <a:pt x="21055" y="6518"/>
                </a:cubicBezTo>
                <a:cubicBezTo>
                  <a:pt x="21418" y="5879"/>
                  <a:pt x="21600" y="5112"/>
                  <a:pt x="21600" y="4346"/>
                </a:cubicBezTo>
                <a:lnTo>
                  <a:pt x="21600" y="0"/>
                </a:lnTo>
                <a:close/>
              </a:path>
            </a:pathLst>
          </a:custGeom>
          <a:solidFill>
            <a:srgbClr val="000000">
              <a:alpha val="15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0" name="Freeform 525"/>
          <p:cNvSpPr/>
          <p:nvPr/>
        </p:nvSpPr>
        <p:spPr>
          <a:xfrm>
            <a:off x="4185912" y="4108641"/>
            <a:ext cx="1511301" cy="529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2" extrusionOk="0">
                <a:moveTo>
                  <a:pt x="21600" y="0"/>
                </a:moveTo>
                <a:cubicBezTo>
                  <a:pt x="21600" y="767"/>
                  <a:pt x="21418" y="1534"/>
                  <a:pt x="21055" y="2173"/>
                </a:cubicBezTo>
                <a:cubicBezTo>
                  <a:pt x="12161" y="16104"/>
                  <a:pt x="12161" y="16104"/>
                  <a:pt x="12161" y="16104"/>
                </a:cubicBezTo>
                <a:cubicBezTo>
                  <a:pt x="11435" y="17254"/>
                  <a:pt x="10210" y="17254"/>
                  <a:pt x="9439" y="16104"/>
                </a:cubicBezTo>
                <a:cubicBezTo>
                  <a:pt x="545" y="2173"/>
                  <a:pt x="545" y="2173"/>
                  <a:pt x="545" y="2173"/>
                </a:cubicBezTo>
                <a:cubicBezTo>
                  <a:pt x="182" y="1534"/>
                  <a:pt x="0" y="767"/>
                  <a:pt x="0" y="0"/>
                </a:cubicBezTo>
                <a:cubicBezTo>
                  <a:pt x="0" y="4346"/>
                  <a:pt x="0" y="4346"/>
                  <a:pt x="0" y="4346"/>
                </a:cubicBezTo>
                <a:cubicBezTo>
                  <a:pt x="0" y="5112"/>
                  <a:pt x="182" y="5879"/>
                  <a:pt x="545" y="6518"/>
                </a:cubicBezTo>
                <a:cubicBezTo>
                  <a:pt x="9439" y="20450"/>
                  <a:pt x="9439" y="20450"/>
                  <a:pt x="9439" y="20450"/>
                </a:cubicBezTo>
                <a:cubicBezTo>
                  <a:pt x="10210" y="21600"/>
                  <a:pt x="11435" y="21600"/>
                  <a:pt x="12161" y="20450"/>
                </a:cubicBezTo>
                <a:cubicBezTo>
                  <a:pt x="21055" y="6518"/>
                  <a:pt x="21055" y="6518"/>
                  <a:pt x="21055" y="6518"/>
                </a:cubicBezTo>
                <a:cubicBezTo>
                  <a:pt x="21418" y="5879"/>
                  <a:pt x="21600" y="5112"/>
                  <a:pt x="21600" y="4346"/>
                </a:cubicBezTo>
                <a:lnTo>
                  <a:pt x="21600" y="0"/>
                </a:lnTo>
                <a:close/>
              </a:path>
            </a:pathLst>
          </a:custGeom>
          <a:solidFill>
            <a:srgbClr val="000000">
              <a:alpha val="15000"/>
            </a:srgb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1" name="TextBox 7"/>
          <p:cNvSpPr txBox="1"/>
          <p:nvPr/>
        </p:nvSpPr>
        <p:spPr>
          <a:xfrm>
            <a:off x="2237496" y="3218340"/>
            <a:ext cx="1026631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lang="en-US" sz="1600" dirty="0"/>
              <a:t>Risk Sharing</a:t>
            </a:r>
            <a:endParaRPr sz="1600" dirty="0"/>
          </a:p>
        </p:txBody>
      </p:sp>
      <p:sp>
        <p:nvSpPr>
          <p:cNvPr id="92" name="TextBox 8"/>
          <p:cNvSpPr txBox="1"/>
          <p:nvPr/>
        </p:nvSpPr>
        <p:spPr>
          <a:xfrm>
            <a:off x="4428246" y="2327089"/>
            <a:ext cx="1026631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lang="en-US" sz="1600" dirty="0">
                <a:solidFill>
                  <a:srgbClr val="000000"/>
                </a:solidFill>
              </a:rPr>
              <a:t>Export Link</a:t>
            </a:r>
            <a:endParaRPr sz="1600" dirty="0">
              <a:solidFill>
                <a:srgbClr val="000000"/>
              </a:solidFill>
            </a:endParaRPr>
          </a:p>
        </p:txBody>
      </p:sp>
      <p:sp>
        <p:nvSpPr>
          <p:cNvPr id="93" name="TextBox 9"/>
          <p:cNvSpPr txBox="1"/>
          <p:nvPr/>
        </p:nvSpPr>
        <p:spPr>
          <a:xfrm>
            <a:off x="4428246" y="4126952"/>
            <a:ext cx="1026631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lang="en-US" sz="1600" dirty="0">
                <a:solidFill>
                  <a:srgbClr val="000000"/>
                </a:solidFill>
              </a:rPr>
              <a:t>GDP Linked </a:t>
            </a:r>
            <a:endParaRPr sz="1600" dirty="0">
              <a:solidFill>
                <a:srgbClr val="000000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FCF30229-3DB3-4764-A601-A8C119BC2621}"/>
              </a:ext>
            </a:extLst>
          </p:cNvPr>
          <p:cNvSpPr txBox="1"/>
          <p:nvPr/>
        </p:nvSpPr>
        <p:spPr>
          <a:xfrm>
            <a:off x="1524001" y="45312"/>
            <a:ext cx="9760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GDP-Linked Sukuk 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24D27BA5-7B56-4AF1-9990-90B6C2D7D56E}"/>
              </a:ext>
            </a:extLst>
          </p:cNvPr>
          <p:cNvSpPr/>
          <p:nvPr/>
        </p:nvSpPr>
        <p:spPr>
          <a:xfrm>
            <a:off x="1629635" y="1595175"/>
            <a:ext cx="8749607" cy="470222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8" name="TextBox 97"/>
          <p:cNvSpPr txBox="1"/>
          <p:nvPr/>
        </p:nvSpPr>
        <p:spPr>
          <a:xfrm>
            <a:off x="1566570" y="668468"/>
            <a:ext cx="8812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Risk sharing occurs by linking the repayments to the earning capacity of the obligor. This brings in an </a:t>
            </a:r>
            <a:r>
              <a:rPr lang="en-SG" b="1" dirty="0">
                <a:solidFill>
                  <a:srgbClr val="C00000"/>
                </a:solidFill>
              </a:rPr>
              <a:t>automatic stabiliser.</a:t>
            </a:r>
            <a:endParaRPr lang="en-SG" dirty="0"/>
          </a:p>
          <a:p>
            <a:endParaRPr lang="en-SG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8D97F441-3C02-4DBF-881F-7DCA42B4F85B}"/>
              </a:ext>
            </a:extLst>
          </p:cNvPr>
          <p:cNvSpPr txBox="1"/>
          <p:nvPr/>
        </p:nvSpPr>
        <p:spPr>
          <a:xfrm>
            <a:off x="6061960" y="1843576"/>
            <a:ext cx="3463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SG" dirty="0"/>
              <a:t>One could have a Sukuk that provides returns linked to the export earnings of a country; or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A456975E-0341-44BA-AD8F-BE3DF67DD0D3}"/>
              </a:ext>
            </a:extLst>
          </p:cNvPr>
          <p:cNvSpPr txBox="1"/>
          <p:nvPr/>
        </p:nvSpPr>
        <p:spPr>
          <a:xfrm>
            <a:off x="6061960" y="3793846"/>
            <a:ext cx="3373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/>
          </a:lstStyle>
          <a:p>
            <a:r>
              <a:rPr lang="en-SG" dirty="0"/>
              <a:t>A Sukuk with returns linked to nominal GDP growth </a:t>
            </a:r>
          </a:p>
        </p:txBody>
      </p:sp>
    </p:spTree>
    <p:extLst>
      <p:ext uri="{BB962C8B-B14F-4D97-AF65-F5344CB8AC3E}">
        <p14:creationId xmlns:p14="http://schemas.microsoft.com/office/powerpoint/2010/main" val="9221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E5C669-8708-4180-8A87-51E03D1276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dirty="0"/>
          </a:p>
        </p:txBody>
      </p:sp>
      <p:sp>
        <p:nvSpPr>
          <p:cNvPr id="3" name="Freeform 696">
            <a:extLst>
              <a:ext uri="{FF2B5EF4-FFF2-40B4-BE49-F238E27FC236}">
                <a16:creationId xmlns="" xmlns:a16="http://schemas.microsoft.com/office/drawing/2014/main" id="{06987257-AA2F-43C6-99A0-4B5793558B80}"/>
              </a:ext>
            </a:extLst>
          </p:cNvPr>
          <p:cNvSpPr/>
          <p:nvPr/>
        </p:nvSpPr>
        <p:spPr>
          <a:xfrm>
            <a:off x="2646916" y="1587762"/>
            <a:ext cx="2674939" cy="1838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86" y="0"/>
                </a:moveTo>
                <a:cubicBezTo>
                  <a:pt x="1614" y="0"/>
                  <a:pt x="1614" y="0"/>
                  <a:pt x="1614" y="0"/>
                </a:cubicBezTo>
                <a:cubicBezTo>
                  <a:pt x="717" y="0"/>
                  <a:pt x="0" y="1045"/>
                  <a:pt x="0" y="2350"/>
                </a:cubicBezTo>
                <a:cubicBezTo>
                  <a:pt x="0" y="19250"/>
                  <a:pt x="0" y="19250"/>
                  <a:pt x="0" y="19250"/>
                </a:cubicBezTo>
                <a:cubicBezTo>
                  <a:pt x="0" y="20555"/>
                  <a:pt x="717" y="21600"/>
                  <a:pt x="1614" y="21600"/>
                </a:cubicBezTo>
                <a:cubicBezTo>
                  <a:pt x="19986" y="21600"/>
                  <a:pt x="19986" y="21600"/>
                  <a:pt x="19986" y="21600"/>
                </a:cubicBezTo>
                <a:cubicBezTo>
                  <a:pt x="20857" y="21600"/>
                  <a:pt x="21600" y="20555"/>
                  <a:pt x="21600" y="19250"/>
                </a:cubicBezTo>
                <a:cubicBezTo>
                  <a:pt x="21600" y="2350"/>
                  <a:pt x="21600" y="2350"/>
                  <a:pt x="21600" y="2350"/>
                </a:cubicBezTo>
                <a:cubicBezTo>
                  <a:pt x="21600" y="1045"/>
                  <a:pt x="20857" y="0"/>
                  <a:pt x="19986" y="0"/>
                </a:cubicBezTo>
                <a:close/>
                <a:moveTo>
                  <a:pt x="21293" y="19250"/>
                </a:moveTo>
                <a:cubicBezTo>
                  <a:pt x="21293" y="20294"/>
                  <a:pt x="20703" y="21152"/>
                  <a:pt x="19986" y="21152"/>
                </a:cubicBezTo>
                <a:cubicBezTo>
                  <a:pt x="1614" y="21152"/>
                  <a:pt x="1614" y="21152"/>
                  <a:pt x="1614" y="21152"/>
                </a:cubicBezTo>
                <a:cubicBezTo>
                  <a:pt x="897" y="21152"/>
                  <a:pt x="307" y="20294"/>
                  <a:pt x="307" y="19250"/>
                </a:cubicBezTo>
                <a:cubicBezTo>
                  <a:pt x="307" y="5297"/>
                  <a:pt x="307" y="5297"/>
                  <a:pt x="307" y="5297"/>
                </a:cubicBezTo>
                <a:cubicBezTo>
                  <a:pt x="21293" y="5297"/>
                  <a:pt x="21293" y="5297"/>
                  <a:pt x="21293" y="5297"/>
                </a:cubicBezTo>
                <a:lnTo>
                  <a:pt x="21293" y="19250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5719" rIns="45719"/>
          <a:lstStyle/>
          <a:p>
            <a:endParaRPr/>
          </a:p>
        </p:txBody>
      </p:sp>
      <p:sp>
        <p:nvSpPr>
          <p:cNvPr id="4" name="Freeform 697">
            <a:extLst>
              <a:ext uri="{FF2B5EF4-FFF2-40B4-BE49-F238E27FC236}">
                <a16:creationId xmlns="" xmlns:a16="http://schemas.microsoft.com/office/drawing/2014/main" id="{C6D743DC-D4E9-41FE-AA22-52277F4E78E1}"/>
              </a:ext>
            </a:extLst>
          </p:cNvPr>
          <p:cNvSpPr/>
          <p:nvPr/>
        </p:nvSpPr>
        <p:spPr>
          <a:xfrm>
            <a:off x="2631150" y="3840807"/>
            <a:ext cx="2674939" cy="1838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86" y="0"/>
                </a:moveTo>
                <a:cubicBezTo>
                  <a:pt x="1614" y="0"/>
                  <a:pt x="1614" y="0"/>
                  <a:pt x="1614" y="0"/>
                </a:cubicBezTo>
                <a:cubicBezTo>
                  <a:pt x="717" y="0"/>
                  <a:pt x="0" y="1045"/>
                  <a:pt x="0" y="2350"/>
                </a:cubicBezTo>
                <a:cubicBezTo>
                  <a:pt x="0" y="19287"/>
                  <a:pt x="0" y="19287"/>
                  <a:pt x="0" y="19287"/>
                </a:cubicBezTo>
                <a:cubicBezTo>
                  <a:pt x="0" y="20555"/>
                  <a:pt x="717" y="21600"/>
                  <a:pt x="1614" y="21600"/>
                </a:cubicBezTo>
                <a:cubicBezTo>
                  <a:pt x="19986" y="21600"/>
                  <a:pt x="19986" y="21600"/>
                  <a:pt x="19986" y="21600"/>
                </a:cubicBezTo>
                <a:cubicBezTo>
                  <a:pt x="20857" y="21600"/>
                  <a:pt x="21600" y="20555"/>
                  <a:pt x="21600" y="19287"/>
                </a:cubicBezTo>
                <a:cubicBezTo>
                  <a:pt x="21600" y="2350"/>
                  <a:pt x="21600" y="2350"/>
                  <a:pt x="21600" y="2350"/>
                </a:cubicBezTo>
                <a:cubicBezTo>
                  <a:pt x="21600" y="1045"/>
                  <a:pt x="20857" y="0"/>
                  <a:pt x="19986" y="0"/>
                </a:cubicBezTo>
                <a:close/>
                <a:moveTo>
                  <a:pt x="21293" y="19287"/>
                </a:moveTo>
                <a:cubicBezTo>
                  <a:pt x="21293" y="20294"/>
                  <a:pt x="20703" y="21152"/>
                  <a:pt x="19986" y="21152"/>
                </a:cubicBezTo>
                <a:cubicBezTo>
                  <a:pt x="1614" y="21152"/>
                  <a:pt x="1614" y="21152"/>
                  <a:pt x="1614" y="21152"/>
                </a:cubicBezTo>
                <a:cubicBezTo>
                  <a:pt x="897" y="21152"/>
                  <a:pt x="307" y="20294"/>
                  <a:pt x="307" y="19287"/>
                </a:cubicBezTo>
                <a:cubicBezTo>
                  <a:pt x="307" y="5297"/>
                  <a:pt x="307" y="5297"/>
                  <a:pt x="307" y="5297"/>
                </a:cubicBezTo>
                <a:cubicBezTo>
                  <a:pt x="21293" y="5297"/>
                  <a:pt x="21293" y="5297"/>
                  <a:pt x="21293" y="5297"/>
                </a:cubicBezTo>
                <a:lnTo>
                  <a:pt x="21293" y="19287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45719" rIns="45719"/>
          <a:lstStyle/>
          <a:p>
            <a:endParaRPr/>
          </a:p>
        </p:txBody>
      </p:sp>
      <p:sp>
        <p:nvSpPr>
          <p:cNvPr id="5" name="Oval 698">
            <a:extLst>
              <a:ext uri="{FF2B5EF4-FFF2-40B4-BE49-F238E27FC236}">
                <a16:creationId xmlns="" xmlns:a16="http://schemas.microsoft.com/office/drawing/2014/main" id="{229ED85F-A1F5-4DA9-9741-BED31C058E53}"/>
              </a:ext>
            </a:extLst>
          </p:cNvPr>
          <p:cNvSpPr/>
          <p:nvPr/>
        </p:nvSpPr>
        <p:spPr>
          <a:xfrm>
            <a:off x="2377041" y="2397387"/>
            <a:ext cx="577851" cy="57785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Freeform 699">
            <a:extLst>
              <a:ext uri="{FF2B5EF4-FFF2-40B4-BE49-F238E27FC236}">
                <a16:creationId xmlns="" xmlns:a16="http://schemas.microsoft.com/office/drawing/2014/main" id="{8CD2E427-79F5-4F67-8CCB-ED80DBD41D5E}"/>
              </a:ext>
            </a:extLst>
          </p:cNvPr>
          <p:cNvSpPr/>
          <p:nvPr/>
        </p:nvSpPr>
        <p:spPr>
          <a:xfrm>
            <a:off x="2364341" y="2384688"/>
            <a:ext cx="603251" cy="6032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cubicBezTo>
                  <a:pt x="4888" y="21600"/>
                  <a:pt x="0" y="16712"/>
                  <a:pt x="0" y="10800"/>
                </a:cubicBezTo>
                <a:cubicBezTo>
                  <a:pt x="0" y="4888"/>
                  <a:pt x="4888" y="0"/>
                  <a:pt x="10800" y="0"/>
                </a:cubicBezTo>
                <a:cubicBezTo>
                  <a:pt x="16712" y="0"/>
                  <a:pt x="21600" y="4888"/>
                  <a:pt x="21600" y="10800"/>
                </a:cubicBezTo>
                <a:cubicBezTo>
                  <a:pt x="21600" y="16712"/>
                  <a:pt x="16712" y="21600"/>
                  <a:pt x="10800" y="21600"/>
                </a:cubicBezTo>
                <a:close/>
                <a:moveTo>
                  <a:pt x="10800" y="909"/>
                </a:moveTo>
                <a:cubicBezTo>
                  <a:pt x="5343" y="909"/>
                  <a:pt x="909" y="5343"/>
                  <a:pt x="909" y="10800"/>
                </a:cubicBezTo>
                <a:cubicBezTo>
                  <a:pt x="909" y="16257"/>
                  <a:pt x="5343" y="20691"/>
                  <a:pt x="10800" y="20691"/>
                </a:cubicBezTo>
                <a:cubicBezTo>
                  <a:pt x="16257" y="20691"/>
                  <a:pt x="20691" y="16257"/>
                  <a:pt x="20691" y="10800"/>
                </a:cubicBezTo>
                <a:cubicBezTo>
                  <a:pt x="20691" y="5343"/>
                  <a:pt x="16257" y="909"/>
                  <a:pt x="10800" y="90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" name="Freeform 700">
            <a:extLst>
              <a:ext uri="{FF2B5EF4-FFF2-40B4-BE49-F238E27FC236}">
                <a16:creationId xmlns="" xmlns:a16="http://schemas.microsoft.com/office/drawing/2014/main" id="{705157AE-BE93-46F0-BC1C-3F2F7C826C7F}"/>
              </a:ext>
            </a:extLst>
          </p:cNvPr>
          <p:cNvSpPr/>
          <p:nvPr/>
        </p:nvSpPr>
        <p:spPr>
          <a:xfrm>
            <a:off x="2538966" y="2511688"/>
            <a:ext cx="254001" cy="368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40" y="16572"/>
                </a:moveTo>
                <a:cubicBezTo>
                  <a:pt x="5940" y="17690"/>
                  <a:pt x="5940" y="17690"/>
                  <a:pt x="5940" y="17690"/>
                </a:cubicBezTo>
                <a:cubicBezTo>
                  <a:pt x="7560" y="18248"/>
                  <a:pt x="9180" y="18434"/>
                  <a:pt x="10800" y="18434"/>
                </a:cubicBezTo>
                <a:cubicBezTo>
                  <a:pt x="12690" y="18434"/>
                  <a:pt x="14310" y="18248"/>
                  <a:pt x="15660" y="17690"/>
                </a:cubicBezTo>
                <a:cubicBezTo>
                  <a:pt x="15930" y="16572"/>
                  <a:pt x="15930" y="16572"/>
                  <a:pt x="15930" y="16572"/>
                </a:cubicBezTo>
                <a:cubicBezTo>
                  <a:pt x="14310" y="17131"/>
                  <a:pt x="12690" y="17317"/>
                  <a:pt x="10800" y="17317"/>
                </a:cubicBezTo>
                <a:cubicBezTo>
                  <a:pt x="8910" y="17317"/>
                  <a:pt x="7290" y="17131"/>
                  <a:pt x="5940" y="16572"/>
                </a:cubicBezTo>
                <a:close/>
                <a:moveTo>
                  <a:pt x="6210" y="18807"/>
                </a:moveTo>
                <a:cubicBezTo>
                  <a:pt x="6480" y="19924"/>
                  <a:pt x="6480" y="19924"/>
                  <a:pt x="6480" y="19924"/>
                </a:cubicBezTo>
                <a:cubicBezTo>
                  <a:pt x="6480" y="19924"/>
                  <a:pt x="7020" y="20297"/>
                  <a:pt x="8100" y="20483"/>
                </a:cubicBezTo>
                <a:cubicBezTo>
                  <a:pt x="8100" y="21228"/>
                  <a:pt x="8100" y="21228"/>
                  <a:pt x="8100" y="21228"/>
                </a:cubicBezTo>
                <a:cubicBezTo>
                  <a:pt x="8100" y="21228"/>
                  <a:pt x="8640" y="21600"/>
                  <a:pt x="10800" y="21600"/>
                </a:cubicBezTo>
                <a:cubicBezTo>
                  <a:pt x="12960" y="21600"/>
                  <a:pt x="13500" y="21228"/>
                  <a:pt x="13500" y="21228"/>
                </a:cubicBezTo>
                <a:cubicBezTo>
                  <a:pt x="13770" y="20483"/>
                  <a:pt x="13770" y="20483"/>
                  <a:pt x="13770" y="20483"/>
                </a:cubicBezTo>
                <a:cubicBezTo>
                  <a:pt x="14850" y="20297"/>
                  <a:pt x="15120" y="19924"/>
                  <a:pt x="15120" y="19924"/>
                </a:cubicBezTo>
                <a:cubicBezTo>
                  <a:pt x="15390" y="18807"/>
                  <a:pt x="15390" y="18807"/>
                  <a:pt x="15390" y="18807"/>
                </a:cubicBezTo>
                <a:cubicBezTo>
                  <a:pt x="14040" y="18993"/>
                  <a:pt x="12420" y="19179"/>
                  <a:pt x="10800" y="19179"/>
                </a:cubicBezTo>
                <a:cubicBezTo>
                  <a:pt x="9180" y="19179"/>
                  <a:pt x="7560" y="18993"/>
                  <a:pt x="6210" y="18807"/>
                </a:cubicBezTo>
                <a:close/>
                <a:moveTo>
                  <a:pt x="13230" y="10241"/>
                </a:moveTo>
                <a:cubicBezTo>
                  <a:pt x="10800" y="7262"/>
                  <a:pt x="10800" y="7262"/>
                  <a:pt x="10800" y="7262"/>
                </a:cubicBezTo>
                <a:cubicBezTo>
                  <a:pt x="8370" y="10241"/>
                  <a:pt x="8370" y="10241"/>
                  <a:pt x="8370" y="10241"/>
                </a:cubicBezTo>
                <a:cubicBezTo>
                  <a:pt x="7560" y="8752"/>
                  <a:pt x="7560" y="8752"/>
                  <a:pt x="7560" y="8752"/>
                </a:cubicBezTo>
                <a:cubicBezTo>
                  <a:pt x="5940" y="9310"/>
                  <a:pt x="5940" y="9310"/>
                  <a:pt x="5940" y="9310"/>
                </a:cubicBezTo>
                <a:cubicBezTo>
                  <a:pt x="8370" y="12848"/>
                  <a:pt x="8370" y="12848"/>
                  <a:pt x="8370" y="12848"/>
                </a:cubicBezTo>
                <a:cubicBezTo>
                  <a:pt x="10800" y="9683"/>
                  <a:pt x="10800" y="9683"/>
                  <a:pt x="10800" y="9683"/>
                </a:cubicBezTo>
                <a:cubicBezTo>
                  <a:pt x="13230" y="12848"/>
                  <a:pt x="13230" y="12848"/>
                  <a:pt x="13230" y="12848"/>
                </a:cubicBezTo>
                <a:cubicBezTo>
                  <a:pt x="15930" y="9310"/>
                  <a:pt x="15930" y="9310"/>
                  <a:pt x="15930" y="9310"/>
                </a:cubicBezTo>
                <a:cubicBezTo>
                  <a:pt x="14310" y="8752"/>
                  <a:pt x="14310" y="8752"/>
                  <a:pt x="14310" y="8752"/>
                </a:cubicBezTo>
                <a:lnTo>
                  <a:pt x="13230" y="10241"/>
                </a:lnTo>
                <a:close/>
                <a:moveTo>
                  <a:pt x="10800" y="2979"/>
                </a:moveTo>
                <a:cubicBezTo>
                  <a:pt x="11070" y="2979"/>
                  <a:pt x="11340" y="2793"/>
                  <a:pt x="11340" y="2607"/>
                </a:cubicBezTo>
                <a:cubicBezTo>
                  <a:pt x="11340" y="2421"/>
                  <a:pt x="11070" y="2234"/>
                  <a:pt x="10800" y="2234"/>
                </a:cubicBezTo>
                <a:cubicBezTo>
                  <a:pt x="6750" y="2234"/>
                  <a:pt x="3240" y="4655"/>
                  <a:pt x="3240" y="7448"/>
                </a:cubicBezTo>
                <a:cubicBezTo>
                  <a:pt x="3240" y="7634"/>
                  <a:pt x="3510" y="7821"/>
                  <a:pt x="3780" y="7821"/>
                </a:cubicBezTo>
                <a:cubicBezTo>
                  <a:pt x="4320" y="7821"/>
                  <a:pt x="4590" y="7634"/>
                  <a:pt x="4590" y="7448"/>
                </a:cubicBezTo>
                <a:cubicBezTo>
                  <a:pt x="4590" y="5028"/>
                  <a:pt x="7290" y="2979"/>
                  <a:pt x="10800" y="2979"/>
                </a:cubicBezTo>
                <a:close/>
                <a:moveTo>
                  <a:pt x="10800" y="0"/>
                </a:moveTo>
                <a:cubicBezTo>
                  <a:pt x="4860" y="0"/>
                  <a:pt x="0" y="3352"/>
                  <a:pt x="0" y="7448"/>
                </a:cubicBezTo>
                <a:cubicBezTo>
                  <a:pt x="0" y="10055"/>
                  <a:pt x="2160" y="12476"/>
                  <a:pt x="5130" y="13779"/>
                </a:cubicBezTo>
                <a:cubicBezTo>
                  <a:pt x="5670" y="15641"/>
                  <a:pt x="5670" y="15641"/>
                  <a:pt x="5670" y="15641"/>
                </a:cubicBezTo>
                <a:cubicBezTo>
                  <a:pt x="7290" y="16200"/>
                  <a:pt x="8910" y="16386"/>
                  <a:pt x="10800" y="16386"/>
                </a:cubicBezTo>
                <a:cubicBezTo>
                  <a:pt x="12690" y="16386"/>
                  <a:pt x="14580" y="16200"/>
                  <a:pt x="15930" y="15641"/>
                </a:cubicBezTo>
                <a:cubicBezTo>
                  <a:pt x="16470" y="13779"/>
                  <a:pt x="16470" y="13779"/>
                  <a:pt x="16470" y="13779"/>
                </a:cubicBezTo>
                <a:cubicBezTo>
                  <a:pt x="19440" y="12476"/>
                  <a:pt x="21600" y="10055"/>
                  <a:pt x="21600" y="7448"/>
                </a:cubicBezTo>
                <a:cubicBezTo>
                  <a:pt x="21600" y="3352"/>
                  <a:pt x="16740" y="0"/>
                  <a:pt x="10800" y="0"/>
                </a:cubicBezTo>
                <a:close/>
                <a:moveTo>
                  <a:pt x="14850" y="12848"/>
                </a:moveTo>
                <a:cubicBezTo>
                  <a:pt x="14580" y="14710"/>
                  <a:pt x="14580" y="14710"/>
                  <a:pt x="14580" y="14710"/>
                </a:cubicBezTo>
                <a:cubicBezTo>
                  <a:pt x="14580" y="14710"/>
                  <a:pt x="13500" y="15083"/>
                  <a:pt x="10800" y="15083"/>
                </a:cubicBezTo>
                <a:cubicBezTo>
                  <a:pt x="8100" y="15083"/>
                  <a:pt x="7020" y="14710"/>
                  <a:pt x="7020" y="14710"/>
                </a:cubicBezTo>
                <a:cubicBezTo>
                  <a:pt x="6750" y="12848"/>
                  <a:pt x="6750" y="12848"/>
                  <a:pt x="6750" y="12848"/>
                </a:cubicBezTo>
                <a:cubicBezTo>
                  <a:pt x="4050" y="11917"/>
                  <a:pt x="1890" y="9869"/>
                  <a:pt x="1890" y="7448"/>
                </a:cubicBezTo>
                <a:cubicBezTo>
                  <a:pt x="1890" y="4097"/>
                  <a:pt x="5940" y="1303"/>
                  <a:pt x="10800" y="1303"/>
                </a:cubicBezTo>
                <a:cubicBezTo>
                  <a:pt x="15660" y="1303"/>
                  <a:pt x="19710" y="4097"/>
                  <a:pt x="19710" y="7448"/>
                </a:cubicBezTo>
                <a:cubicBezTo>
                  <a:pt x="19710" y="9869"/>
                  <a:pt x="17820" y="11917"/>
                  <a:pt x="14850" y="12848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Oval 701">
            <a:extLst>
              <a:ext uri="{FF2B5EF4-FFF2-40B4-BE49-F238E27FC236}">
                <a16:creationId xmlns="" xmlns:a16="http://schemas.microsoft.com/office/drawing/2014/main" id="{A260E57D-ECE4-4798-9081-942F020AA182}"/>
              </a:ext>
            </a:extLst>
          </p:cNvPr>
          <p:cNvSpPr/>
          <p:nvPr/>
        </p:nvSpPr>
        <p:spPr>
          <a:xfrm>
            <a:off x="4998114" y="4653606"/>
            <a:ext cx="574677" cy="574678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" name="Freeform 702">
            <a:extLst>
              <a:ext uri="{FF2B5EF4-FFF2-40B4-BE49-F238E27FC236}">
                <a16:creationId xmlns="" xmlns:a16="http://schemas.microsoft.com/office/drawing/2014/main" id="{A099A0B2-6968-4E71-AE2F-FA4531B67803}"/>
              </a:ext>
            </a:extLst>
          </p:cNvPr>
          <p:cNvSpPr/>
          <p:nvPr/>
        </p:nvSpPr>
        <p:spPr>
          <a:xfrm>
            <a:off x="4985413" y="4640907"/>
            <a:ext cx="600076" cy="600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57" y="21600"/>
                </a:moveTo>
                <a:cubicBezTo>
                  <a:pt x="4800" y="21600"/>
                  <a:pt x="0" y="16800"/>
                  <a:pt x="0" y="10743"/>
                </a:cubicBezTo>
                <a:cubicBezTo>
                  <a:pt x="0" y="4800"/>
                  <a:pt x="4800" y="0"/>
                  <a:pt x="10857" y="0"/>
                </a:cubicBezTo>
                <a:cubicBezTo>
                  <a:pt x="16800" y="0"/>
                  <a:pt x="21600" y="4800"/>
                  <a:pt x="21600" y="10743"/>
                </a:cubicBezTo>
                <a:cubicBezTo>
                  <a:pt x="21600" y="16800"/>
                  <a:pt x="16800" y="21600"/>
                  <a:pt x="10857" y="21600"/>
                </a:cubicBezTo>
                <a:close/>
                <a:moveTo>
                  <a:pt x="10857" y="914"/>
                </a:moveTo>
                <a:cubicBezTo>
                  <a:pt x="5371" y="914"/>
                  <a:pt x="914" y="5371"/>
                  <a:pt x="914" y="10743"/>
                </a:cubicBezTo>
                <a:cubicBezTo>
                  <a:pt x="914" y="16229"/>
                  <a:pt x="5371" y="20686"/>
                  <a:pt x="10857" y="20686"/>
                </a:cubicBezTo>
                <a:cubicBezTo>
                  <a:pt x="16229" y="20686"/>
                  <a:pt x="20686" y="16229"/>
                  <a:pt x="20686" y="10743"/>
                </a:cubicBezTo>
                <a:cubicBezTo>
                  <a:pt x="20686" y="5371"/>
                  <a:pt x="16229" y="914"/>
                  <a:pt x="10857" y="914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" name="Freeform 706">
            <a:extLst>
              <a:ext uri="{FF2B5EF4-FFF2-40B4-BE49-F238E27FC236}">
                <a16:creationId xmlns="" xmlns:a16="http://schemas.microsoft.com/office/drawing/2014/main" id="{F0F85A5A-A622-4A2A-9D1B-6EB1D1DD128D}"/>
              </a:ext>
            </a:extLst>
          </p:cNvPr>
          <p:cNvSpPr/>
          <p:nvPr/>
        </p:nvSpPr>
        <p:spPr>
          <a:xfrm>
            <a:off x="6130377" y="1576226"/>
            <a:ext cx="2674939" cy="1838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86" y="0"/>
                </a:moveTo>
                <a:cubicBezTo>
                  <a:pt x="1614" y="0"/>
                  <a:pt x="1614" y="0"/>
                  <a:pt x="1614" y="0"/>
                </a:cubicBezTo>
                <a:cubicBezTo>
                  <a:pt x="743" y="0"/>
                  <a:pt x="0" y="1045"/>
                  <a:pt x="0" y="2350"/>
                </a:cubicBezTo>
                <a:cubicBezTo>
                  <a:pt x="0" y="19250"/>
                  <a:pt x="0" y="19250"/>
                  <a:pt x="0" y="19250"/>
                </a:cubicBezTo>
                <a:cubicBezTo>
                  <a:pt x="0" y="20555"/>
                  <a:pt x="743" y="21600"/>
                  <a:pt x="1614" y="21600"/>
                </a:cubicBezTo>
                <a:cubicBezTo>
                  <a:pt x="19986" y="21600"/>
                  <a:pt x="19986" y="21600"/>
                  <a:pt x="19986" y="21600"/>
                </a:cubicBezTo>
                <a:cubicBezTo>
                  <a:pt x="20883" y="21600"/>
                  <a:pt x="21600" y="20555"/>
                  <a:pt x="21600" y="19250"/>
                </a:cubicBezTo>
                <a:cubicBezTo>
                  <a:pt x="21600" y="2350"/>
                  <a:pt x="21600" y="2350"/>
                  <a:pt x="21600" y="2350"/>
                </a:cubicBezTo>
                <a:cubicBezTo>
                  <a:pt x="21600" y="1045"/>
                  <a:pt x="20883" y="0"/>
                  <a:pt x="19986" y="0"/>
                </a:cubicBezTo>
                <a:close/>
                <a:moveTo>
                  <a:pt x="21293" y="19250"/>
                </a:moveTo>
                <a:cubicBezTo>
                  <a:pt x="21293" y="20294"/>
                  <a:pt x="20703" y="21152"/>
                  <a:pt x="19986" y="21152"/>
                </a:cubicBezTo>
                <a:cubicBezTo>
                  <a:pt x="1614" y="21152"/>
                  <a:pt x="1614" y="21152"/>
                  <a:pt x="1614" y="21152"/>
                </a:cubicBezTo>
                <a:cubicBezTo>
                  <a:pt x="897" y="21152"/>
                  <a:pt x="307" y="20294"/>
                  <a:pt x="307" y="19250"/>
                </a:cubicBezTo>
                <a:cubicBezTo>
                  <a:pt x="307" y="5297"/>
                  <a:pt x="307" y="5297"/>
                  <a:pt x="307" y="5297"/>
                </a:cubicBezTo>
                <a:cubicBezTo>
                  <a:pt x="21293" y="5297"/>
                  <a:pt x="21293" y="5297"/>
                  <a:pt x="21293" y="5297"/>
                </a:cubicBezTo>
                <a:lnTo>
                  <a:pt x="21293" y="1925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" name="Freeform 707">
            <a:extLst>
              <a:ext uri="{FF2B5EF4-FFF2-40B4-BE49-F238E27FC236}">
                <a16:creationId xmlns="" xmlns:a16="http://schemas.microsoft.com/office/drawing/2014/main" id="{34AA3318-7EA4-440D-A4E0-F27E23C1A2CD}"/>
              </a:ext>
            </a:extLst>
          </p:cNvPr>
          <p:cNvSpPr/>
          <p:nvPr/>
        </p:nvSpPr>
        <p:spPr>
          <a:xfrm>
            <a:off x="6098851" y="3865877"/>
            <a:ext cx="2674939" cy="1838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86" y="0"/>
                </a:moveTo>
                <a:cubicBezTo>
                  <a:pt x="1614" y="0"/>
                  <a:pt x="1614" y="0"/>
                  <a:pt x="1614" y="0"/>
                </a:cubicBezTo>
                <a:cubicBezTo>
                  <a:pt x="743" y="0"/>
                  <a:pt x="0" y="1045"/>
                  <a:pt x="0" y="2350"/>
                </a:cubicBezTo>
                <a:cubicBezTo>
                  <a:pt x="0" y="19287"/>
                  <a:pt x="0" y="19287"/>
                  <a:pt x="0" y="19287"/>
                </a:cubicBezTo>
                <a:cubicBezTo>
                  <a:pt x="0" y="20555"/>
                  <a:pt x="743" y="21600"/>
                  <a:pt x="1614" y="21600"/>
                </a:cubicBezTo>
                <a:cubicBezTo>
                  <a:pt x="19986" y="21600"/>
                  <a:pt x="19986" y="21600"/>
                  <a:pt x="19986" y="21600"/>
                </a:cubicBezTo>
                <a:cubicBezTo>
                  <a:pt x="20883" y="21600"/>
                  <a:pt x="21600" y="20555"/>
                  <a:pt x="21600" y="19287"/>
                </a:cubicBezTo>
                <a:cubicBezTo>
                  <a:pt x="21600" y="2350"/>
                  <a:pt x="21600" y="2350"/>
                  <a:pt x="21600" y="2350"/>
                </a:cubicBezTo>
                <a:cubicBezTo>
                  <a:pt x="21600" y="1045"/>
                  <a:pt x="20883" y="0"/>
                  <a:pt x="19986" y="0"/>
                </a:cubicBezTo>
                <a:close/>
                <a:moveTo>
                  <a:pt x="21293" y="19287"/>
                </a:moveTo>
                <a:cubicBezTo>
                  <a:pt x="21293" y="20294"/>
                  <a:pt x="20703" y="21152"/>
                  <a:pt x="19986" y="21152"/>
                </a:cubicBezTo>
                <a:cubicBezTo>
                  <a:pt x="1614" y="21152"/>
                  <a:pt x="1614" y="21152"/>
                  <a:pt x="1614" y="21152"/>
                </a:cubicBezTo>
                <a:cubicBezTo>
                  <a:pt x="897" y="21152"/>
                  <a:pt x="307" y="20294"/>
                  <a:pt x="307" y="19287"/>
                </a:cubicBezTo>
                <a:cubicBezTo>
                  <a:pt x="307" y="5297"/>
                  <a:pt x="307" y="5297"/>
                  <a:pt x="307" y="5297"/>
                </a:cubicBezTo>
                <a:cubicBezTo>
                  <a:pt x="21293" y="5297"/>
                  <a:pt x="21293" y="5297"/>
                  <a:pt x="21293" y="5297"/>
                </a:cubicBezTo>
                <a:lnTo>
                  <a:pt x="21293" y="19287"/>
                </a:lnTo>
                <a:close/>
              </a:path>
            </a:pathLst>
          </a:cu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45719" rIns="45719"/>
          <a:lstStyle/>
          <a:p>
            <a:endParaRPr/>
          </a:p>
        </p:txBody>
      </p:sp>
      <p:sp>
        <p:nvSpPr>
          <p:cNvPr id="12" name="Oval 708">
            <a:extLst>
              <a:ext uri="{FF2B5EF4-FFF2-40B4-BE49-F238E27FC236}">
                <a16:creationId xmlns="" xmlns:a16="http://schemas.microsoft.com/office/drawing/2014/main" id="{888B70B7-F54C-4E18-8834-A97E4CF7A91C}"/>
              </a:ext>
            </a:extLst>
          </p:cNvPr>
          <p:cNvSpPr/>
          <p:nvPr/>
        </p:nvSpPr>
        <p:spPr>
          <a:xfrm>
            <a:off x="8465813" y="4678676"/>
            <a:ext cx="577851" cy="57467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bg2">
                <a:lumMod val="10000"/>
              </a:schemeClr>
            </a:solidFill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Freeform 709">
            <a:extLst>
              <a:ext uri="{FF2B5EF4-FFF2-40B4-BE49-F238E27FC236}">
                <a16:creationId xmlns="" xmlns:a16="http://schemas.microsoft.com/office/drawing/2014/main" id="{16088CB5-E568-40D0-BABC-83BF3B8766FE}"/>
              </a:ext>
            </a:extLst>
          </p:cNvPr>
          <p:cNvSpPr/>
          <p:nvPr/>
        </p:nvSpPr>
        <p:spPr>
          <a:xfrm>
            <a:off x="8453113" y="4665977"/>
            <a:ext cx="603251" cy="600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cubicBezTo>
                  <a:pt x="4888" y="21600"/>
                  <a:pt x="0" y="16800"/>
                  <a:pt x="0" y="10743"/>
                </a:cubicBezTo>
                <a:cubicBezTo>
                  <a:pt x="0" y="4800"/>
                  <a:pt x="4888" y="0"/>
                  <a:pt x="10800" y="0"/>
                </a:cubicBezTo>
                <a:cubicBezTo>
                  <a:pt x="16712" y="0"/>
                  <a:pt x="21600" y="4800"/>
                  <a:pt x="21600" y="10743"/>
                </a:cubicBezTo>
                <a:cubicBezTo>
                  <a:pt x="21600" y="16800"/>
                  <a:pt x="16712" y="21600"/>
                  <a:pt x="10800" y="21600"/>
                </a:cubicBezTo>
                <a:close/>
                <a:moveTo>
                  <a:pt x="10800" y="914"/>
                </a:moveTo>
                <a:cubicBezTo>
                  <a:pt x="5343" y="914"/>
                  <a:pt x="909" y="5371"/>
                  <a:pt x="909" y="10743"/>
                </a:cubicBezTo>
                <a:cubicBezTo>
                  <a:pt x="909" y="16229"/>
                  <a:pt x="5343" y="20686"/>
                  <a:pt x="10800" y="20686"/>
                </a:cubicBezTo>
                <a:cubicBezTo>
                  <a:pt x="16257" y="20686"/>
                  <a:pt x="20691" y="16229"/>
                  <a:pt x="20691" y="10743"/>
                </a:cubicBezTo>
                <a:cubicBezTo>
                  <a:pt x="20691" y="5371"/>
                  <a:pt x="16257" y="914"/>
                  <a:pt x="10800" y="914"/>
                </a:cubicBezTo>
                <a:close/>
              </a:path>
            </a:pathLst>
          </a:custGeom>
          <a:solidFill>
            <a:schemeClr val="accent3"/>
          </a:solidFill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" name="Freeform 710">
            <a:extLst>
              <a:ext uri="{FF2B5EF4-FFF2-40B4-BE49-F238E27FC236}">
                <a16:creationId xmlns="" xmlns:a16="http://schemas.microsoft.com/office/drawing/2014/main" id="{B1A0CFE9-90BF-49CD-82AA-CA9F667F2F2E}"/>
              </a:ext>
            </a:extLst>
          </p:cNvPr>
          <p:cNvSpPr/>
          <p:nvPr/>
        </p:nvSpPr>
        <p:spPr>
          <a:xfrm>
            <a:off x="8634088" y="4802502"/>
            <a:ext cx="254001" cy="320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70" y="1925"/>
                </a:moveTo>
                <a:lnTo>
                  <a:pt x="19170" y="0"/>
                </a:lnTo>
                <a:lnTo>
                  <a:pt x="0" y="0"/>
                </a:lnTo>
                <a:lnTo>
                  <a:pt x="0" y="19675"/>
                </a:lnTo>
                <a:lnTo>
                  <a:pt x="2430" y="19675"/>
                </a:lnTo>
                <a:lnTo>
                  <a:pt x="2430" y="21600"/>
                </a:lnTo>
                <a:lnTo>
                  <a:pt x="21600" y="21600"/>
                </a:lnTo>
                <a:lnTo>
                  <a:pt x="21600" y="1925"/>
                </a:lnTo>
                <a:lnTo>
                  <a:pt x="19170" y="1925"/>
                </a:lnTo>
                <a:close/>
                <a:moveTo>
                  <a:pt x="1350" y="18606"/>
                </a:moveTo>
                <a:lnTo>
                  <a:pt x="1350" y="1069"/>
                </a:lnTo>
                <a:lnTo>
                  <a:pt x="17820" y="1069"/>
                </a:lnTo>
                <a:lnTo>
                  <a:pt x="17820" y="14115"/>
                </a:lnTo>
                <a:lnTo>
                  <a:pt x="12150" y="14115"/>
                </a:lnTo>
                <a:lnTo>
                  <a:pt x="12150" y="18606"/>
                </a:lnTo>
                <a:lnTo>
                  <a:pt x="1350" y="18606"/>
                </a:lnTo>
                <a:close/>
                <a:moveTo>
                  <a:pt x="20250" y="20531"/>
                </a:moveTo>
                <a:lnTo>
                  <a:pt x="3780" y="20531"/>
                </a:lnTo>
                <a:lnTo>
                  <a:pt x="3780" y="19675"/>
                </a:lnTo>
                <a:lnTo>
                  <a:pt x="12960" y="19675"/>
                </a:lnTo>
                <a:lnTo>
                  <a:pt x="19170" y="14543"/>
                </a:lnTo>
                <a:lnTo>
                  <a:pt x="19170" y="2994"/>
                </a:lnTo>
                <a:lnTo>
                  <a:pt x="20250" y="2994"/>
                </a:lnTo>
                <a:lnTo>
                  <a:pt x="20250" y="20531"/>
                </a:lnTo>
                <a:close/>
                <a:moveTo>
                  <a:pt x="15660" y="3422"/>
                </a:moveTo>
                <a:lnTo>
                  <a:pt x="3780" y="3422"/>
                </a:lnTo>
                <a:lnTo>
                  <a:pt x="3780" y="4919"/>
                </a:lnTo>
                <a:lnTo>
                  <a:pt x="15660" y="4919"/>
                </a:lnTo>
                <a:lnTo>
                  <a:pt x="15660" y="3422"/>
                </a:lnTo>
                <a:close/>
                <a:moveTo>
                  <a:pt x="15660" y="6202"/>
                </a:moveTo>
                <a:lnTo>
                  <a:pt x="3780" y="6202"/>
                </a:lnTo>
                <a:lnTo>
                  <a:pt x="3780" y="7485"/>
                </a:lnTo>
                <a:lnTo>
                  <a:pt x="15660" y="7485"/>
                </a:lnTo>
                <a:lnTo>
                  <a:pt x="15660" y="6202"/>
                </a:lnTo>
                <a:close/>
                <a:moveTo>
                  <a:pt x="15660" y="8768"/>
                </a:moveTo>
                <a:lnTo>
                  <a:pt x="3780" y="8768"/>
                </a:lnTo>
                <a:lnTo>
                  <a:pt x="3780" y="10051"/>
                </a:lnTo>
                <a:lnTo>
                  <a:pt x="15660" y="10051"/>
                </a:lnTo>
                <a:lnTo>
                  <a:pt x="15660" y="8768"/>
                </a:lnTo>
                <a:close/>
                <a:moveTo>
                  <a:pt x="3780" y="12832"/>
                </a:moveTo>
                <a:lnTo>
                  <a:pt x="9720" y="12832"/>
                </a:lnTo>
                <a:lnTo>
                  <a:pt x="9720" y="11549"/>
                </a:lnTo>
                <a:lnTo>
                  <a:pt x="3780" y="11549"/>
                </a:lnTo>
                <a:lnTo>
                  <a:pt x="3780" y="12832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Oval 711">
            <a:extLst>
              <a:ext uri="{FF2B5EF4-FFF2-40B4-BE49-F238E27FC236}">
                <a16:creationId xmlns="" xmlns:a16="http://schemas.microsoft.com/office/drawing/2014/main" id="{A84EC99E-8ED0-41A1-9DA1-54423A3724DC}"/>
              </a:ext>
            </a:extLst>
          </p:cNvPr>
          <p:cNvSpPr/>
          <p:nvPr/>
        </p:nvSpPr>
        <p:spPr>
          <a:xfrm>
            <a:off x="5863677" y="2385851"/>
            <a:ext cx="574677" cy="57785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" name="Freeform 712">
            <a:extLst>
              <a:ext uri="{FF2B5EF4-FFF2-40B4-BE49-F238E27FC236}">
                <a16:creationId xmlns="" xmlns:a16="http://schemas.microsoft.com/office/drawing/2014/main" id="{73E36F60-0690-4EF1-A7ED-FF2E70DF5DFC}"/>
              </a:ext>
            </a:extLst>
          </p:cNvPr>
          <p:cNvSpPr/>
          <p:nvPr/>
        </p:nvSpPr>
        <p:spPr>
          <a:xfrm>
            <a:off x="5850976" y="2373152"/>
            <a:ext cx="600076" cy="6032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43" y="21600"/>
                </a:moveTo>
                <a:cubicBezTo>
                  <a:pt x="4800" y="21600"/>
                  <a:pt x="0" y="16712"/>
                  <a:pt x="0" y="10800"/>
                </a:cubicBezTo>
                <a:cubicBezTo>
                  <a:pt x="0" y="4888"/>
                  <a:pt x="4800" y="0"/>
                  <a:pt x="10743" y="0"/>
                </a:cubicBezTo>
                <a:cubicBezTo>
                  <a:pt x="16800" y="0"/>
                  <a:pt x="21600" y="4888"/>
                  <a:pt x="21600" y="10800"/>
                </a:cubicBezTo>
                <a:cubicBezTo>
                  <a:pt x="21600" y="16712"/>
                  <a:pt x="16800" y="21600"/>
                  <a:pt x="10743" y="21600"/>
                </a:cubicBezTo>
                <a:close/>
                <a:moveTo>
                  <a:pt x="10743" y="909"/>
                </a:moveTo>
                <a:cubicBezTo>
                  <a:pt x="5371" y="909"/>
                  <a:pt x="914" y="5343"/>
                  <a:pt x="914" y="10800"/>
                </a:cubicBezTo>
                <a:cubicBezTo>
                  <a:pt x="914" y="16257"/>
                  <a:pt x="5371" y="20691"/>
                  <a:pt x="10743" y="20691"/>
                </a:cubicBezTo>
                <a:cubicBezTo>
                  <a:pt x="16229" y="20691"/>
                  <a:pt x="20686" y="16257"/>
                  <a:pt x="20686" y="10800"/>
                </a:cubicBezTo>
                <a:cubicBezTo>
                  <a:pt x="20686" y="5343"/>
                  <a:pt x="16229" y="909"/>
                  <a:pt x="10743" y="909"/>
                </a:cubicBezTo>
                <a:close/>
              </a:path>
            </a:pathLst>
          </a:custGeom>
          <a:solidFill>
            <a:schemeClr val="accent3"/>
          </a:solidFill>
          <a:ln w="12700">
            <a:solidFill>
              <a:schemeClr val="bg2">
                <a:lumMod val="50000"/>
              </a:schemeClr>
            </a:solidFill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" name="Freeform 713">
            <a:extLst>
              <a:ext uri="{FF2B5EF4-FFF2-40B4-BE49-F238E27FC236}">
                <a16:creationId xmlns="" xmlns:a16="http://schemas.microsoft.com/office/drawing/2014/main" id="{F22468FC-66C1-47E7-9DE3-65F862DAF43F}"/>
              </a:ext>
            </a:extLst>
          </p:cNvPr>
          <p:cNvSpPr/>
          <p:nvPr/>
        </p:nvSpPr>
        <p:spPr>
          <a:xfrm>
            <a:off x="5973214" y="2519201"/>
            <a:ext cx="344489" cy="295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1" h="21600" extrusionOk="0">
                <a:moveTo>
                  <a:pt x="7629" y="13935"/>
                </a:moveTo>
                <a:cubicBezTo>
                  <a:pt x="7629" y="21600"/>
                  <a:pt x="7629" y="21600"/>
                  <a:pt x="7629" y="21600"/>
                </a:cubicBezTo>
                <a:cubicBezTo>
                  <a:pt x="12385" y="21600"/>
                  <a:pt x="12385" y="21600"/>
                  <a:pt x="12385" y="21600"/>
                </a:cubicBezTo>
                <a:cubicBezTo>
                  <a:pt x="12385" y="14632"/>
                  <a:pt x="12385" y="14632"/>
                  <a:pt x="12385" y="14632"/>
                </a:cubicBezTo>
                <a:cubicBezTo>
                  <a:pt x="10404" y="17187"/>
                  <a:pt x="10404" y="17187"/>
                  <a:pt x="10404" y="17187"/>
                </a:cubicBezTo>
                <a:lnTo>
                  <a:pt x="7629" y="13935"/>
                </a:lnTo>
                <a:close/>
                <a:moveTo>
                  <a:pt x="892" y="20439"/>
                </a:moveTo>
                <a:cubicBezTo>
                  <a:pt x="892" y="21135"/>
                  <a:pt x="1288" y="21600"/>
                  <a:pt x="1684" y="21600"/>
                </a:cubicBezTo>
                <a:cubicBezTo>
                  <a:pt x="5648" y="21600"/>
                  <a:pt x="5648" y="21600"/>
                  <a:pt x="5648" y="21600"/>
                </a:cubicBezTo>
                <a:cubicBezTo>
                  <a:pt x="5648" y="11613"/>
                  <a:pt x="5648" y="11613"/>
                  <a:pt x="5648" y="11613"/>
                </a:cubicBezTo>
                <a:cubicBezTo>
                  <a:pt x="892" y="17419"/>
                  <a:pt x="892" y="17419"/>
                  <a:pt x="892" y="17419"/>
                </a:cubicBezTo>
                <a:lnTo>
                  <a:pt x="892" y="20439"/>
                </a:lnTo>
                <a:close/>
                <a:moveTo>
                  <a:pt x="14367" y="12542"/>
                </a:moveTo>
                <a:cubicBezTo>
                  <a:pt x="14367" y="21600"/>
                  <a:pt x="14367" y="21600"/>
                  <a:pt x="14367" y="21600"/>
                </a:cubicBezTo>
                <a:cubicBezTo>
                  <a:pt x="18330" y="21600"/>
                  <a:pt x="18330" y="21600"/>
                  <a:pt x="18330" y="21600"/>
                </a:cubicBezTo>
                <a:cubicBezTo>
                  <a:pt x="18727" y="21600"/>
                  <a:pt x="19123" y="21135"/>
                  <a:pt x="19123" y="20439"/>
                </a:cubicBezTo>
                <a:cubicBezTo>
                  <a:pt x="19123" y="11613"/>
                  <a:pt x="19123" y="11613"/>
                  <a:pt x="19123" y="11613"/>
                </a:cubicBezTo>
                <a:cubicBezTo>
                  <a:pt x="19123" y="6735"/>
                  <a:pt x="19123" y="6735"/>
                  <a:pt x="19123" y="6735"/>
                </a:cubicBezTo>
                <a:cubicBezTo>
                  <a:pt x="14962" y="11613"/>
                  <a:pt x="14962" y="11613"/>
                  <a:pt x="14962" y="11613"/>
                </a:cubicBezTo>
                <a:lnTo>
                  <a:pt x="14367" y="12542"/>
                </a:lnTo>
                <a:close/>
                <a:moveTo>
                  <a:pt x="17141" y="465"/>
                </a:moveTo>
                <a:cubicBezTo>
                  <a:pt x="16745" y="465"/>
                  <a:pt x="16349" y="929"/>
                  <a:pt x="16349" y="1626"/>
                </a:cubicBezTo>
                <a:cubicBezTo>
                  <a:pt x="16547" y="2090"/>
                  <a:pt x="16943" y="2555"/>
                  <a:pt x="17340" y="2555"/>
                </a:cubicBezTo>
                <a:cubicBezTo>
                  <a:pt x="18330" y="2323"/>
                  <a:pt x="18330" y="2323"/>
                  <a:pt x="18330" y="2323"/>
                </a:cubicBezTo>
                <a:cubicBezTo>
                  <a:pt x="10404" y="11613"/>
                  <a:pt x="10404" y="11613"/>
                  <a:pt x="10404" y="11613"/>
                </a:cubicBezTo>
                <a:cubicBezTo>
                  <a:pt x="5648" y="6271"/>
                  <a:pt x="5648" y="6271"/>
                  <a:pt x="5648" y="6271"/>
                </a:cubicBezTo>
                <a:cubicBezTo>
                  <a:pt x="297" y="12542"/>
                  <a:pt x="297" y="12542"/>
                  <a:pt x="297" y="12542"/>
                </a:cubicBezTo>
                <a:cubicBezTo>
                  <a:pt x="-99" y="13006"/>
                  <a:pt x="-99" y="13703"/>
                  <a:pt x="297" y="13935"/>
                </a:cubicBezTo>
                <a:cubicBezTo>
                  <a:pt x="495" y="14400"/>
                  <a:pt x="1090" y="14400"/>
                  <a:pt x="1486" y="13935"/>
                </a:cubicBezTo>
                <a:cubicBezTo>
                  <a:pt x="5648" y="9058"/>
                  <a:pt x="5648" y="9058"/>
                  <a:pt x="5648" y="9058"/>
                </a:cubicBezTo>
                <a:cubicBezTo>
                  <a:pt x="10404" y="14632"/>
                  <a:pt x="10404" y="14632"/>
                  <a:pt x="10404" y="14632"/>
                </a:cubicBezTo>
                <a:cubicBezTo>
                  <a:pt x="19519" y="3716"/>
                  <a:pt x="19519" y="3716"/>
                  <a:pt x="19519" y="3716"/>
                </a:cubicBezTo>
                <a:cubicBezTo>
                  <a:pt x="19519" y="4877"/>
                  <a:pt x="19519" y="4877"/>
                  <a:pt x="19519" y="4877"/>
                </a:cubicBezTo>
                <a:cubicBezTo>
                  <a:pt x="19321" y="5342"/>
                  <a:pt x="19718" y="5806"/>
                  <a:pt x="20114" y="6039"/>
                </a:cubicBezTo>
                <a:cubicBezTo>
                  <a:pt x="20312" y="6039"/>
                  <a:pt x="20312" y="6039"/>
                  <a:pt x="20312" y="6039"/>
                </a:cubicBezTo>
                <a:cubicBezTo>
                  <a:pt x="20708" y="6039"/>
                  <a:pt x="21105" y="5574"/>
                  <a:pt x="21105" y="5110"/>
                </a:cubicBezTo>
                <a:cubicBezTo>
                  <a:pt x="21501" y="0"/>
                  <a:pt x="21501" y="0"/>
                  <a:pt x="21501" y="0"/>
                </a:cubicBezTo>
                <a:lnTo>
                  <a:pt x="17141" y="465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8" name="Group 11">
            <a:extLst>
              <a:ext uri="{FF2B5EF4-FFF2-40B4-BE49-F238E27FC236}">
                <a16:creationId xmlns="" xmlns:a16="http://schemas.microsoft.com/office/drawing/2014/main" id="{433EB0C1-A287-4F91-929C-E0DB4BBB382E}"/>
              </a:ext>
            </a:extLst>
          </p:cNvPr>
          <p:cNvGrpSpPr/>
          <p:nvPr/>
        </p:nvGrpSpPr>
        <p:grpSpPr>
          <a:xfrm>
            <a:off x="2955624" y="1700016"/>
            <a:ext cx="2139281" cy="1394833"/>
            <a:chOff x="0" y="0"/>
            <a:chExt cx="2139280" cy="1394831"/>
          </a:xfrm>
        </p:grpSpPr>
        <p:sp>
          <p:nvSpPr>
            <p:cNvPr id="19" name="TextBox 7">
              <a:extLst>
                <a:ext uri="{FF2B5EF4-FFF2-40B4-BE49-F238E27FC236}">
                  <a16:creationId xmlns="" xmlns:a16="http://schemas.microsoft.com/office/drawing/2014/main" id="{330E94FD-A95D-4919-839B-E6F99205979C}"/>
                </a:ext>
              </a:extLst>
            </p:cNvPr>
            <p:cNvSpPr txBox="1"/>
            <p:nvPr/>
          </p:nvSpPr>
          <p:spPr>
            <a:xfrm>
              <a:off x="81755" y="494907"/>
              <a:ext cx="2057525" cy="899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1400"/>
                </a:lnSpc>
                <a:defRPr sz="1000">
                  <a:solidFill>
                    <a:srgbClr val="85898F"/>
                  </a:solidFill>
                </a:defRPr>
              </a:lvl1pPr>
            </a:lstStyle>
            <a:p>
              <a:pPr algn="l"/>
              <a:r>
                <a:rPr lang="en-MY" sz="16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A risk sharing instrument that aligns debt servicing costs with payment capacity</a:t>
              </a:r>
              <a:endParaRPr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9">
              <a:extLst>
                <a:ext uri="{FF2B5EF4-FFF2-40B4-BE49-F238E27FC236}">
                  <a16:creationId xmlns="" xmlns:a16="http://schemas.microsoft.com/office/drawing/2014/main" id="{6ACED100-C6E0-4CF5-9DD7-FC8F39F43B8F}"/>
                </a:ext>
              </a:extLst>
            </p:cNvPr>
            <p:cNvSpPr txBox="1"/>
            <p:nvPr/>
          </p:nvSpPr>
          <p:spPr>
            <a:xfrm>
              <a:off x="0" y="0"/>
              <a:ext cx="2057525" cy="2462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defRPr sz="1600" b="1">
                  <a:solidFill>
                    <a:srgbClr val="FFFFFF"/>
                  </a:solidFill>
                </a:defRPr>
              </a:lvl1pPr>
            </a:lstStyle>
            <a:p>
              <a:endParaRPr dirty="0"/>
            </a:p>
          </p:txBody>
        </p:sp>
      </p:grpSp>
      <p:sp>
        <p:nvSpPr>
          <p:cNvPr id="21" name="TextBox 13">
            <a:extLst>
              <a:ext uri="{FF2B5EF4-FFF2-40B4-BE49-F238E27FC236}">
                <a16:creationId xmlns="" xmlns:a16="http://schemas.microsoft.com/office/drawing/2014/main" id="{DC3EA24A-A448-48E6-8DC8-AAA7C1C5E460}"/>
              </a:ext>
            </a:extLst>
          </p:cNvPr>
          <p:cNvSpPr txBox="1"/>
          <p:nvPr/>
        </p:nvSpPr>
        <p:spPr>
          <a:xfrm>
            <a:off x="2826288" y="4409148"/>
            <a:ext cx="2057526" cy="10794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ctr">
              <a:lnSpc>
                <a:spcPts val="1400"/>
              </a:lnSpc>
              <a:defRPr sz="1000">
                <a:solidFill>
                  <a:srgbClr val="85898F"/>
                </a:solidFill>
              </a:defRPr>
            </a:lvl1pPr>
          </a:lstStyle>
          <a:p>
            <a:pPr algn="l"/>
            <a:r>
              <a:rPr lang="en-MY" sz="1600" dirty="0">
                <a:solidFill>
                  <a:schemeClr val="tx1"/>
                </a:solidFill>
                <a:latin typeface="Trebuchet MS" panose="020B0603020202020204" pitchFamily="34" charset="0"/>
              </a:rPr>
              <a:t>Ideal </a:t>
            </a:r>
            <a:r>
              <a:rPr lang="en-US" sz="1600" dirty="0">
                <a:solidFill>
                  <a:schemeClr val="tx1"/>
                </a:solidFill>
              </a:rPr>
              <a:t>for funding </a:t>
            </a:r>
            <a:r>
              <a:rPr lang="en-US" sz="1600" b="1" dirty="0">
                <a:solidFill>
                  <a:srgbClr val="C00000"/>
                </a:solidFill>
              </a:rPr>
              <a:t>non-income generating projects </a:t>
            </a:r>
            <a:r>
              <a:rPr lang="en-US" sz="1600" dirty="0">
                <a:solidFill>
                  <a:schemeClr val="tx1"/>
                </a:solidFill>
              </a:rPr>
              <a:t>such as rural roads, schools, government hospitals etc.</a:t>
            </a:r>
            <a:endParaRPr lang="en-MY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TextBox 27">
            <a:extLst>
              <a:ext uri="{FF2B5EF4-FFF2-40B4-BE49-F238E27FC236}">
                <a16:creationId xmlns="" xmlns:a16="http://schemas.microsoft.com/office/drawing/2014/main" id="{93BFE0AF-95D6-42AF-B776-68E223412564}"/>
              </a:ext>
            </a:extLst>
          </p:cNvPr>
          <p:cNvSpPr txBox="1"/>
          <p:nvPr/>
        </p:nvSpPr>
        <p:spPr>
          <a:xfrm>
            <a:off x="6595516" y="2183387"/>
            <a:ext cx="2057526" cy="1077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ctr">
              <a:lnSpc>
                <a:spcPts val="1400"/>
              </a:lnSpc>
              <a:defRPr sz="1000">
                <a:solidFill>
                  <a:srgbClr val="85898F"/>
                </a:solidFill>
              </a:defRPr>
            </a:lvl1pPr>
          </a:lstStyle>
          <a:p>
            <a:pPr algn="l"/>
            <a:r>
              <a:rPr lang="en-MY" sz="1600" dirty="0">
                <a:solidFill>
                  <a:schemeClr val="tx1"/>
                </a:solidFill>
                <a:latin typeface="Trebuchet MS" panose="020B0603020202020204" pitchFamily="34" charset="0"/>
              </a:rPr>
              <a:t>The idea is for governments to issue </a:t>
            </a:r>
            <a:r>
              <a:rPr lang="en-US" sz="1600" dirty="0">
                <a:solidFill>
                  <a:schemeClr val="tx1"/>
                </a:solidFill>
              </a:rPr>
              <a:t>debt instruments with </a:t>
            </a:r>
            <a:r>
              <a:rPr lang="en-US" sz="1600" b="1" dirty="0">
                <a:solidFill>
                  <a:srgbClr val="C00000"/>
                </a:solidFill>
              </a:rPr>
              <a:t>repayments indexed to the country’s GDP growth</a:t>
            </a:r>
            <a:endParaRPr lang="en-MY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Box 24">
            <a:extLst>
              <a:ext uri="{FF2B5EF4-FFF2-40B4-BE49-F238E27FC236}">
                <a16:creationId xmlns="" xmlns:a16="http://schemas.microsoft.com/office/drawing/2014/main" id="{0E5F89DF-132C-4AA5-AED9-2E91569E9E50}"/>
              </a:ext>
            </a:extLst>
          </p:cNvPr>
          <p:cNvSpPr txBox="1"/>
          <p:nvPr/>
        </p:nvSpPr>
        <p:spPr>
          <a:xfrm>
            <a:off x="6365552" y="4434217"/>
            <a:ext cx="2057526" cy="8999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ctr">
              <a:lnSpc>
                <a:spcPts val="1400"/>
              </a:lnSpc>
              <a:defRPr sz="1000">
                <a:solidFill>
                  <a:srgbClr val="85898F"/>
                </a:solidFill>
              </a:defRPr>
            </a:lvl1pPr>
          </a:lstStyle>
          <a:p>
            <a:pPr algn="l"/>
            <a:r>
              <a:rPr 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This is considered to be a possible way of </a:t>
            </a:r>
            <a:r>
              <a:rPr lang="en-US" sz="1600" b="1" dirty="0">
                <a:solidFill>
                  <a:srgbClr val="C00000"/>
                </a:solidFill>
                <a:latin typeface="Trebuchet MS" panose="020B0603020202020204" pitchFamily="34" charset="0"/>
              </a:rPr>
              <a:t>recession-proofing government balance sheets</a:t>
            </a:r>
            <a:endParaRPr lang="en-US" sz="16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Freeform 416"/>
          <p:cNvSpPr/>
          <p:nvPr/>
        </p:nvSpPr>
        <p:spPr>
          <a:xfrm>
            <a:off x="5119398" y="4775283"/>
            <a:ext cx="320040" cy="320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27" y="0"/>
                </a:moveTo>
                <a:cubicBezTo>
                  <a:pt x="2073" y="0"/>
                  <a:pt x="2073" y="0"/>
                  <a:pt x="2073" y="0"/>
                </a:cubicBezTo>
                <a:cubicBezTo>
                  <a:pt x="873" y="0"/>
                  <a:pt x="0" y="982"/>
                  <a:pt x="0" y="2332"/>
                </a:cubicBezTo>
                <a:cubicBezTo>
                  <a:pt x="0" y="9941"/>
                  <a:pt x="0" y="9941"/>
                  <a:pt x="0" y="9941"/>
                </a:cubicBezTo>
                <a:cubicBezTo>
                  <a:pt x="0" y="10800"/>
                  <a:pt x="327" y="11536"/>
                  <a:pt x="873" y="11905"/>
                </a:cubicBezTo>
                <a:cubicBezTo>
                  <a:pt x="873" y="21600"/>
                  <a:pt x="873" y="21600"/>
                  <a:pt x="873" y="21600"/>
                </a:cubicBezTo>
                <a:cubicBezTo>
                  <a:pt x="2073" y="21600"/>
                  <a:pt x="2073" y="21600"/>
                  <a:pt x="2073" y="21600"/>
                </a:cubicBezTo>
                <a:cubicBezTo>
                  <a:pt x="2073" y="12273"/>
                  <a:pt x="2073" y="12273"/>
                  <a:pt x="2073" y="12273"/>
                </a:cubicBezTo>
                <a:cubicBezTo>
                  <a:pt x="19527" y="12273"/>
                  <a:pt x="19527" y="12273"/>
                  <a:pt x="19527" y="12273"/>
                </a:cubicBezTo>
                <a:cubicBezTo>
                  <a:pt x="19527" y="12273"/>
                  <a:pt x="19527" y="12273"/>
                  <a:pt x="19527" y="12273"/>
                </a:cubicBezTo>
                <a:cubicBezTo>
                  <a:pt x="19527" y="21600"/>
                  <a:pt x="19527" y="21600"/>
                  <a:pt x="19527" y="21600"/>
                </a:cubicBezTo>
                <a:cubicBezTo>
                  <a:pt x="20727" y="21600"/>
                  <a:pt x="20727" y="21600"/>
                  <a:pt x="20727" y="21600"/>
                </a:cubicBezTo>
                <a:cubicBezTo>
                  <a:pt x="20727" y="11782"/>
                  <a:pt x="20727" y="11782"/>
                  <a:pt x="20727" y="11782"/>
                </a:cubicBezTo>
                <a:cubicBezTo>
                  <a:pt x="21273" y="11414"/>
                  <a:pt x="21600" y="10800"/>
                  <a:pt x="21600" y="9941"/>
                </a:cubicBezTo>
                <a:cubicBezTo>
                  <a:pt x="21600" y="2332"/>
                  <a:pt x="21600" y="2332"/>
                  <a:pt x="21600" y="2332"/>
                </a:cubicBezTo>
                <a:cubicBezTo>
                  <a:pt x="21600" y="982"/>
                  <a:pt x="20618" y="0"/>
                  <a:pt x="19527" y="0"/>
                </a:cubicBezTo>
                <a:close/>
                <a:moveTo>
                  <a:pt x="873" y="3927"/>
                </a:moveTo>
                <a:cubicBezTo>
                  <a:pt x="2182" y="1105"/>
                  <a:pt x="2182" y="1105"/>
                  <a:pt x="2182" y="1105"/>
                </a:cubicBezTo>
                <a:cubicBezTo>
                  <a:pt x="3927" y="1105"/>
                  <a:pt x="3927" y="1105"/>
                  <a:pt x="3927" y="1105"/>
                </a:cubicBezTo>
                <a:cubicBezTo>
                  <a:pt x="873" y="7364"/>
                  <a:pt x="873" y="7364"/>
                  <a:pt x="873" y="7364"/>
                </a:cubicBezTo>
                <a:lnTo>
                  <a:pt x="873" y="3927"/>
                </a:lnTo>
                <a:close/>
                <a:moveTo>
                  <a:pt x="3273" y="11168"/>
                </a:moveTo>
                <a:cubicBezTo>
                  <a:pt x="8073" y="1105"/>
                  <a:pt x="8073" y="1105"/>
                  <a:pt x="8073" y="1105"/>
                </a:cubicBezTo>
                <a:cubicBezTo>
                  <a:pt x="9709" y="1105"/>
                  <a:pt x="9709" y="1105"/>
                  <a:pt x="9709" y="1105"/>
                </a:cubicBezTo>
                <a:cubicBezTo>
                  <a:pt x="4909" y="11168"/>
                  <a:pt x="4909" y="11168"/>
                  <a:pt x="4909" y="11168"/>
                </a:cubicBezTo>
                <a:lnTo>
                  <a:pt x="3273" y="11168"/>
                </a:lnTo>
                <a:close/>
                <a:moveTo>
                  <a:pt x="9164" y="11168"/>
                </a:moveTo>
                <a:cubicBezTo>
                  <a:pt x="13964" y="1105"/>
                  <a:pt x="13964" y="1105"/>
                  <a:pt x="13964" y="1105"/>
                </a:cubicBezTo>
                <a:cubicBezTo>
                  <a:pt x="15600" y="1105"/>
                  <a:pt x="15600" y="1105"/>
                  <a:pt x="15600" y="1105"/>
                </a:cubicBezTo>
                <a:cubicBezTo>
                  <a:pt x="10800" y="11168"/>
                  <a:pt x="10800" y="11168"/>
                  <a:pt x="10800" y="11168"/>
                </a:cubicBezTo>
                <a:lnTo>
                  <a:pt x="9164" y="11168"/>
                </a:lnTo>
                <a:close/>
                <a:moveTo>
                  <a:pt x="16691" y="11168"/>
                </a:moveTo>
                <a:cubicBezTo>
                  <a:pt x="15055" y="11168"/>
                  <a:pt x="15055" y="11168"/>
                  <a:pt x="15055" y="11168"/>
                </a:cubicBezTo>
                <a:cubicBezTo>
                  <a:pt x="19855" y="1105"/>
                  <a:pt x="19855" y="1105"/>
                  <a:pt x="19855" y="1105"/>
                </a:cubicBezTo>
                <a:cubicBezTo>
                  <a:pt x="20727" y="1105"/>
                  <a:pt x="20727" y="1105"/>
                  <a:pt x="20727" y="1105"/>
                </a:cubicBezTo>
                <a:cubicBezTo>
                  <a:pt x="20727" y="2823"/>
                  <a:pt x="20727" y="2823"/>
                  <a:pt x="20727" y="2823"/>
                </a:cubicBezTo>
                <a:lnTo>
                  <a:pt x="16691" y="11168"/>
                </a:lnTo>
                <a:close/>
              </a:path>
            </a:pathLst>
          </a:custGeom>
          <a:solidFill>
            <a:srgbClr val="C0504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CF30229-3DB3-4764-A601-A8C119BC2621}"/>
              </a:ext>
            </a:extLst>
          </p:cNvPr>
          <p:cNvSpPr txBox="1"/>
          <p:nvPr/>
        </p:nvSpPr>
        <p:spPr>
          <a:xfrm>
            <a:off x="1524001" y="45312"/>
            <a:ext cx="9760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GDP-Linked Sukuk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24D27BA5-7B56-4AF1-9990-90B6C2D7D56E}"/>
              </a:ext>
            </a:extLst>
          </p:cNvPr>
          <p:cNvSpPr/>
          <p:nvPr/>
        </p:nvSpPr>
        <p:spPr>
          <a:xfrm>
            <a:off x="1650943" y="1374453"/>
            <a:ext cx="8339140" cy="486868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0" name="TextBox 29"/>
          <p:cNvSpPr txBox="1"/>
          <p:nvPr/>
        </p:nvSpPr>
        <p:spPr>
          <a:xfrm>
            <a:off x="1566570" y="668469"/>
            <a:ext cx="881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The case for GDP-Linked </a:t>
            </a:r>
            <a:r>
              <a:rPr lang="en-SG" dirty="0" err="1"/>
              <a:t>Sukuk</a:t>
            </a:r>
            <a:r>
              <a:rPr lang="en-SG" dirty="0"/>
              <a:t> Structures 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279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E5C669-8708-4180-8A87-51E03D1276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dirty="0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xmlns="" id="{2EDD8AEE-2BC0-45C0-8D55-A6BCC8BFB1B8}"/>
              </a:ext>
            </a:extLst>
          </p:cNvPr>
          <p:cNvSpPr/>
          <p:nvPr/>
        </p:nvSpPr>
        <p:spPr>
          <a:xfrm rot="5400000">
            <a:off x="4254323" y="1916971"/>
            <a:ext cx="334851" cy="334851"/>
          </a:xfrm>
          <a:prstGeom prst="triangl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1400" b="1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C610059-5CD2-4343-BC30-786F2B3C6CA8}"/>
              </a:ext>
            </a:extLst>
          </p:cNvPr>
          <p:cNvSpPr txBox="1"/>
          <p:nvPr/>
        </p:nvSpPr>
        <p:spPr>
          <a:xfrm>
            <a:off x="1679503" y="638481"/>
            <a:ext cx="3883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GDP-Linked Sukuk Illustration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4656197-52A8-48D3-B193-000F419303DB}"/>
              </a:ext>
            </a:extLst>
          </p:cNvPr>
          <p:cNvSpPr/>
          <p:nvPr/>
        </p:nvSpPr>
        <p:spPr>
          <a:xfrm>
            <a:off x="1821171" y="1262018"/>
            <a:ext cx="2565118" cy="159213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1400" b="1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D985224-E583-46C2-80C6-57D0F1C957C5}"/>
              </a:ext>
            </a:extLst>
          </p:cNvPr>
          <p:cNvSpPr txBox="1"/>
          <p:nvPr/>
        </p:nvSpPr>
        <p:spPr>
          <a:xfrm>
            <a:off x="1996961" y="1888810"/>
            <a:ext cx="2213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Project Requirement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249C9416-3467-4CDE-BE77-17AA14775AF5}"/>
              </a:ext>
            </a:extLst>
          </p:cNvPr>
          <p:cNvCxnSpPr/>
          <p:nvPr/>
        </p:nvCxnSpPr>
        <p:spPr>
          <a:xfrm>
            <a:off x="4537657" y="2863029"/>
            <a:ext cx="5473521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B219868-03CA-46B8-A747-88BADF79419D}"/>
              </a:ext>
            </a:extLst>
          </p:cNvPr>
          <p:cNvSpPr txBox="1"/>
          <p:nvPr/>
        </p:nvSpPr>
        <p:spPr>
          <a:xfrm>
            <a:off x="4537656" y="1262018"/>
            <a:ext cx="56400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1400" dirty="0"/>
              <a:t>A developing country wants a large public hospital in its capital city. The estimated </a:t>
            </a:r>
            <a:r>
              <a:rPr lang="en-MY" sz="1400" b="1" dirty="0">
                <a:solidFill>
                  <a:srgbClr val="C00000"/>
                </a:solidFill>
              </a:rPr>
              <a:t>total cost is USD 300 milli</a:t>
            </a:r>
            <a:r>
              <a:rPr lang="en-MY" sz="1400" b="1" dirty="0"/>
              <a:t>on</a:t>
            </a:r>
            <a:r>
              <a:rPr lang="en-MY" sz="1400" dirty="0"/>
              <a:t> equivalent in local currency and construction will take three years.</a:t>
            </a:r>
          </a:p>
          <a:p>
            <a:endParaRPr lang="en-MY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1400" dirty="0"/>
              <a:t>There are several sukuk structures or combinations that could be used. The most straight-forward would be the </a:t>
            </a:r>
            <a:r>
              <a:rPr lang="en-MY" sz="1400" b="1" dirty="0" err="1">
                <a:solidFill>
                  <a:srgbClr val="C00000"/>
                </a:solidFill>
              </a:rPr>
              <a:t>Ijarah</a:t>
            </a:r>
            <a:r>
              <a:rPr lang="en-MY" sz="1400" dirty="0"/>
              <a:t> (sale- leaseback) structure.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B587FFA-0E59-4452-886A-08DB1E93D180}"/>
              </a:ext>
            </a:extLst>
          </p:cNvPr>
          <p:cNvSpPr/>
          <p:nvPr/>
        </p:nvSpPr>
        <p:spPr>
          <a:xfrm>
            <a:off x="1679502" y="1078031"/>
            <a:ext cx="8498166" cy="5157201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SG">
              <a:solidFill>
                <a:schemeClr val="dk1"/>
              </a:solidFill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F612270A-C6ED-47C7-90FF-7D9E3C49B5F0}"/>
              </a:ext>
            </a:extLst>
          </p:cNvPr>
          <p:cNvSpPr/>
          <p:nvPr/>
        </p:nvSpPr>
        <p:spPr>
          <a:xfrm rot="5400000">
            <a:off x="4276437" y="4280728"/>
            <a:ext cx="334851" cy="334851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1400" b="1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FBFF20F-9947-419D-BF9E-853867AAFD1C}"/>
              </a:ext>
            </a:extLst>
          </p:cNvPr>
          <p:cNvSpPr/>
          <p:nvPr/>
        </p:nvSpPr>
        <p:spPr>
          <a:xfrm>
            <a:off x="1834049" y="3154436"/>
            <a:ext cx="2565118" cy="28498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1400" b="1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3129293-9ACC-4F46-ABE6-717ED07A649C}"/>
              </a:ext>
            </a:extLst>
          </p:cNvPr>
          <p:cNvSpPr txBox="1"/>
          <p:nvPr/>
        </p:nvSpPr>
        <p:spPr>
          <a:xfrm>
            <a:off x="1834049" y="4258514"/>
            <a:ext cx="2470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dirty="0"/>
              <a:t>Project Returns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54B3ACB-C32A-477C-8838-1F51CF7643B6}"/>
              </a:ext>
            </a:extLst>
          </p:cNvPr>
          <p:cNvSpPr txBox="1"/>
          <p:nvPr/>
        </p:nvSpPr>
        <p:spPr>
          <a:xfrm>
            <a:off x="4559552" y="4244053"/>
            <a:ext cx="564001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MY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1400" dirty="0"/>
              <a:t>Sukuk holders would receive a dividend of $</a:t>
            </a:r>
            <a:r>
              <a:rPr lang="en-MY" sz="1400" dirty="0" smtClean="0"/>
              <a:t>62.50 each for a total of  </a:t>
            </a:r>
            <a:r>
              <a:rPr lang="en-MY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$18,750,000.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MY" sz="1400" dirty="0"/>
          </a:p>
        </p:txBody>
      </p:sp>
      <p:graphicFrame>
        <p:nvGraphicFramePr>
          <p:cNvPr id="28" name="Group 73">
            <a:extLst>
              <a:ext uri="{FF2B5EF4-FFF2-40B4-BE49-F238E27FC236}">
                <a16:creationId xmlns:a16="http://schemas.microsoft.com/office/drawing/2014/main" xmlns="" id="{06680AC7-3717-4939-B37E-2E68ABC2978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145309" y="3046444"/>
          <a:ext cx="2525651" cy="822960"/>
        </p:xfrm>
        <a:graphic>
          <a:graphicData uri="http://schemas.openxmlformats.org/drawingml/2006/table">
            <a:tbl>
              <a:tblPr/>
              <a:tblGrid>
                <a:gridCol w="14296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60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74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Face value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USD1,000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2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Tenure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376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MY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 years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4700334"/>
                  </a:ext>
                </a:extLst>
              </a:tr>
              <a:tr h="2742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Base rate, b</a:t>
                      </a:r>
                      <a:r>
                        <a:rPr lang="en-MY" sz="1200" b="1" baseline="-25000" dirty="0"/>
                        <a:t>r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376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5.0%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E4B144C-786D-4846-A551-A2831B30022A}"/>
              </a:ext>
            </a:extLst>
          </p:cNvPr>
          <p:cNvSpPr txBox="1"/>
          <p:nvPr/>
        </p:nvSpPr>
        <p:spPr>
          <a:xfrm>
            <a:off x="4880258" y="2962583"/>
            <a:ext cx="2096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/>
              <a:t>Assumptions: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0EA49F57-5C18-4228-B3DB-B9EC6F2B090C}"/>
              </a:ext>
            </a:extLst>
          </p:cNvPr>
          <p:cNvSpPr txBox="1"/>
          <p:nvPr/>
        </p:nvSpPr>
        <p:spPr>
          <a:xfrm>
            <a:off x="4930819" y="4001990"/>
            <a:ext cx="1107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b="1" dirty="0"/>
              <a:t>Scenario 1</a:t>
            </a:r>
            <a:r>
              <a:rPr lang="en-MY" sz="1400" dirty="0"/>
              <a:t> </a:t>
            </a:r>
          </a:p>
          <a:p>
            <a:r>
              <a:rPr lang="en-MY" sz="1400" b="1" dirty="0"/>
              <a:t>G</a:t>
            </a:r>
            <a:r>
              <a:rPr lang="en-MY" sz="1400" b="1" baseline="-25000" dirty="0"/>
              <a:t>r </a:t>
            </a:r>
            <a:r>
              <a:rPr lang="en-MY" sz="1400" dirty="0"/>
              <a:t>= </a:t>
            </a:r>
            <a:r>
              <a:rPr lang="en-MY" sz="1400" b="1" dirty="0">
                <a:solidFill>
                  <a:srgbClr val="C00000"/>
                </a:solidFill>
              </a:rPr>
              <a:t>7.5%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xmlns="" id="{F6269380-1D01-4A3F-9D57-50918461E53F}"/>
              </a:ext>
            </a:extLst>
          </p:cNvPr>
          <p:cNvSpPr/>
          <p:nvPr/>
        </p:nvSpPr>
        <p:spPr>
          <a:xfrm>
            <a:off x="6142823" y="3889755"/>
            <a:ext cx="3271944" cy="40468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b="1" dirty="0">
                <a:solidFill>
                  <a:schemeClr val="bg1"/>
                </a:solidFill>
              </a:rPr>
              <a:t>r = 5% + 0.5 (7.5% – 5.0%) = 6.25%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8047DCD-0146-472C-9A8D-F87BBFC22726}"/>
              </a:ext>
            </a:extLst>
          </p:cNvPr>
          <p:cNvSpPr txBox="1"/>
          <p:nvPr/>
        </p:nvSpPr>
        <p:spPr>
          <a:xfrm>
            <a:off x="5877176" y="4069815"/>
            <a:ext cx="531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/>
              <a:t>: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743D7B85-34D5-4CB6-96D6-43D410B8BA21}"/>
              </a:ext>
            </a:extLst>
          </p:cNvPr>
          <p:cNvSpPr txBox="1"/>
          <p:nvPr/>
        </p:nvSpPr>
        <p:spPr>
          <a:xfrm>
            <a:off x="4930819" y="5073638"/>
            <a:ext cx="11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b="1" dirty="0"/>
              <a:t>Scenario 2 </a:t>
            </a:r>
          </a:p>
          <a:p>
            <a:r>
              <a:rPr lang="en-MY" sz="1400" b="1" dirty="0"/>
              <a:t>G</a:t>
            </a:r>
            <a:r>
              <a:rPr lang="en-MY" sz="1400" b="1" baseline="-25000" dirty="0"/>
              <a:t>r </a:t>
            </a:r>
            <a:r>
              <a:rPr lang="en-MY" sz="1400" dirty="0"/>
              <a:t>= </a:t>
            </a:r>
            <a:r>
              <a:rPr lang="en-MY" sz="1400" b="1" dirty="0">
                <a:solidFill>
                  <a:srgbClr val="C00000"/>
                </a:solidFill>
              </a:rPr>
              <a:t>4.0%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xmlns="" id="{6240443C-F085-4A5C-8834-2B96DAB19085}"/>
              </a:ext>
            </a:extLst>
          </p:cNvPr>
          <p:cNvSpPr/>
          <p:nvPr/>
        </p:nvSpPr>
        <p:spPr>
          <a:xfrm>
            <a:off x="6142823" y="5094753"/>
            <a:ext cx="3271944" cy="40468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b="1" dirty="0">
                <a:solidFill>
                  <a:schemeClr val="bg1"/>
                </a:solidFill>
              </a:rPr>
              <a:t>r = 5% + 0.25 (4.0% – 5.0%) = 4.75%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1532815-7BB5-4E6F-BFDA-458420314E54}"/>
              </a:ext>
            </a:extLst>
          </p:cNvPr>
          <p:cNvSpPr txBox="1"/>
          <p:nvPr/>
        </p:nvSpPr>
        <p:spPr>
          <a:xfrm>
            <a:off x="5868216" y="5144675"/>
            <a:ext cx="531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/>
              <a:t>: 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4D27A97E-5CBB-4200-A9F5-229EC3C9EFC3}"/>
              </a:ext>
            </a:extLst>
          </p:cNvPr>
          <p:cNvCxnSpPr/>
          <p:nvPr/>
        </p:nvCxnSpPr>
        <p:spPr>
          <a:xfrm>
            <a:off x="4702457" y="4983748"/>
            <a:ext cx="54000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F185A2EE-087B-4C7B-AA62-7807AE343FCA}"/>
              </a:ext>
            </a:extLst>
          </p:cNvPr>
          <p:cNvSpPr txBox="1"/>
          <p:nvPr/>
        </p:nvSpPr>
        <p:spPr>
          <a:xfrm>
            <a:off x="4582451" y="5366796"/>
            <a:ext cx="56400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MY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1400" dirty="0"/>
              <a:t>Sukuk holders would receive a dividend of $</a:t>
            </a:r>
            <a:r>
              <a:rPr lang="en-MY" sz="1400" dirty="0" smtClean="0"/>
              <a:t>47.50 each for a total of </a:t>
            </a:r>
            <a:r>
              <a:rPr lang="en-MY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$14,250,000.</a:t>
            </a:r>
            <a:endParaRPr lang="en-MY" sz="1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CF30229-3DB3-4764-A601-A8C119BC2621}"/>
              </a:ext>
            </a:extLst>
          </p:cNvPr>
          <p:cNvSpPr txBox="1"/>
          <p:nvPr/>
        </p:nvSpPr>
        <p:spPr>
          <a:xfrm>
            <a:off x="1524001" y="45312"/>
            <a:ext cx="9760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Funding Non-Revenue Generating Project  </a:t>
            </a:r>
          </a:p>
        </p:txBody>
      </p:sp>
    </p:spTree>
    <p:extLst>
      <p:ext uri="{BB962C8B-B14F-4D97-AF65-F5344CB8AC3E}">
        <p14:creationId xmlns:p14="http://schemas.microsoft.com/office/powerpoint/2010/main" val="261015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699"/>
          </a:xfrm>
        </p:spPr>
        <p:txBody>
          <a:bodyPr>
            <a:noAutofit/>
          </a:bodyPr>
          <a:lstStyle/>
          <a:p>
            <a:r>
              <a:rPr lang="en-MY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Illustration: Cash flows to Sukuk </a:t>
            </a:r>
            <a:r>
              <a:rPr lang="en-MY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ijarah</a:t>
            </a:r>
            <a:r>
              <a:rPr lang="en-MY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both principal and </a:t>
            </a:r>
            <a:r>
              <a:rPr lang="en-MY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dividends </a:t>
            </a:r>
            <a:r>
              <a:rPr lang="en-MY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linked to GDP growth. 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A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8225"/>
            <a:ext cx="10515600" cy="5138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1 : if GDP growth is 7.5%</a:t>
            </a:r>
            <a:r>
              <a:rPr lang="en-A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M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portion due  	= $ 15,000,000 x (1+ (g</a:t>
            </a:r>
            <a:r>
              <a:rPr lang="en-MY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MY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MY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))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= $15,000,000 x (1 + (7.5% -5%))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= $15,000,000 x ( 1.025) 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= $15,375,000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Dividend 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due        	= $18,750,000   (</a:t>
            </a:r>
            <a:r>
              <a:rPr lang="en-MY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earlier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Total 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repayment 	= $15,375,000+ $18,750,000   = </a:t>
            </a:r>
            <a:r>
              <a:rPr lang="en-MY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MY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34,125,000</a:t>
            </a:r>
          </a:p>
          <a:p>
            <a:pPr marL="0" indent="0">
              <a:buNone/>
            </a:pPr>
            <a:r>
              <a:rPr lang="en-MY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</a:t>
            </a:r>
            <a:r>
              <a:rPr lang="en-MY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MY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if GDP growth is </a:t>
            </a:r>
            <a:r>
              <a:rPr lang="en-MY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4%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portion due		= $ 15,000,000 x (1+ (g</a:t>
            </a:r>
            <a:r>
              <a:rPr lang="en-MY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MY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MY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))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= $15,000,000 x (1 +(4% -5%))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= $15,000,000 x (0.99)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M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 $14,850,000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Dividend 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due    	</a:t>
            </a:r>
            <a:r>
              <a:rPr lang="en-M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$14,250,000   (</a:t>
            </a:r>
            <a:r>
              <a:rPr lang="en-MY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earlier</a:t>
            </a:r>
            <a:r>
              <a:rPr lang="en-M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annual payment  	 = $14,850,000 + $14,250,000 = </a:t>
            </a:r>
            <a:r>
              <a:rPr lang="en-MY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MY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29,100,000</a:t>
            </a:r>
          </a:p>
          <a:p>
            <a:pPr marL="0" indent="0">
              <a:buNone/>
            </a:pPr>
            <a:endParaRPr lang="en-MY" sz="1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75483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E5C669-8708-4180-8A87-51E03D1276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C4409B2E-8C53-4E12-8AE7-BA6EEC6665EB}"/>
              </a:ext>
            </a:extLst>
          </p:cNvPr>
          <p:cNvSpPr/>
          <p:nvPr/>
        </p:nvSpPr>
        <p:spPr>
          <a:xfrm>
            <a:off x="9570021" y="1870320"/>
            <a:ext cx="547705" cy="2392236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defRPr/>
            </a:pPr>
            <a:r>
              <a:rPr lang="en-AU" sz="1400" b="1" kern="0" dirty="0">
                <a:solidFill>
                  <a:prstClr val="black"/>
                </a:solidFill>
                <a:latin typeface="+mj-lt"/>
              </a:rPr>
              <a:t>Investors</a:t>
            </a:r>
            <a:endParaRPr lang="en-AU" sz="1400" b="1" i="1" kern="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73B5BCD-F8A1-42C7-AA0F-B84979294FC0}"/>
              </a:ext>
            </a:extLst>
          </p:cNvPr>
          <p:cNvSpPr/>
          <p:nvPr/>
        </p:nvSpPr>
        <p:spPr>
          <a:xfrm>
            <a:off x="5122340" y="2590320"/>
            <a:ext cx="2992129" cy="105759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AU" b="1" kern="0" dirty="0">
                <a:solidFill>
                  <a:prstClr val="black"/>
                </a:solidFill>
                <a:latin typeface="+mj-lt"/>
              </a:rPr>
              <a:t>SPV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0FDDBC67-83FE-489B-B47E-E696B7F8C3A8}"/>
              </a:ext>
            </a:extLst>
          </p:cNvPr>
          <p:cNvSpPr/>
          <p:nvPr/>
        </p:nvSpPr>
        <p:spPr>
          <a:xfrm>
            <a:off x="2012916" y="1042983"/>
            <a:ext cx="1668127" cy="842378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AU" sz="1400" b="1" kern="0" dirty="0">
                <a:solidFill>
                  <a:srgbClr val="FFFFFF"/>
                </a:solidFill>
                <a:latin typeface="+mj-lt"/>
              </a:rPr>
              <a:t>Government as Obligor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4120B79B-A9BD-4002-8F11-FA4C2D8919FC}"/>
              </a:ext>
            </a:extLst>
          </p:cNvPr>
          <p:cNvSpPr/>
          <p:nvPr/>
        </p:nvSpPr>
        <p:spPr>
          <a:xfrm>
            <a:off x="2012917" y="2603661"/>
            <a:ext cx="1205899" cy="7200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AU" sz="1400" b="1" kern="0" dirty="0">
                <a:solidFill>
                  <a:prstClr val="black"/>
                </a:solidFill>
                <a:latin typeface="+mj-lt"/>
              </a:rPr>
              <a:t>Project 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3EF4E2D7-A088-49C4-AE03-D8B6D530D1A7}"/>
              </a:ext>
            </a:extLst>
          </p:cNvPr>
          <p:cNvCxnSpPr/>
          <p:nvPr/>
        </p:nvCxnSpPr>
        <p:spPr>
          <a:xfrm>
            <a:off x="8114468" y="2854051"/>
            <a:ext cx="1440000" cy="0"/>
          </a:xfrm>
          <a:prstGeom prst="straightConnector1">
            <a:avLst/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A04085AF-6A69-4596-A785-C57197BACDD6}"/>
              </a:ext>
            </a:extLst>
          </p:cNvPr>
          <p:cNvSpPr txBox="1"/>
          <p:nvPr/>
        </p:nvSpPr>
        <p:spPr>
          <a:xfrm>
            <a:off x="3960352" y="1187174"/>
            <a:ext cx="2271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prstClr val="black"/>
                </a:solidFill>
                <a:latin typeface="+mj-lt"/>
              </a:rPr>
              <a:t>5. Annual Payments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6EE9B95A-620B-4732-9447-A166F30EF5AD}"/>
              </a:ext>
            </a:extLst>
          </p:cNvPr>
          <p:cNvSpPr/>
          <p:nvPr/>
        </p:nvSpPr>
        <p:spPr>
          <a:xfrm>
            <a:off x="1756269" y="754145"/>
            <a:ext cx="8622973" cy="478366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58209DB9-9518-4B90-A5D3-5328639956BE}"/>
              </a:ext>
            </a:extLst>
          </p:cNvPr>
          <p:cNvSpPr/>
          <p:nvPr/>
        </p:nvSpPr>
        <p:spPr>
          <a:xfrm>
            <a:off x="5511468" y="4538830"/>
            <a:ext cx="1440000" cy="72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AU" sz="1400" b="1" kern="0" dirty="0">
                <a:solidFill>
                  <a:prstClr val="black"/>
                </a:solidFill>
                <a:latin typeface="+mj-lt"/>
              </a:rPr>
              <a:t>Trustee</a:t>
            </a:r>
          </a:p>
        </p:txBody>
      </p:sp>
      <p:cxnSp>
        <p:nvCxnSpPr>
          <p:cNvPr id="25" name="Elbow Connector 71">
            <a:extLst>
              <a:ext uri="{FF2B5EF4-FFF2-40B4-BE49-F238E27FC236}">
                <a16:creationId xmlns:a16="http://schemas.microsoft.com/office/drawing/2014/main" xmlns="" id="{A9693682-EA5C-4344-9AA3-C3DD2F14BABD}"/>
              </a:ext>
            </a:extLst>
          </p:cNvPr>
          <p:cNvCxnSpPr>
            <a:cxnSpLocks/>
          </p:cNvCxnSpPr>
          <p:nvPr/>
        </p:nvCxnSpPr>
        <p:spPr>
          <a:xfrm>
            <a:off x="3688780" y="1150320"/>
            <a:ext cx="3240000" cy="1440000"/>
          </a:xfrm>
          <a:prstGeom prst="bentConnector2">
            <a:avLst/>
          </a:prstGeom>
          <a:noFill/>
          <a:ln w="3810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2203AA1D-4CF1-41A5-B960-66766F714A73}"/>
              </a:ext>
            </a:extLst>
          </p:cNvPr>
          <p:cNvCxnSpPr/>
          <p:nvPr/>
        </p:nvCxnSpPr>
        <p:spPr>
          <a:xfrm flipH="1">
            <a:off x="2595368" y="1875581"/>
            <a:ext cx="1" cy="720000"/>
          </a:xfrm>
          <a:prstGeom prst="straightConnector1">
            <a:avLst/>
          </a:prstGeom>
          <a:noFill/>
          <a:ln w="38100" cap="flat" cmpd="sng" algn="ctr">
            <a:solidFill>
              <a:srgbClr val="BFBFBF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7" name="Elbow Connector 71">
            <a:extLst>
              <a:ext uri="{FF2B5EF4-FFF2-40B4-BE49-F238E27FC236}">
                <a16:creationId xmlns:a16="http://schemas.microsoft.com/office/drawing/2014/main" xmlns="" id="{127F047A-611C-4A19-B1D3-A65848DC3EE0}"/>
              </a:ext>
            </a:extLst>
          </p:cNvPr>
          <p:cNvCxnSpPr>
            <a:cxnSpLocks/>
          </p:cNvCxnSpPr>
          <p:nvPr/>
        </p:nvCxnSpPr>
        <p:spPr>
          <a:xfrm>
            <a:off x="3688780" y="1438979"/>
            <a:ext cx="2520000" cy="1152000"/>
          </a:xfrm>
          <a:prstGeom prst="bentConnector2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Elbow Connector 71">
            <a:extLst>
              <a:ext uri="{FF2B5EF4-FFF2-40B4-BE49-F238E27FC236}">
                <a16:creationId xmlns:a16="http://schemas.microsoft.com/office/drawing/2014/main" xmlns="" id="{FA869989-F7B4-4D6A-BBCC-CD293B3383BD}"/>
              </a:ext>
            </a:extLst>
          </p:cNvPr>
          <p:cNvCxnSpPr>
            <a:cxnSpLocks/>
          </p:cNvCxnSpPr>
          <p:nvPr/>
        </p:nvCxnSpPr>
        <p:spPr>
          <a:xfrm>
            <a:off x="3689714" y="1697167"/>
            <a:ext cx="1800000" cy="90000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AC669B18-F300-43DF-B942-8186B610B710}"/>
              </a:ext>
            </a:extLst>
          </p:cNvPr>
          <p:cNvSpPr txBox="1"/>
          <p:nvPr/>
        </p:nvSpPr>
        <p:spPr>
          <a:xfrm>
            <a:off x="3960352" y="1768730"/>
            <a:ext cx="1791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AU" sz="1200" dirty="0">
                <a:solidFill>
                  <a:prstClr val="black"/>
                </a:solidFill>
                <a:latin typeface="+mj-lt"/>
              </a:rPr>
              <a:t>Transfer Assets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CA66ACF-44DD-47A5-AF38-D21F912E83AE}"/>
              </a:ext>
            </a:extLst>
          </p:cNvPr>
          <p:cNvSpPr txBox="1"/>
          <p:nvPr/>
        </p:nvSpPr>
        <p:spPr>
          <a:xfrm>
            <a:off x="5255990" y="846953"/>
            <a:ext cx="1791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7"/>
            </a:pPr>
            <a:r>
              <a:rPr lang="en-AU" sz="1200" dirty="0">
                <a:solidFill>
                  <a:prstClr val="black"/>
                </a:solidFill>
                <a:latin typeface="+mj-lt"/>
              </a:rPr>
              <a:t>Final </a:t>
            </a:r>
            <a:r>
              <a:rPr lang="en-AU" sz="1200" dirty="0" smtClean="0">
                <a:solidFill>
                  <a:prstClr val="black"/>
                </a:solidFill>
                <a:latin typeface="+mj-lt"/>
              </a:rPr>
              <a:t>Settlement</a:t>
            </a:r>
            <a:endParaRPr lang="en-AU" sz="1200" dirty="0">
              <a:solidFill>
                <a:prstClr val="black"/>
              </a:solidFill>
              <a:latin typeface="+mj-lt"/>
            </a:endParaRPr>
          </a:p>
        </p:txBody>
      </p:sp>
      <p:cxnSp>
        <p:nvCxnSpPr>
          <p:cNvPr id="32" name="Elbow Connector 71">
            <a:extLst>
              <a:ext uri="{FF2B5EF4-FFF2-40B4-BE49-F238E27FC236}">
                <a16:creationId xmlns:a16="http://schemas.microsoft.com/office/drawing/2014/main" xmlns="" id="{67DBB23D-A2FA-401D-8E7F-581B3D32D482}"/>
              </a:ext>
            </a:extLst>
          </p:cNvPr>
          <p:cNvCxnSpPr>
            <a:cxnSpLocks/>
          </p:cNvCxnSpPr>
          <p:nvPr/>
        </p:nvCxnSpPr>
        <p:spPr>
          <a:xfrm flipH="1" flipV="1">
            <a:off x="3400988" y="1885361"/>
            <a:ext cx="1692000" cy="1260000"/>
          </a:xfrm>
          <a:prstGeom prst="bentConnector2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0FBDF5C-F219-48E9-9D4A-537476FD2725}"/>
              </a:ext>
            </a:extLst>
          </p:cNvPr>
          <p:cNvSpPr txBox="1"/>
          <p:nvPr/>
        </p:nvSpPr>
        <p:spPr>
          <a:xfrm>
            <a:off x="3439592" y="3217987"/>
            <a:ext cx="14619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4"/>
            </a:pPr>
            <a:r>
              <a:rPr lang="en-AU" sz="1100" dirty="0" smtClean="0">
                <a:solidFill>
                  <a:prstClr val="black"/>
                </a:solidFill>
                <a:latin typeface="+mj-lt"/>
              </a:rPr>
              <a:t>$$$ Sukuk </a:t>
            </a:r>
            <a:r>
              <a:rPr lang="en-AU" sz="1100" dirty="0">
                <a:solidFill>
                  <a:prstClr val="black"/>
                </a:solidFill>
                <a:latin typeface="+mj-lt"/>
              </a:rPr>
              <a:t>Proceeds</a:t>
            </a:r>
          </a:p>
        </p:txBody>
      </p:sp>
      <p:cxnSp>
        <p:nvCxnSpPr>
          <p:cNvPr id="34" name="Elbow Connector 66">
            <a:extLst>
              <a:ext uri="{FF2B5EF4-FFF2-40B4-BE49-F238E27FC236}">
                <a16:creationId xmlns:a16="http://schemas.microsoft.com/office/drawing/2014/main" xmlns="" id="{CF2A36D0-8BB0-4BEA-9F7B-59F3E730464A}"/>
              </a:ext>
            </a:extLst>
          </p:cNvPr>
          <p:cNvCxnSpPr/>
          <p:nvPr/>
        </p:nvCxnSpPr>
        <p:spPr>
          <a:xfrm rot="5400000" flipH="1" flipV="1">
            <a:off x="8428092" y="1477968"/>
            <a:ext cx="432000" cy="1800000"/>
          </a:xfrm>
          <a:prstGeom prst="bentConnector2">
            <a:avLst/>
          </a:prstGeom>
          <a:noFill/>
          <a:ln w="3810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5A4F44C6-7338-46F0-A1D2-937A962D21E2}"/>
              </a:ext>
            </a:extLst>
          </p:cNvPr>
          <p:cNvSpPr txBox="1"/>
          <p:nvPr/>
        </p:nvSpPr>
        <p:spPr>
          <a:xfrm>
            <a:off x="7803973" y="1828220"/>
            <a:ext cx="1791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8"/>
            </a:pPr>
            <a:r>
              <a:rPr lang="en-AU" sz="1200" dirty="0">
                <a:solidFill>
                  <a:prstClr val="black"/>
                </a:solidFill>
                <a:latin typeface="+mj-lt"/>
              </a:rPr>
              <a:t>Final </a:t>
            </a:r>
            <a:r>
              <a:rPr lang="en-AU" sz="1200" dirty="0" smtClean="0">
                <a:solidFill>
                  <a:prstClr val="black"/>
                </a:solidFill>
                <a:latin typeface="+mj-lt"/>
              </a:rPr>
              <a:t>Settlement</a:t>
            </a:r>
            <a:endParaRPr lang="en-AU" sz="12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5E4C567-61B7-4F6D-B2D5-56C85EC89CAB}"/>
              </a:ext>
            </a:extLst>
          </p:cNvPr>
          <p:cNvSpPr txBox="1"/>
          <p:nvPr/>
        </p:nvSpPr>
        <p:spPr>
          <a:xfrm>
            <a:off x="8207737" y="2550246"/>
            <a:ext cx="1296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en-AU" sz="1200" dirty="0">
                <a:solidFill>
                  <a:prstClr val="black"/>
                </a:solidFill>
                <a:latin typeface="+mj-lt"/>
              </a:rPr>
              <a:t>Issue Sukuk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366588DE-71C0-4CB5-BAF8-6819DC0EF851}"/>
              </a:ext>
            </a:extLst>
          </p:cNvPr>
          <p:cNvCxnSpPr>
            <a:cxnSpLocks/>
          </p:cNvCxnSpPr>
          <p:nvPr/>
        </p:nvCxnSpPr>
        <p:spPr>
          <a:xfrm flipH="1">
            <a:off x="8121553" y="3429784"/>
            <a:ext cx="1440000" cy="0"/>
          </a:xfrm>
          <a:prstGeom prst="straightConnector1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2732B80-7E2F-4AE3-83EA-EABAB4FC8487}"/>
              </a:ext>
            </a:extLst>
          </p:cNvPr>
          <p:cNvSpPr txBox="1"/>
          <p:nvPr/>
        </p:nvSpPr>
        <p:spPr>
          <a:xfrm>
            <a:off x="8141125" y="3093774"/>
            <a:ext cx="15118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n-AU" sz="1000" dirty="0" smtClean="0">
                <a:solidFill>
                  <a:prstClr val="black"/>
                </a:solidFill>
                <a:latin typeface="+mj-lt"/>
              </a:rPr>
              <a:t>$$$ Sukuk </a:t>
            </a:r>
            <a:r>
              <a:rPr lang="en-AU" sz="1000" dirty="0">
                <a:solidFill>
                  <a:prstClr val="black"/>
                </a:solidFill>
                <a:latin typeface="+mj-lt"/>
              </a:rPr>
              <a:t>Proceeds</a:t>
            </a:r>
          </a:p>
        </p:txBody>
      </p:sp>
      <p:cxnSp>
        <p:nvCxnSpPr>
          <p:cNvPr id="42" name="Elbow Connector 71">
            <a:extLst>
              <a:ext uri="{FF2B5EF4-FFF2-40B4-BE49-F238E27FC236}">
                <a16:creationId xmlns:a16="http://schemas.microsoft.com/office/drawing/2014/main" xmlns="" id="{8D82B386-E1AB-40A1-BDC5-84D0B81AB4E7}"/>
              </a:ext>
            </a:extLst>
          </p:cNvPr>
          <p:cNvCxnSpPr>
            <a:cxnSpLocks/>
          </p:cNvCxnSpPr>
          <p:nvPr/>
        </p:nvCxnSpPr>
        <p:spPr>
          <a:xfrm rot="16200000" flipH="1">
            <a:off x="8062780" y="2534218"/>
            <a:ext cx="360000" cy="2628000"/>
          </a:xfrm>
          <a:prstGeom prst="bentConnector2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BB2B530-CCE7-4D6D-9644-A27D76FAAFD2}"/>
              </a:ext>
            </a:extLst>
          </p:cNvPr>
          <p:cNvSpPr txBox="1"/>
          <p:nvPr/>
        </p:nvSpPr>
        <p:spPr>
          <a:xfrm>
            <a:off x="7831110" y="3728519"/>
            <a:ext cx="1846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en-AU" sz="1200" dirty="0">
                <a:solidFill>
                  <a:prstClr val="black"/>
                </a:solidFill>
                <a:latin typeface="+mj-lt"/>
              </a:rPr>
              <a:t>Annual Payments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A375AF27-3455-44A8-B460-EC1FBBAD14EA}"/>
              </a:ext>
            </a:extLst>
          </p:cNvPr>
          <p:cNvCxnSpPr>
            <a:cxnSpLocks/>
          </p:cNvCxnSpPr>
          <p:nvPr/>
        </p:nvCxnSpPr>
        <p:spPr>
          <a:xfrm rot="16200000">
            <a:off x="5758780" y="4118217"/>
            <a:ext cx="90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2DAA41A0-594D-449C-B63A-778BC4684061}"/>
              </a:ext>
            </a:extLst>
          </p:cNvPr>
          <p:cNvSpPr txBox="1"/>
          <p:nvPr/>
        </p:nvSpPr>
        <p:spPr>
          <a:xfrm>
            <a:off x="1813755" y="5768117"/>
            <a:ext cx="8365330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1400" dirty="0" smtClean="0"/>
              <a:t>Note: possible </a:t>
            </a:r>
            <a:r>
              <a:rPr lang="en-MY" sz="1400" dirty="0"/>
              <a:t>to also </a:t>
            </a:r>
            <a:r>
              <a:rPr lang="en-MY" sz="1600" i="1" dirty="0">
                <a:solidFill>
                  <a:srgbClr val="C00000"/>
                </a:solidFill>
              </a:rPr>
              <a:t>link the annual principal payments </a:t>
            </a:r>
            <a:r>
              <a:rPr lang="en-MY" sz="1400" dirty="0"/>
              <a:t>to GDP growth for more flexibility.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FCF30229-3DB3-4764-A601-A8C119BC2621}"/>
              </a:ext>
            </a:extLst>
          </p:cNvPr>
          <p:cNvSpPr txBox="1"/>
          <p:nvPr/>
        </p:nvSpPr>
        <p:spPr>
          <a:xfrm>
            <a:off x="1524001" y="45312"/>
            <a:ext cx="9760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GDP-Linked </a:t>
            </a:r>
            <a:r>
              <a:rPr lang="en-SG" sz="2400" dirty="0" err="1"/>
              <a:t>Sukuk</a:t>
            </a:r>
            <a:r>
              <a:rPr lang="en-SG" sz="2400" dirty="0"/>
              <a:t> </a:t>
            </a:r>
            <a:r>
              <a:rPr lang="en-SG" sz="2400" dirty="0" err="1"/>
              <a:t>Ijarah</a:t>
            </a:r>
            <a:r>
              <a:rPr lang="en-SG" sz="2400" dirty="0"/>
              <a:t> Structure  </a:t>
            </a:r>
          </a:p>
        </p:txBody>
      </p:sp>
    </p:spTree>
    <p:extLst>
      <p:ext uri="{BB962C8B-B14F-4D97-AF65-F5344CB8AC3E}">
        <p14:creationId xmlns:p14="http://schemas.microsoft.com/office/powerpoint/2010/main" val="266396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95554"/>
            <a:ext cx="10515600" cy="77386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Debt </a:t>
            </a:r>
            <a:r>
              <a:rPr lang="en-US" sz="2200" dirty="0"/>
              <a:t>servicing requirements reduce during downturns or increases in tandem with the government’s repayment capacity thereby reducing stress on government budgets</a:t>
            </a:r>
            <a:r>
              <a:rPr lang="en-MY" dirty="0"/>
              <a:t/>
            </a:r>
            <a:br>
              <a:rPr lang="en-MY" dirty="0"/>
            </a:b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645577"/>
              </p:ext>
            </p:extLst>
          </p:nvPr>
        </p:nvGraphicFramePr>
        <p:xfrm>
          <a:off x="838200" y="219075"/>
          <a:ext cx="10515600" cy="4305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939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696"/>
          </a:xfrm>
        </p:spPr>
        <p:txBody>
          <a:bodyPr>
            <a:noAutofit/>
          </a:bodyPr>
          <a:lstStyle/>
          <a:p>
            <a:r>
              <a:rPr lang="en-A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: The missing link between development needs and Islamic Finance.</a:t>
            </a:r>
            <a:endParaRPr lang="en-AU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9306"/>
            <a:ext cx="10515600" cy="4917658"/>
          </a:xfrm>
        </p:spPr>
        <p:txBody>
          <a:bodyPr/>
          <a:lstStyle/>
          <a:p>
            <a:r>
              <a:rPr lang="en-A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Brookings </a:t>
            </a:r>
            <a:r>
              <a:rPr lang="en-A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Institution;  </a:t>
            </a:r>
            <a:r>
              <a:rPr lang="en-A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2016−2030, needed global investment in infrastructure is around $90 trillion</a:t>
            </a:r>
            <a:r>
              <a:rPr lang="en-A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A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A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development financing within the Islamic world is obvious. </a:t>
            </a:r>
            <a:endParaRPr lang="en-A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 nations like Turkey and Indonesia have massive infrastructure plans but lack the funding resource.</a:t>
            </a:r>
          </a:p>
          <a:p>
            <a:endParaRPr lang="en-A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of the needed projects are low risk, potentially high return projects.</a:t>
            </a:r>
          </a:p>
          <a:p>
            <a:pPr marL="0" indent="0">
              <a:buNone/>
            </a:pPr>
            <a:r>
              <a:rPr lang="en-A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A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low hanging fruits – of development economics. </a:t>
            </a:r>
          </a:p>
          <a:p>
            <a:pPr marL="0" indent="0">
              <a:buNone/>
            </a:pPr>
            <a:endParaRPr lang="en-A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given very high levels of debt (debt to GDP ratios), these countries are in no position to fund development infrastructure with foreign debt. </a:t>
            </a:r>
            <a:endParaRPr lang="en-A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6285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366"/>
          </a:xfrm>
        </p:spPr>
        <p:txBody>
          <a:bodyPr/>
          <a:lstStyle/>
          <a:p>
            <a:pPr lvl="0"/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 and </a:t>
            </a:r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 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475"/>
            <a:ext cx="10515600" cy="504348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risk sharing, determination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net profits can be an issue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industry average costs, industry ratios and best practices can protect the sukukholders.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key is to be transparent of the methodology to be used. 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debt, risk-sharing instruments are riskier for investors/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sukukholders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less risky for the issuing government.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embedded options, puts exercisable by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sukukholders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 certain conditions and calls exercisable by the government, can help to reduce risks and therefore, costs.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contract for differences (CFDs) can substantially reduce risks and required returns/costs.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12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572"/>
          </a:xfrm>
        </p:spPr>
        <p:txBody>
          <a:bodyPr/>
          <a:lstStyle/>
          <a:p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 funding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 without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Returns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anchored in real sector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returns; not only be more stable but higher relative to the rates of debt instruments.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 projects are long lived, have stable and steady cash flows. The instruments would mimic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beta stocks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nature of their cash flows, their returns would have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little correlation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conventional portfolios.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correlation implies </a:t>
            </a: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 diversification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possibility when combined with conventional portfolios.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importantly, there is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interest rate sensitivity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4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8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 class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 contagion.</a:t>
            </a:r>
          </a:p>
          <a:p>
            <a:endParaRPr lang="en-US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promote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Suez Canal certificates.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Risk-sharing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raises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threshold of prudence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evaluating projects for investment at both ends, the investor and obligor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improved efficiency should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moral hazard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lead to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allocation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resources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final caveat is the need for good governance, transparency, accountability, rule of law and the enforceability of contracts.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54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41097" y="4766292"/>
            <a:ext cx="5386917" cy="518135"/>
          </a:xfrm>
        </p:spPr>
        <p:txBody>
          <a:bodyPr>
            <a:normAutofit/>
          </a:bodyPr>
          <a:lstStyle/>
          <a:p>
            <a:r>
              <a:rPr lang="en-US" dirty="0" smtClean="0"/>
              <a:t>INCEIF, The Global University of Islamic Finance</a:t>
            </a:r>
            <a:endParaRPr lang="en-MY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4"/>
          </p:nvPr>
        </p:nvSpPr>
        <p:spPr>
          <a:xfrm>
            <a:off x="541097" y="5229200"/>
            <a:ext cx="4040188" cy="554058"/>
          </a:xfrm>
        </p:spPr>
        <p:txBody>
          <a:bodyPr>
            <a:noAutofit/>
          </a:bodyPr>
          <a:lstStyle/>
          <a:p>
            <a:r>
              <a:rPr lang="it-IT" dirty="0"/>
              <a:t>Lorong Universiti </a:t>
            </a:r>
            <a:r>
              <a:rPr lang="it-IT" dirty="0" smtClean="0"/>
              <a:t>A,</a:t>
            </a:r>
          </a:p>
          <a:p>
            <a:r>
              <a:rPr lang="it-IT" dirty="0" smtClean="0"/>
              <a:t>59100 </a:t>
            </a:r>
            <a:r>
              <a:rPr lang="it-IT" dirty="0"/>
              <a:t>Kuala Lumpur, Malaysia</a:t>
            </a:r>
            <a:endParaRPr lang="en-MY" dirty="0"/>
          </a:p>
          <a:p>
            <a:endParaRPr lang="en-MY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2768816"/>
            <a:ext cx="7399283" cy="1938952"/>
          </a:xfrm>
          <a:prstGeom prst="rect">
            <a:avLst/>
          </a:prstGeom>
          <a:noFill/>
        </p:spPr>
        <p:txBody>
          <a:bodyPr wrap="square" lIns="91396" tIns="45700" rIns="91396" bIns="45700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yriad Pro" pitchFamily="34" charset="0"/>
              </a:rPr>
              <a:t>Thank </a:t>
            </a:r>
            <a:r>
              <a:rPr lang="en-US" sz="3200" b="1" dirty="0" smtClean="0">
                <a:solidFill>
                  <a:schemeClr val="bg1"/>
                </a:solidFill>
                <a:latin typeface="Myriad Pro" pitchFamily="34" charset="0"/>
              </a:rPr>
              <a:t>you</a:t>
            </a:r>
          </a:p>
          <a:p>
            <a:pPr algn="ctr"/>
            <a:endParaRPr lang="en-US" sz="3200" b="1" dirty="0" smtClean="0">
              <a:solidFill>
                <a:schemeClr val="bg1"/>
              </a:solidFill>
              <a:latin typeface="Myriad Pro" pitchFamily="34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Myriad Pro" pitchFamily="34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Myriad Pro" pitchFamily="34" charset="0"/>
              </a:rPr>
              <a:t>obiya@inceif.org</a:t>
            </a:r>
            <a:endParaRPr lang="en-MY" sz="2400" dirty="0">
              <a:solidFill>
                <a:schemeClr val="bg1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75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929262"/>
              </p:ext>
            </p:extLst>
          </p:nvPr>
        </p:nvGraphicFramePr>
        <p:xfrm>
          <a:off x="504825" y="273050"/>
          <a:ext cx="9753600" cy="561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6480019" imgH="3983942" progId="Word.Document.12">
                  <p:embed/>
                </p:oleObj>
              </mc:Choice>
              <mc:Fallback>
                <p:oleObj name="Document" r:id="rId4" imgW="6480019" imgH="39839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4825" y="273050"/>
                        <a:ext cx="9753600" cy="561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059893" y="6158089"/>
            <a:ext cx="6096000" cy="21544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AU" sz="800" dirty="0" smtClean="0">
                <a:latin typeface="Andes"/>
              </a:rPr>
              <a:t>Source: Mobilizing Islamic Finance for Infrastructure, PPP – Report 2017. World Bank, PPIAF, IDB</a:t>
            </a:r>
            <a:r>
              <a:rPr lang="en-AU" sz="800" b="0" i="0" u="none" strike="noStrike" baseline="0" dirty="0" smtClean="0">
                <a:solidFill>
                  <a:srgbClr val="FFFFFF"/>
                </a:solidFill>
                <a:latin typeface="Andes"/>
              </a:rPr>
              <a:t> 2017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4653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2565"/>
          </a:xfrm>
        </p:spPr>
        <p:txBody>
          <a:bodyPr>
            <a:noAutofit/>
          </a:bodyPr>
          <a:lstStyle/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Congruence between 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Islamic Finance and Infrastructure </a:t>
            </a:r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1"/>
          <p:cNvSpPr>
            <a:spLocks noChangeArrowheads="1"/>
          </p:cNvSpPr>
          <p:nvPr/>
        </p:nvSpPr>
        <p:spPr bwMode="auto">
          <a:xfrm>
            <a:off x="958086" y="1631518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5D5A7"/>
              </a:gs>
              <a:gs pos="50000">
                <a:srgbClr val="AACE99"/>
              </a:gs>
              <a:gs pos="100000">
                <a:srgbClr val="9CCA86"/>
              </a:gs>
            </a:gsLst>
            <a:lin ang="5400000"/>
          </a:gradFill>
          <a:ln w="635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Returns linked to earnings and derived from commercial risk taken by financier.</a:t>
            </a:r>
            <a:endParaRPr kumimoji="0" lang="en-US" alt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ounded Rectangle 2"/>
          <p:cNvSpPr>
            <a:spLocks noChangeArrowheads="1"/>
          </p:cNvSpPr>
          <p:nvPr/>
        </p:nvSpPr>
        <p:spPr bwMode="auto">
          <a:xfrm>
            <a:off x="940682" y="3274636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5D5A7"/>
              </a:gs>
              <a:gs pos="50000">
                <a:srgbClr val="AACE99"/>
              </a:gs>
              <a:gs pos="100000">
                <a:srgbClr val="9CCA86"/>
              </a:gs>
            </a:gsLst>
            <a:lin ang="5400000"/>
          </a:gradFill>
          <a:ln w="635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Transactions should be free from speculation or gambling 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maysir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5882184" y="1587291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8B7DF"/>
              </a:gs>
              <a:gs pos="50000">
                <a:srgbClr val="9AABD9"/>
              </a:gs>
              <a:gs pos="100000">
                <a:srgbClr val="879ED7"/>
              </a:gs>
            </a:gsLst>
            <a:lin ang="5400000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 projects allow for risk to be shared among parties.</a:t>
            </a:r>
            <a:endParaRPr kumimoji="0" lang="en-US" alt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ounded Rectangle 4"/>
          <p:cNvSpPr>
            <a:spLocks noChangeArrowheads="1"/>
          </p:cNvSpPr>
          <p:nvPr/>
        </p:nvSpPr>
        <p:spPr bwMode="auto">
          <a:xfrm>
            <a:off x="940672" y="2408188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5D5A7"/>
              </a:gs>
              <a:gs pos="50000">
                <a:srgbClr val="AACE99"/>
              </a:gs>
              <a:gs pos="100000">
                <a:srgbClr val="9CCA86"/>
              </a:gs>
            </a:gsLst>
            <a:lin ang="5400000"/>
          </a:gradFill>
          <a:ln w="635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Financiers should become partners in project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ounded Rectangle 5"/>
          <p:cNvSpPr>
            <a:spLocks noChangeArrowheads="1"/>
          </p:cNvSpPr>
          <p:nvPr/>
        </p:nvSpPr>
        <p:spPr bwMode="auto">
          <a:xfrm>
            <a:off x="967609" y="4147597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5D5A7"/>
              </a:gs>
              <a:gs pos="50000">
                <a:srgbClr val="AACE99"/>
              </a:gs>
              <a:gs pos="100000">
                <a:srgbClr val="9CCA86"/>
              </a:gs>
            </a:gsLst>
            <a:lin ang="5400000"/>
          </a:gradFill>
          <a:ln w="635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Existence of uncertainty/looseness of contract is prohibited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ounded Rectangle 6"/>
          <p:cNvSpPr>
            <a:spLocks noChangeArrowheads="1"/>
          </p:cNvSpPr>
          <p:nvPr/>
        </p:nvSpPr>
        <p:spPr bwMode="auto">
          <a:xfrm>
            <a:off x="955133" y="5050835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5D5A7"/>
              </a:gs>
              <a:gs pos="50000">
                <a:srgbClr val="AACE99"/>
              </a:gs>
              <a:gs pos="100000">
                <a:srgbClr val="9CCA86"/>
              </a:gs>
            </a:gsLst>
            <a:lin ang="5400000"/>
          </a:gradFill>
          <a:ln w="635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Investments in alcohol, drugs, gambling, weapons and other prohibited activities are not permitted.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ounded Rectangle 7"/>
          <p:cNvSpPr>
            <a:spLocks noChangeArrowheads="1"/>
          </p:cNvSpPr>
          <p:nvPr/>
        </p:nvSpPr>
        <p:spPr bwMode="auto">
          <a:xfrm>
            <a:off x="5912404" y="2389079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8B7DF"/>
              </a:gs>
              <a:gs pos="50000">
                <a:srgbClr val="9AABD9"/>
              </a:gs>
              <a:gs pos="100000">
                <a:srgbClr val="879ED7"/>
              </a:gs>
            </a:gsLst>
            <a:lin ang="5400000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Projects can be designed for financier to be partners and not just lenders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ounded Rectangle 8"/>
          <p:cNvSpPr>
            <a:spLocks noChangeArrowheads="1"/>
          </p:cNvSpPr>
          <p:nvPr/>
        </p:nvSpPr>
        <p:spPr bwMode="auto">
          <a:xfrm>
            <a:off x="5964954" y="3214478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8B7DF"/>
              </a:gs>
              <a:gs pos="50000">
                <a:srgbClr val="9AABD9"/>
              </a:gs>
              <a:gs pos="100000">
                <a:srgbClr val="879ED7"/>
              </a:gs>
            </a:gsLst>
            <a:lin ang="5400000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 projects are by nature free from speculation or gambling</a:t>
            </a:r>
            <a:endParaRPr kumimoji="0" lang="en-US" alt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ounded Rectangle 9"/>
          <p:cNvSpPr>
            <a:spLocks noChangeArrowheads="1"/>
          </p:cNvSpPr>
          <p:nvPr/>
        </p:nvSpPr>
        <p:spPr bwMode="auto">
          <a:xfrm>
            <a:off x="5924221" y="4046431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8B7DF"/>
              </a:gs>
              <a:gs pos="50000">
                <a:srgbClr val="9AABD9"/>
              </a:gs>
              <a:gs pos="100000">
                <a:srgbClr val="879ED7"/>
              </a:gs>
            </a:gsLst>
            <a:lin ang="5400000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Projects are generally well defined with no uncertainty (such as lump sum, turn-key, EPC contracts).</a:t>
            </a:r>
            <a:endParaRPr kumimoji="0" lang="en-US" alt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ounded Rectangle 10"/>
          <p:cNvSpPr>
            <a:spLocks noChangeArrowheads="1"/>
          </p:cNvSpPr>
          <p:nvPr/>
        </p:nvSpPr>
        <p:spPr bwMode="auto">
          <a:xfrm>
            <a:off x="5917984" y="4932256"/>
            <a:ext cx="3171825" cy="704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8B7DF"/>
              </a:gs>
              <a:gs pos="50000">
                <a:srgbClr val="9AABD9"/>
              </a:gs>
              <a:gs pos="100000">
                <a:srgbClr val="879ED7"/>
              </a:gs>
            </a:gsLst>
            <a:lin ang="5400000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infrastructure typically exclude these areas.</a:t>
            </a:r>
            <a:endParaRPr kumimoji="0" lang="en-US" alt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390390" y="2000250"/>
            <a:ext cx="1095375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38650" y="2807970"/>
            <a:ext cx="1095375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48175" y="3655695"/>
            <a:ext cx="1095375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38650" y="4408170"/>
            <a:ext cx="1095375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86275" y="5293995"/>
            <a:ext cx="1095375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Rounded Rectangle 16"/>
          <p:cNvSpPr>
            <a:spLocks noChangeArrowheads="1"/>
          </p:cNvSpPr>
          <p:nvPr/>
        </p:nvSpPr>
        <p:spPr bwMode="auto">
          <a:xfrm>
            <a:off x="775143" y="1058921"/>
            <a:ext cx="3609975" cy="485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5D5A7"/>
              </a:gs>
              <a:gs pos="50000">
                <a:srgbClr val="AACE99"/>
              </a:gs>
              <a:gs pos="100000">
                <a:srgbClr val="9CCA86"/>
              </a:gs>
            </a:gsLst>
            <a:lin ang="5400000"/>
          </a:gradFill>
          <a:ln w="635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 of Islamic Finance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ounded Rectangle 17"/>
          <p:cNvSpPr>
            <a:spLocks noChangeArrowheads="1"/>
          </p:cNvSpPr>
          <p:nvPr/>
        </p:nvSpPr>
        <p:spPr bwMode="auto">
          <a:xfrm>
            <a:off x="5389188" y="1066806"/>
            <a:ext cx="386715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8B7DF"/>
              </a:gs>
              <a:gs pos="50000">
                <a:srgbClr val="9AABD9"/>
              </a:gs>
              <a:gs pos="100000">
                <a:srgbClr val="879ED7"/>
              </a:gs>
            </a:gsLst>
            <a:lin ang="5400000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 Project features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23" name="Rectangle 32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383618" y="5948539"/>
            <a:ext cx="6096000" cy="21544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AU" sz="800" dirty="0" smtClean="0">
                <a:latin typeface="Andes"/>
              </a:rPr>
              <a:t>Source: Mobilizing Islamic Finance for Infrastructure, PPP – Report 2017. World Bank, PPIAF, IDB</a:t>
            </a:r>
            <a:r>
              <a:rPr lang="en-AU" sz="800" b="0" i="0" u="none" strike="noStrike" baseline="0" dirty="0" smtClean="0">
                <a:solidFill>
                  <a:srgbClr val="FFFFFF"/>
                </a:solidFill>
                <a:latin typeface="Andes"/>
              </a:rPr>
              <a:t> 2017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078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3022"/>
          </a:xfrm>
        </p:spPr>
        <p:txBody>
          <a:bodyPr>
            <a:noAutofit/>
          </a:bodyPr>
          <a:lstStyle/>
          <a:p>
            <a:r>
              <a:rPr lang="en-A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Paradox</a:t>
            </a:r>
            <a:endParaRPr lang="en-A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372332"/>
              </p:ext>
            </p:extLst>
          </p:nvPr>
        </p:nvGraphicFramePr>
        <p:xfrm>
          <a:off x="994612" y="1011587"/>
          <a:ext cx="7940498" cy="5072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0143"/>
                <a:gridCol w="4422935"/>
                <a:gridCol w="2647420"/>
              </a:tblGrid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Rank</a:t>
                      </a:r>
                      <a:endParaRPr lang="en-AU" sz="110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Sovereign Wealth Fund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Assets in USD billions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Norway- Norway Global Pension Fund 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922.11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388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UAE-Abu Dhabi- Abu Dhabi Investment Authority 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828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China- China Investment Corporation 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813.8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Kuwait- Kuwait Investment Authority 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524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Saudi Arabia- SAMA Foreign Holdings 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514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388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China Honk Kong- Hong Kong Monterary Investment Portfolio 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456.6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China- China SAFE Investment Corporation 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441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388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Singapore- Government of Singapore Investment Corporation 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359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Qatar- Qatar Investment Authority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320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China- National Security Fund 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295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UAE-Dubai- Investment Corporation of Dubai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209.5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Singapore- Temasek Holdings 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197</a:t>
                      </a:r>
                      <a:endParaRPr lang="en-AU" sz="110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Saudi Arabia- Public Investment Fund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183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388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UAE-Abu Dhabi- </a:t>
                      </a:r>
                      <a:r>
                        <a:rPr lang="en-US" sz="1200" dirty="0" err="1" smtClean="0">
                          <a:solidFill>
                            <a:srgbClr val="FF0000"/>
                          </a:solidFill>
                          <a:effectLst/>
                        </a:rPr>
                        <a:t>Mubadala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 Investment Company 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</a:rPr>
                        <a:t>125</a:t>
                      </a:r>
                      <a:endParaRPr lang="en-AU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388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UAE-Abu Dhabi- Abu Dhabi Investment Council 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110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South Korea- Korea Investment Corporation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108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Australia- Australia Future Fund 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99.4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Iran- National Development Fund of Iran 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91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Russia- National Welfare Fund 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72.2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  <a:tr h="194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</a:t>
                      </a:r>
                      <a:endParaRPr lang="en-AU" sz="110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Libya- Libyan Investment Authority 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66</a:t>
                      </a:r>
                      <a:endParaRPr lang="en-A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18" marR="68018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138989" y="6193933"/>
            <a:ext cx="80050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 Sovereign Fund Institute 2017        http://www.aalep.eu/sovereign-wealth-fund-ranking</a:t>
            </a:r>
            <a:endParaRPr lang="en-AU" sz="1200" i="1" dirty="0"/>
          </a:p>
        </p:txBody>
      </p:sp>
    </p:spTree>
    <p:extLst>
      <p:ext uri="{BB962C8B-B14F-4D97-AF65-F5344CB8AC3E}">
        <p14:creationId xmlns:p14="http://schemas.microsoft.com/office/powerpoint/2010/main" val="4232291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282"/>
          </a:xfrm>
        </p:spPr>
        <p:txBody>
          <a:bodyPr>
            <a:noAutofit/>
          </a:bodyPr>
          <a:lstStyle/>
          <a:p>
            <a:r>
              <a:rPr lang="en-A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disconnect between debt and infrastructure projects. </a:t>
            </a:r>
            <a:endParaRPr lang="en-A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103587"/>
            <a:ext cx="10515600" cy="507337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typically, have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operating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leverage.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 to TC 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high.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VC/MC of production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negligible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 adds an additional layer of fixed costs thereby </a:t>
            </a:r>
          </a:p>
          <a:p>
            <a:pPr>
              <a:buFontTx/>
              <a:buChar char="-"/>
            </a:pPr>
            <a:r>
              <a:rPr lang="en-US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</a:t>
            </a:r>
            <a:r>
              <a:rPr lang="en-US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 even points, </a:t>
            </a:r>
            <a:endParaRPr lang="en-US" sz="20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</a:t>
            </a:r>
            <a:r>
              <a:rPr lang="en-US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flow volatility, </a:t>
            </a:r>
            <a:endParaRPr lang="en-US" sz="20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exposing </a:t>
            </a:r>
            <a:r>
              <a:rPr lang="en-US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to interest rate </a:t>
            </a:r>
            <a:r>
              <a:rPr lang="en-US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</a:p>
          <a:p>
            <a:pPr>
              <a:buFontTx/>
              <a:buChar char="-"/>
            </a:pPr>
            <a:r>
              <a:rPr lang="en-US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cumulatively increasing overall risk. </a:t>
            </a:r>
            <a:endParaRPr lang="en-US" sz="20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finance theory;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Operating Lev. + High Financial Lev. = disaster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Compounded effect that produces magnified revenue/cash flow volatility.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 financing alternative for such projects would be one that does not add to already high fixed costs but is fully flexible with project performance</a:t>
            </a:r>
            <a:r>
              <a:rPr lang="en-US" dirty="0"/>
              <a:t>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953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812517" cy="1164130"/>
          </a:xfrm>
        </p:spPr>
        <p:txBody>
          <a:bodyPr>
            <a:normAutofit fontScale="90000"/>
          </a:bodyPr>
          <a:lstStyle/>
          <a:p>
            <a:r>
              <a:rPr lang="en-AU" sz="4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But, the majority of outstanding sukuk are debt based.</a:t>
            </a:r>
            <a:r>
              <a:rPr lang="en-AU" dirty="0" smtClean="0"/>
              <a:t> </a:t>
            </a:r>
            <a:r>
              <a:rPr lang="en-AU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en-AU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2284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464"/>
            <a:ext cx="10515600" cy="409074"/>
          </a:xfrm>
        </p:spPr>
        <p:txBody>
          <a:bodyPr>
            <a:noAutofit/>
          </a:bodyPr>
          <a:lstStyle/>
          <a:p>
            <a:r>
              <a:rPr lang="en-A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convergence between Sukuk and Bond yields. </a:t>
            </a:r>
            <a:endParaRPr lang="en-AU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4607"/>
            <a:ext cx="55245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" t="9991" b="1999"/>
          <a:stretch>
            <a:fillRect/>
          </a:stretch>
        </p:blipFill>
        <p:spPr bwMode="auto">
          <a:xfrm>
            <a:off x="0" y="4031575"/>
            <a:ext cx="581977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8327" r="-446" b="-2"/>
          <a:stretch>
            <a:fillRect/>
          </a:stretch>
        </p:blipFill>
        <p:spPr bwMode="auto">
          <a:xfrm>
            <a:off x="5775167" y="966043"/>
            <a:ext cx="5819775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" y="3277979"/>
            <a:ext cx="51896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Correlation of Sukuk and Bond Yields – Turkey </a:t>
            </a:r>
            <a:r>
              <a:rPr kumimoji="0" lang="en-AU" alt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(maturing 2018)</a:t>
            </a:r>
            <a:r>
              <a:rPr kumimoji="0" lang="en-AU" alt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endParaRPr kumimoji="0" lang="en-AU" altLang="en-US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6036371"/>
            <a:ext cx="5324919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Correlation of Sukuk and Bond Yields – Indonesia </a:t>
            </a:r>
            <a:r>
              <a:rPr kumimoji="0" lang="en-AU" alt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(maturing 2018)</a:t>
            </a:r>
            <a:endParaRPr kumimoji="0" lang="en-AU" altLang="en-US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98163" y="3242192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en-US" sz="1400" b="1" dirty="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Correlation of Sukuk and Bond Yields </a:t>
            </a:r>
            <a:r>
              <a:rPr lang="en-AU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AU" altLang="en-US" sz="1400" b="1" dirty="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1400" b="1" dirty="0" smtClean="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Malaysia </a:t>
            </a:r>
            <a:r>
              <a:rPr lang="en-AU" altLang="en-US" sz="1400" dirty="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(maturing </a:t>
            </a:r>
            <a:r>
              <a:rPr lang="en-AU" altLang="en-US" sz="1400" dirty="0" smtClean="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2016)    </a:t>
            </a:r>
            <a:r>
              <a:rPr lang="en-AU" altLang="en-US" sz="1400" b="1" dirty="0" smtClean="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endParaRPr lang="en-AU" altLang="en-US" sz="900" b="1" dirty="0"/>
          </a:p>
        </p:txBody>
      </p:sp>
      <p:sp>
        <p:nvSpPr>
          <p:cNvPr id="9" name="Rectangle 8"/>
          <p:cNvSpPr/>
          <p:nvPr/>
        </p:nvSpPr>
        <p:spPr>
          <a:xfrm>
            <a:off x="6520992" y="5897629"/>
            <a:ext cx="3642344" cy="273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 Abdullah </a:t>
            </a:r>
            <a:r>
              <a:rPr lang="en-AU" sz="1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Karatas</a:t>
            </a:r>
            <a:r>
              <a:rPr lang="en-A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(2018</a:t>
            </a:r>
            <a:r>
              <a:rPr lang="en-AU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PhD Manuscript, INCEIF. </a:t>
            </a:r>
            <a:endParaRPr lang="en-AU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71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2EED9A72E3884244BD28C0C603EE9C9F" ma:contentTypeVersion="10" ma:contentTypeDescription="Yeni belge oluşturun." ma:contentTypeScope="" ma:versionID="93573a4fae1b2a6a38bb9e4a20736801">
  <xsd:schema xmlns:xsd="http://www.w3.org/2001/XMLSchema" xmlns:xs="http://www.w3.org/2001/XMLSchema" xmlns:p="http://schemas.microsoft.com/office/2006/metadata/properties" xmlns:ns2="115bed41-4006-407e-8152-b817fc9efde8" xmlns:ns3="80e7c24a-ead5-4e15-a462-1b18f426cab1" targetNamespace="http://schemas.microsoft.com/office/2006/metadata/properties" ma:root="true" ma:fieldsID="19e7fc69adf49ec2b028ed0ecedcb0e7" ns2:_="" ns3:_="">
    <xsd:import namespace="115bed41-4006-407e-8152-b817fc9efde8"/>
    <xsd:import namespace="80e7c24a-ead5-4e15-a462-1b18f426ca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5bed41-4006-407e-8152-b817fc9efd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ylaşılanla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Ayrıntıları ile Paylaşıldı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e7c24a-ead5-4e15-a462-1b18f426ca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B37554-5C86-4C08-ADA4-39696D74E404}"/>
</file>

<file path=customXml/itemProps2.xml><?xml version="1.0" encoding="utf-8"?>
<ds:datastoreItem xmlns:ds="http://schemas.openxmlformats.org/officeDocument/2006/customXml" ds:itemID="{9F5D38DE-0EC1-49CB-9290-860B9E17A267}"/>
</file>

<file path=customXml/itemProps3.xml><?xml version="1.0" encoding="utf-8"?>
<ds:datastoreItem xmlns:ds="http://schemas.openxmlformats.org/officeDocument/2006/customXml" ds:itemID="{25F788A6-D99A-4F4E-AA7D-3979F513E0C0}"/>
</file>

<file path=docProps/app.xml><?xml version="1.0" encoding="utf-8"?>
<Properties xmlns="http://schemas.openxmlformats.org/officeDocument/2006/extended-properties" xmlns:vt="http://schemas.openxmlformats.org/officeDocument/2006/docPropsVTypes">
  <TotalTime>1792</TotalTime>
  <Words>2476</Words>
  <Application>Microsoft Office PowerPoint</Application>
  <PresentationFormat>Widescreen</PresentationFormat>
  <Paragraphs>438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Andes</vt:lpstr>
      <vt:lpstr>Arial</vt:lpstr>
      <vt:lpstr>Calibri</vt:lpstr>
      <vt:lpstr>Calibri Light</vt:lpstr>
      <vt:lpstr>Constantia</vt:lpstr>
      <vt:lpstr>Myriad Pro</vt:lpstr>
      <vt:lpstr>Times New Roman</vt:lpstr>
      <vt:lpstr>Trebuchet MS</vt:lpstr>
      <vt:lpstr>Wingdings</vt:lpstr>
      <vt:lpstr>Office Theme</vt:lpstr>
      <vt:lpstr>Document</vt:lpstr>
      <vt:lpstr>Using Innovative Sukuk Structures to finance development Infrastructure. A New Asset Class. </vt:lpstr>
      <vt:lpstr>Introduction : The missing link between development needs and Islamic Finance.</vt:lpstr>
      <vt:lpstr>Introduction : The missing link between development needs and Islamic Finance.</vt:lpstr>
      <vt:lpstr>PowerPoint Presentation</vt:lpstr>
      <vt:lpstr>Congruence between Islamic Finance and Infrastructure Projects</vt:lpstr>
      <vt:lpstr>The Paradox</vt:lpstr>
      <vt:lpstr>The disconnect between debt and infrastructure projects. </vt:lpstr>
      <vt:lpstr>But, the majority of outstanding sukuk are debt based. !!</vt:lpstr>
      <vt:lpstr>The convergence between Sukuk and Bond yields. </vt:lpstr>
      <vt:lpstr>Also, the majority of outstanding sukuk are short term. </vt:lpstr>
      <vt:lpstr>PowerPoint Presentation</vt:lpstr>
      <vt:lpstr>The Risk Sharing Contracts of Islamic Finance</vt:lpstr>
      <vt:lpstr>PowerPoint Presentation</vt:lpstr>
      <vt:lpstr>PowerPoint Presentation</vt:lpstr>
      <vt:lpstr>Funding type and resulting project risk profile </vt:lpstr>
      <vt:lpstr>PowerPoint Presentation</vt:lpstr>
      <vt:lpstr>PowerPoint Presentation</vt:lpstr>
      <vt:lpstr>Expected cash flows/net profit of project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Illustration: Cash flows to Sukuk ijarah with both principal and dividends linked to GDP growth.  </vt:lpstr>
      <vt:lpstr>PowerPoint Presentation</vt:lpstr>
      <vt:lpstr>  Debt servicing requirements reduce during downturns or increases in tandem with the government’s repayment capacity thereby reducing stress on government budgets </vt:lpstr>
      <vt:lpstr>Issues and Challenges </vt:lpstr>
      <vt:lpstr>Conclusion </vt:lpstr>
      <vt:lpstr>Conclusion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Paper</dc:title>
  <dc:creator>Faruq Hasbullah</dc:creator>
  <cp:lastModifiedBy>Prof. Dr Obiyathulla Ismath Bacha</cp:lastModifiedBy>
  <cp:revision>89</cp:revision>
  <dcterms:created xsi:type="dcterms:W3CDTF">2016-03-17T06:13:47Z</dcterms:created>
  <dcterms:modified xsi:type="dcterms:W3CDTF">2018-08-30T09:23:39Z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0x0101002EED9A72E3884244BD28C0C603EE9C9F</vt:lpwstr>
  </property>
</Properties>
</file>