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6"/>
  </p:notesMasterIdLst>
  <p:handoutMasterIdLst>
    <p:handoutMasterId r:id="rId17"/>
  </p:handoutMasterIdLst>
  <p:sldIdLst>
    <p:sldId id="257" r:id="rId2"/>
    <p:sldId id="258" r:id="rId3"/>
    <p:sldId id="265" r:id="rId4"/>
    <p:sldId id="269" r:id="rId5"/>
    <p:sldId id="272" r:id="rId6"/>
    <p:sldId id="261" r:id="rId7"/>
    <p:sldId id="274" r:id="rId8"/>
    <p:sldId id="287" r:id="rId9"/>
    <p:sldId id="262" r:id="rId10"/>
    <p:sldId id="283" r:id="rId11"/>
    <p:sldId id="289" r:id="rId12"/>
    <p:sldId id="290" r:id="rId13"/>
    <p:sldId id="291" r:id="rId14"/>
    <p:sldId id="292" r:id="rId15"/>
  </p:sldIdLst>
  <p:sldSz cx="9144000" cy="6858000" type="screen4x3"/>
  <p:notesSz cx="6883400" cy="9906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60F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2172" y="-84"/>
      </p:cViewPr>
      <p:guideLst>
        <p:guide orient="horz" pos="3120"/>
        <p:guide pos="216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Date Placeholder 2"/>
          <p:cNvSpPr>
            <a:spLocks noGrp="1"/>
          </p:cNvSpPr>
          <p:nvPr>
            <p:ph type="dt" sz="quarter" idx="1"/>
          </p:nvPr>
        </p:nvSpPr>
        <p:spPr>
          <a:xfrm>
            <a:off x="3898900" y="0"/>
            <a:ext cx="2982913" cy="4953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EA91A6-1802-4900-AFE9-F47CE9EB3D83}" type="datetimeFigureOut">
              <a:rPr lang="tr-TR"/>
              <a:pPr>
                <a:defRPr/>
              </a:pPr>
              <a:t>29.09.2010</a:t>
            </a:fld>
            <a:endParaRPr lang="tr-TR"/>
          </a:p>
        </p:txBody>
      </p:sp>
      <p:sp>
        <p:nvSpPr>
          <p:cNvPr id="4" name="Footer Placeholder 3"/>
          <p:cNvSpPr>
            <a:spLocks noGrp="1"/>
          </p:cNvSpPr>
          <p:nvPr>
            <p:ph type="ftr" sz="quarter" idx="2"/>
          </p:nvPr>
        </p:nvSpPr>
        <p:spPr>
          <a:xfrm>
            <a:off x="0" y="9409113"/>
            <a:ext cx="2982913"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5" name="Slide Number Placeholder 4"/>
          <p:cNvSpPr>
            <a:spLocks noGrp="1"/>
          </p:cNvSpPr>
          <p:nvPr>
            <p:ph type="sldNum" sz="quarter" idx="3"/>
          </p:nvPr>
        </p:nvSpPr>
        <p:spPr>
          <a:xfrm>
            <a:off x="3898900" y="9409113"/>
            <a:ext cx="2982913" cy="4953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D57BFE5-77A5-487B-BD98-95886ECF056A}"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5939" tIns="47969" rIns="95939" bIns="47969" rtlCol="0"/>
          <a:lstStyle>
            <a:lvl1pPr algn="l" fontAlgn="auto">
              <a:spcBef>
                <a:spcPts val="0"/>
              </a:spcBef>
              <a:spcAft>
                <a:spcPts val="0"/>
              </a:spcAft>
              <a:defRPr sz="1300">
                <a:latin typeface="+mn-lt"/>
                <a:cs typeface="+mn-cs"/>
              </a:defRPr>
            </a:lvl1pPr>
          </a:lstStyle>
          <a:p>
            <a:pPr>
              <a:defRPr/>
            </a:pPr>
            <a:endParaRPr lang="tr-TR"/>
          </a:p>
        </p:txBody>
      </p:sp>
      <p:sp>
        <p:nvSpPr>
          <p:cNvPr id="3" name="Date Placeholder 2"/>
          <p:cNvSpPr>
            <a:spLocks noGrp="1"/>
          </p:cNvSpPr>
          <p:nvPr>
            <p:ph type="dt" idx="1"/>
          </p:nvPr>
        </p:nvSpPr>
        <p:spPr>
          <a:xfrm>
            <a:off x="3898900" y="0"/>
            <a:ext cx="2982913" cy="495300"/>
          </a:xfrm>
          <a:prstGeom prst="rect">
            <a:avLst/>
          </a:prstGeom>
        </p:spPr>
        <p:txBody>
          <a:bodyPr vert="horz" lIns="95939" tIns="47969" rIns="95939" bIns="47969" rtlCol="0"/>
          <a:lstStyle>
            <a:lvl1pPr algn="r" fontAlgn="auto">
              <a:spcBef>
                <a:spcPts val="0"/>
              </a:spcBef>
              <a:spcAft>
                <a:spcPts val="0"/>
              </a:spcAft>
              <a:defRPr sz="1300">
                <a:latin typeface="+mn-lt"/>
                <a:cs typeface="+mn-cs"/>
              </a:defRPr>
            </a:lvl1pPr>
          </a:lstStyle>
          <a:p>
            <a:pPr>
              <a:defRPr/>
            </a:pPr>
            <a:fld id="{0630870F-91AF-4411-AD2F-7AC1489290EE}" type="datetimeFigureOut">
              <a:rPr lang="tr-TR"/>
              <a:pPr>
                <a:defRPr/>
              </a:pPr>
              <a:t>29.09.2010</a:t>
            </a:fld>
            <a:endParaRPr lang="tr-TR"/>
          </a:p>
        </p:txBody>
      </p:sp>
      <p:sp>
        <p:nvSpPr>
          <p:cNvPr id="4" name="Slide Image Placeholder 3"/>
          <p:cNvSpPr>
            <a:spLocks noGrp="1" noRot="1" noChangeAspect="1"/>
          </p:cNvSpPr>
          <p:nvPr>
            <p:ph type="sldImg" idx="2"/>
          </p:nvPr>
        </p:nvSpPr>
        <p:spPr>
          <a:xfrm>
            <a:off x="965200" y="742950"/>
            <a:ext cx="4953000" cy="3714750"/>
          </a:xfrm>
          <a:prstGeom prst="rect">
            <a:avLst/>
          </a:prstGeom>
          <a:noFill/>
          <a:ln w="12700">
            <a:solidFill>
              <a:prstClr val="black"/>
            </a:solidFill>
          </a:ln>
        </p:spPr>
        <p:txBody>
          <a:bodyPr vert="horz" lIns="95939" tIns="47969" rIns="95939" bIns="47969" rtlCol="0" anchor="ctr"/>
          <a:lstStyle/>
          <a:p>
            <a:pPr lvl="0"/>
            <a:endParaRPr lang="tr-TR" noProof="0"/>
          </a:p>
        </p:txBody>
      </p:sp>
      <p:sp>
        <p:nvSpPr>
          <p:cNvPr id="5" name="Notes Placeholder 4"/>
          <p:cNvSpPr>
            <a:spLocks noGrp="1"/>
          </p:cNvSpPr>
          <p:nvPr>
            <p:ph type="body" sz="quarter" idx="3"/>
          </p:nvPr>
        </p:nvSpPr>
        <p:spPr>
          <a:xfrm>
            <a:off x="688975" y="4705350"/>
            <a:ext cx="5505450" cy="4457700"/>
          </a:xfrm>
          <a:prstGeom prst="rect">
            <a:avLst/>
          </a:prstGeom>
        </p:spPr>
        <p:txBody>
          <a:bodyPr vert="horz" lIns="95939" tIns="47969" rIns="95939" bIns="4796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a:p>
        </p:txBody>
      </p:sp>
      <p:sp>
        <p:nvSpPr>
          <p:cNvPr id="6" name="Footer Placeholder 5"/>
          <p:cNvSpPr>
            <a:spLocks noGrp="1"/>
          </p:cNvSpPr>
          <p:nvPr>
            <p:ph type="ftr" sz="quarter" idx="4"/>
          </p:nvPr>
        </p:nvSpPr>
        <p:spPr>
          <a:xfrm>
            <a:off x="0" y="9409113"/>
            <a:ext cx="2982913" cy="495300"/>
          </a:xfrm>
          <a:prstGeom prst="rect">
            <a:avLst/>
          </a:prstGeom>
        </p:spPr>
        <p:txBody>
          <a:bodyPr vert="horz" lIns="95939" tIns="47969" rIns="95939" bIns="47969" rtlCol="0" anchor="b"/>
          <a:lstStyle>
            <a:lvl1pPr algn="l" fontAlgn="auto">
              <a:spcBef>
                <a:spcPts val="0"/>
              </a:spcBef>
              <a:spcAft>
                <a:spcPts val="0"/>
              </a:spcAft>
              <a:defRPr sz="1300">
                <a:latin typeface="+mn-lt"/>
                <a:cs typeface="+mn-cs"/>
              </a:defRPr>
            </a:lvl1pPr>
          </a:lstStyle>
          <a:p>
            <a:pPr>
              <a:defRPr/>
            </a:pPr>
            <a:endParaRPr lang="tr-TR"/>
          </a:p>
        </p:txBody>
      </p:sp>
      <p:sp>
        <p:nvSpPr>
          <p:cNvPr id="7" name="Slide Number Placeholder 6"/>
          <p:cNvSpPr>
            <a:spLocks noGrp="1"/>
          </p:cNvSpPr>
          <p:nvPr>
            <p:ph type="sldNum" sz="quarter" idx="5"/>
          </p:nvPr>
        </p:nvSpPr>
        <p:spPr>
          <a:xfrm>
            <a:off x="3898900" y="9409113"/>
            <a:ext cx="2982913" cy="495300"/>
          </a:xfrm>
          <a:prstGeom prst="rect">
            <a:avLst/>
          </a:prstGeom>
        </p:spPr>
        <p:txBody>
          <a:bodyPr vert="horz" lIns="95939" tIns="47969" rIns="95939" bIns="47969" rtlCol="0" anchor="b"/>
          <a:lstStyle>
            <a:lvl1pPr algn="r" fontAlgn="auto">
              <a:spcBef>
                <a:spcPts val="0"/>
              </a:spcBef>
              <a:spcAft>
                <a:spcPts val="0"/>
              </a:spcAft>
              <a:defRPr sz="1300">
                <a:latin typeface="+mn-lt"/>
                <a:cs typeface="+mn-cs"/>
              </a:defRPr>
            </a:lvl1pPr>
          </a:lstStyle>
          <a:p>
            <a:pPr>
              <a:defRPr/>
            </a:pPr>
            <a:fld id="{E2D551E4-CE2A-4394-AD97-41F00CC9DA8F}"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DAFAEE-24EA-4C53-AD41-6DD5B1F5D8A5}" type="slidenum">
              <a:rPr lang="tr-TR" smtClean="0"/>
              <a:pPr fontAlgn="base">
                <a:spcBef>
                  <a:spcPct val="0"/>
                </a:spcBef>
                <a:spcAft>
                  <a:spcPct val="0"/>
                </a:spcAft>
                <a:defRPr/>
              </a:pPr>
              <a:t>1</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CFEEC8-42DC-426A-8024-3233ED09568A}" type="slidenum">
              <a:rPr lang="tr-TR" smtClean="0"/>
              <a:pPr fontAlgn="base">
                <a:spcBef>
                  <a:spcPct val="0"/>
                </a:spcBef>
                <a:spcAft>
                  <a:spcPct val="0"/>
                </a:spcAft>
                <a:defRPr/>
              </a:pPr>
              <a:t>6</a:t>
            </a:fld>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21B21C-F5B5-48A2-89FC-357B98DA1C9C}" type="slidenum">
              <a:rPr lang="tr-TR" smtClean="0"/>
              <a:pPr fontAlgn="base">
                <a:spcBef>
                  <a:spcPct val="0"/>
                </a:spcBef>
                <a:spcAft>
                  <a:spcPct val="0"/>
                </a:spcAft>
                <a:defRPr/>
              </a:pPr>
              <a:t>7</a:t>
            </a:fld>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tr-TR" smtClean="0"/>
          </a:p>
        </p:txBody>
      </p:sp>
      <p:sp>
        <p:nvSpPr>
          <p:cNvPr id="4" name="Slide Number Placeholder 3"/>
          <p:cNvSpPr>
            <a:spLocks noGrp="1"/>
          </p:cNvSpPr>
          <p:nvPr>
            <p:ph type="sldNum" sz="quarter" idx="5"/>
          </p:nvPr>
        </p:nvSpPr>
        <p:spPr/>
        <p:txBody>
          <a:bodyPr/>
          <a:lstStyle/>
          <a:p>
            <a:pPr>
              <a:defRPr/>
            </a:pPr>
            <a:fld id="{A3AF8016-C281-4258-8178-A475E295D17F}" type="slidenum">
              <a:rPr lang="tr-TR" smtClean="0"/>
              <a:pPr>
                <a:defRPr/>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937F4BFA-8020-4F61-A3C4-B5A2CA54BE2E}" type="datetime1">
              <a:rPr lang="tr-TR"/>
              <a:pPr>
                <a:defRPr/>
              </a:pPr>
              <a:t>29.09.2010</a:t>
            </a:fld>
            <a:endParaRPr lang="tr-TR"/>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tr-T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37A206E7-71B4-4D93-95CE-A0A1FF0EDE78}"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FE5E8E-9342-47F0-BEE7-2E94F5BBD21B}" type="datetime1">
              <a:rPr lang="tr-TR"/>
              <a:pPr>
                <a:defRPr/>
              </a:pPr>
              <a:t>29.09.2010</a:t>
            </a:fld>
            <a:endParaRPr lang="tr-TR"/>
          </a:p>
        </p:txBody>
      </p:sp>
      <p:sp>
        <p:nvSpPr>
          <p:cNvPr id="5" name="Footer Placeholder 21"/>
          <p:cNvSpPr>
            <a:spLocks noGrp="1"/>
          </p:cNvSpPr>
          <p:nvPr>
            <p:ph type="ftr" sz="quarter" idx="11"/>
          </p:nvPr>
        </p:nvSpPr>
        <p:spPr/>
        <p:txBody>
          <a:bodyPr/>
          <a:lstStyle>
            <a:lvl1pPr>
              <a:defRPr/>
            </a:lvl1pPr>
          </a:lstStyle>
          <a:p>
            <a:pPr>
              <a:defRPr/>
            </a:pPr>
            <a:endParaRPr lang="tr-TR"/>
          </a:p>
        </p:txBody>
      </p:sp>
      <p:sp>
        <p:nvSpPr>
          <p:cNvPr id="6" name="Slide Number Placeholder 17"/>
          <p:cNvSpPr>
            <a:spLocks noGrp="1"/>
          </p:cNvSpPr>
          <p:nvPr>
            <p:ph type="sldNum" sz="quarter" idx="12"/>
          </p:nvPr>
        </p:nvSpPr>
        <p:spPr/>
        <p:txBody>
          <a:bodyPr/>
          <a:lstStyle>
            <a:lvl1pPr>
              <a:defRPr/>
            </a:lvl1pPr>
          </a:lstStyle>
          <a:p>
            <a:pPr>
              <a:defRPr/>
            </a:pPr>
            <a:fld id="{2D4FE7B4-D4B1-485C-8278-8F4E6F292F8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32F6583-DE3B-4CC5-9B8E-03456B495AB3}" type="datetime1">
              <a:rPr lang="tr-TR"/>
              <a:pPr>
                <a:defRPr/>
              </a:pPr>
              <a:t>29.09.2010</a:t>
            </a:fld>
            <a:endParaRPr lang="tr-TR"/>
          </a:p>
        </p:txBody>
      </p:sp>
      <p:sp>
        <p:nvSpPr>
          <p:cNvPr id="5" name="Footer Placeholder 21"/>
          <p:cNvSpPr>
            <a:spLocks noGrp="1"/>
          </p:cNvSpPr>
          <p:nvPr>
            <p:ph type="ftr" sz="quarter" idx="11"/>
          </p:nvPr>
        </p:nvSpPr>
        <p:spPr/>
        <p:txBody>
          <a:bodyPr/>
          <a:lstStyle>
            <a:lvl1pPr>
              <a:defRPr/>
            </a:lvl1pPr>
          </a:lstStyle>
          <a:p>
            <a:pPr>
              <a:defRPr/>
            </a:pPr>
            <a:endParaRPr lang="tr-TR"/>
          </a:p>
        </p:txBody>
      </p:sp>
      <p:sp>
        <p:nvSpPr>
          <p:cNvPr id="6" name="Slide Number Placeholder 17"/>
          <p:cNvSpPr>
            <a:spLocks noGrp="1"/>
          </p:cNvSpPr>
          <p:nvPr>
            <p:ph type="sldNum" sz="quarter" idx="12"/>
          </p:nvPr>
        </p:nvSpPr>
        <p:spPr/>
        <p:txBody>
          <a:bodyPr/>
          <a:lstStyle>
            <a:lvl1pPr>
              <a:defRPr/>
            </a:lvl1pPr>
          </a:lstStyle>
          <a:p>
            <a:pPr>
              <a:defRPr/>
            </a:pPr>
            <a:fld id="{8A502A47-3FAE-4E79-86DE-850A88A014C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2pPr>
              <a:defRPr sz="2000"/>
            </a:lvl2pPr>
            <a:lvl3pPr>
              <a:defRPr sz="1800"/>
            </a:lvl3pPr>
            <a:lvl4pPr>
              <a:defRPr sz="1600"/>
            </a:lvl4pPr>
            <a:lvl5pPr>
              <a:defRPr sz="14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FBBBA9D-2D7A-4F08-B9F8-08932149B94E}" type="datetime1">
              <a:rPr lang="tr-TR"/>
              <a:pPr>
                <a:defRPr/>
              </a:pPr>
              <a:t>29.09.2010</a:t>
            </a:fld>
            <a:endParaRPr lang="tr-TR"/>
          </a:p>
        </p:txBody>
      </p:sp>
      <p:sp>
        <p:nvSpPr>
          <p:cNvPr id="5" name="Footer Placeholder 21"/>
          <p:cNvSpPr>
            <a:spLocks noGrp="1"/>
          </p:cNvSpPr>
          <p:nvPr>
            <p:ph type="ftr" sz="quarter" idx="11"/>
          </p:nvPr>
        </p:nvSpPr>
        <p:spPr/>
        <p:txBody>
          <a:bodyPr/>
          <a:lstStyle>
            <a:lvl1pPr>
              <a:defRPr/>
            </a:lvl1pPr>
          </a:lstStyle>
          <a:p>
            <a:pPr>
              <a:defRPr/>
            </a:pPr>
            <a:endParaRPr lang="tr-TR"/>
          </a:p>
        </p:txBody>
      </p:sp>
      <p:sp>
        <p:nvSpPr>
          <p:cNvPr id="6" name="Slide Number Placeholder 17"/>
          <p:cNvSpPr>
            <a:spLocks noGrp="1"/>
          </p:cNvSpPr>
          <p:nvPr>
            <p:ph type="sldNum" sz="quarter" idx="12"/>
          </p:nvPr>
        </p:nvSpPr>
        <p:spPr/>
        <p:txBody>
          <a:bodyPr/>
          <a:lstStyle>
            <a:lvl1pPr>
              <a:defRPr/>
            </a:lvl1pPr>
          </a:lstStyle>
          <a:p>
            <a:pPr>
              <a:defRPr/>
            </a:pPr>
            <a:fld id="{850250CE-674E-4FDE-85F2-9C2EB960B2D5}"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BB6C0ABF-F7C9-4A2E-8648-18DEC6173C98}" type="datetime1">
              <a:rPr lang="tr-TR"/>
              <a:pPr>
                <a:defRPr/>
              </a:pPr>
              <a:t>29.09.2010</a:t>
            </a:fld>
            <a:endParaRPr lang="tr-TR"/>
          </a:p>
        </p:txBody>
      </p:sp>
      <p:sp>
        <p:nvSpPr>
          <p:cNvPr id="7" name="Footer Placeholder 4"/>
          <p:cNvSpPr>
            <a:spLocks noGrp="1"/>
          </p:cNvSpPr>
          <p:nvPr>
            <p:ph type="ftr" sz="quarter" idx="11"/>
          </p:nvPr>
        </p:nvSpPr>
        <p:spPr/>
        <p:txBody>
          <a:bodyPr/>
          <a:lstStyle>
            <a:lvl1pPr>
              <a:defRPr/>
            </a:lvl1pPr>
            <a:extLst/>
          </a:lstStyle>
          <a:p>
            <a:pPr>
              <a:defRPr/>
            </a:pPr>
            <a:endParaRPr lang="tr-TR"/>
          </a:p>
        </p:txBody>
      </p:sp>
      <p:sp>
        <p:nvSpPr>
          <p:cNvPr id="8" name="Slide Number Placeholder 5"/>
          <p:cNvSpPr>
            <a:spLocks noGrp="1"/>
          </p:cNvSpPr>
          <p:nvPr>
            <p:ph type="sldNum" sz="quarter" idx="12"/>
          </p:nvPr>
        </p:nvSpPr>
        <p:spPr/>
        <p:txBody>
          <a:bodyPr/>
          <a:lstStyle>
            <a:lvl1pPr>
              <a:defRPr/>
            </a:lvl1pPr>
            <a:extLst/>
          </a:lstStyle>
          <a:p>
            <a:pPr>
              <a:defRPr/>
            </a:pPr>
            <a:fld id="{DEFC0FCD-F3EE-41FB-BF3C-3A2E661789DE}"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86C02AF-0955-44D7-9432-4F32BBEC9ABC}" type="datetime1">
              <a:rPr lang="tr-TR"/>
              <a:pPr>
                <a:defRPr/>
              </a:pPr>
              <a:t>29.09.2010</a:t>
            </a:fld>
            <a:endParaRPr lang="tr-TR"/>
          </a:p>
        </p:txBody>
      </p:sp>
      <p:sp>
        <p:nvSpPr>
          <p:cNvPr id="6" name="Footer Placeholder 5"/>
          <p:cNvSpPr>
            <a:spLocks noGrp="1"/>
          </p:cNvSpPr>
          <p:nvPr>
            <p:ph type="ftr" sz="quarter" idx="11"/>
          </p:nvPr>
        </p:nvSpPr>
        <p:spPr/>
        <p:txBody>
          <a:bodyPr/>
          <a:lstStyle>
            <a:lvl1pPr>
              <a:defRPr/>
            </a:lvl1pPr>
            <a:extLst/>
          </a:lstStyle>
          <a:p>
            <a:pPr>
              <a:defRPr/>
            </a:pPr>
            <a:endParaRPr lang="tr-TR"/>
          </a:p>
        </p:txBody>
      </p:sp>
      <p:sp>
        <p:nvSpPr>
          <p:cNvPr id="7" name="Slide Number Placeholder 6"/>
          <p:cNvSpPr>
            <a:spLocks noGrp="1"/>
          </p:cNvSpPr>
          <p:nvPr>
            <p:ph type="sldNum" sz="quarter" idx="12"/>
          </p:nvPr>
        </p:nvSpPr>
        <p:spPr/>
        <p:txBody>
          <a:bodyPr/>
          <a:lstStyle>
            <a:lvl1pPr>
              <a:defRPr/>
            </a:lvl1pPr>
            <a:extLst/>
          </a:lstStyle>
          <a:p>
            <a:pPr>
              <a:defRPr/>
            </a:pPr>
            <a:fld id="{CD222BFB-13E7-4527-A060-75AE804D4100}"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428A22F9-2E0D-4259-8918-C81A7917E3F8}" type="datetime1">
              <a:rPr lang="tr-TR"/>
              <a:pPr>
                <a:defRPr/>
              </a:pPr>
              <a:t>29.09.2010</a:t>
            </a:fld>
            <a:endParaRPr lang="tr-TR"/>
          </a:p>
        </p:txBody>
      </p:sp>
      <p:sp>
        <p:nvSpPr>
          <p:cNvPr id="8" name="Footer Placeholder 7"/>
          <p:cNvSpPr>
            <a:spLocks noGrp="1"/>
          </p:cNvSpPr>
          <p:nvPr>
            <p:ph type="ftr" sz="quarter" idx="11"/>
          </p:nvPr>
        </p:nvSpPr>
        <p:spPr/>
        <p:txBody>
          <a:bodyPr/>
          <a:lstStyle>
            <a:lvl1pPr>
              <a:defRPr/>
            </a:lvl1pPr>
            <a:extLst/>
          </a:lstStyle>
          <a:p>
            <a:pPr>
              <a:defRPr/>
            </a:pPr>
            <a:endParaRPr lang="tr-TR"/>
          </a:p>
        </p:txBody>
      </p:sp>
      <p:sp>
        <p:nvSpPr>
          <p:cNvPr id="9" name="Slide Number Placeholder 8"/>
          <p:cNvSpPr>
            <a:spLocks noGrp="1"/>
          </p:cNvSpPr>
          <p:nvPr>
            <p:ph type="sldNum" sz="quarter" idx="12"/>
          </p:nvPr>
        </p:nvSpPr>
        <p:spPr/>
        <p:txBody>
          <a:bodyPr/>
          <a:lstStyle>
            <a:lvl1pPr>
              <a:defRPr/>
            </a:lvl1pPr>
            <a:extLst/>
          </a:lstStyle>
          <a:p>
            <a:pPr>
              <a:defRPr/>
            </a:pPr>
            <a:fld id="{DAF192A4-E362-4E00-81AC-AABDD4BABA02}"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20087870-8B3C-403A-BBB5-12AEB33DED31}" type="datetime1">
              <a:rPr lang="tr-TR"/>
              <a:pPr>
                <a:defRPr/>
              </a:pPr>
              <a:t>29.09.2010</a:t>
            </a:fld>
            <a:endParaRPr lang="tr-TR"/>
          </a:p>
        </p:txBody>
      </p:sp>
      <p:sp>
        <p:nvSpPr>
          <p:cNvPr id="4" name="Footer Placeholder 3"/>
          <p:cNvSpPr>
            <a:spLocks noGrp="1"/>
          </p:cNvSpPr>
          <p:nvPr>
            <p:ph type="ftr" sz="quarter" idx="11"/>
          </p:nvPr>
        </p:nvSpPr>
        <p:spPr/>
        <p:txBody>
          <a:bodyPr/>
          <a:lstStyle>
            <a:lvl1pPr>
              <a:defRPr/>
            </a:lvl1pPr>
            <a:extLst/>
          </a:lstStyle>
          <a:p>
            <a:pPr>
              <a:defRPr/>
            </a:pPr>
            <a:endParaRPr lang="tr-TR"/>
          </a:p>
        </p:txBody>
      </p:sp>
      <p:sp>
        <p:nvSpPr>
          <p:cNvPr id="5" name="Slide Number Placeholder 4"/>
          <p:cNvSpPr>
            <a:spLocks noGrp="1"/>
          </p:cNvSpPr>
          <p:nvPr>
            <p:ph type="sldNum" sz="quarter" idx="12"/>
          </p:nvPr>
        </p:nvSpPr>
        <p:spPr/>
        <p:txBody>
          <a:bodyPr/>
          <a:lstStyle>
            <a:lvl1pPr>
              <a:defRPr/>
            </a:lvl1pPr>
            <a:extLst/>
          </a:lstStyle>
          <a:p>
            <a:pPr>
              <a:defRPr/>
            </a:pPr>
            <a:fld id="{AB49428F-A624-4354-9EDD-56D6FBF329DB}"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AE7176BC-E5F0-4089-BCA7-8603E9D5FF06}" type="datetime1">
              <a:rPr lang="tr-TR"/>
              <a:pPr>
                <a:defRPr/>
              </a:pPr>
              <a:t>29.09.2010</a:t>
            </a:fld>
            <a:endParaRPr lang="tr-TR"/>
          </a:p>
        </p:txBody>
      </p:sp>
      <p:sp>
        <p:nvSpPr>
          <p:cNvPr id="3" name="Footer Placeholder 21"/>
          <p:cNvSpPr>
            <a:spLocks noGrp="1"/>
          </p:cNvSpPr>
          <p:nvPr>
            <p:ph type="ftr" sz="quarter" idx="11"/>
          </p:nvPr>
        </p:nvSpPr>
        <p:spPr/>
        <p:txBody>
          <a:bodyPr/>
          <a:lstStyle>
            <a:lvl1pPr>
              <a:defRPr/>
            </a:lvl1pPr>
          </a:lstStyle>
          <a:p>
            <a:pPr>
              <a:defRPr/>
            </a:pPr>
            <a:endParaRPr lang="tr-TR"/>
          </a:p>
        </p:txBody>
      </p:sp>
      <p:sp>
        <p:nvSpPr>
          <p:cNvPr id="4" name="Slide Number Placeholder 17"/>
          <p:cNvSpPr>
            <a:spLocks noGrp="1"/>
          </p:cNvSpPr>
          <p:nvPr>
            <p:ph type="sldNum" sz="quarter" idx="12"/>
          </p:nvPr>
        </p:nvSpPr>
        <p:spPr/>
        <p:txBody>
          <a:bodyPr/>
          <a:lstStyle>
            <a:lvl1pPr>
              <a:defRPr/>
            </a:lvl1pPr>
          </a:lstStyle>
          <a:p>
            <a:pPr>
              <a:defRPr/>
            </a:pPr>
            <a:fld id="{6C603E7A-58FF-4885-8136-FDAD2382DBF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53C0309-8BEF-4F16-BF1C-8B516E8926B1}" type="datetime1">
              <a:rPr lang="tr-TR"/>
              <a:pPr>
                <a:defRPr/>
              </a:pPr>
              <a:t>29.09.2010</a:t>
            </a:fld>
            <a:endParaRPr lang="tr-TR"/>
          </a:p>
        </p:txBody>
      </p:sp>
      <p:sp>
        <p:nvSpPr>
          <p:cNvPr id="6" name="Footer Placeholder 5"/>
          <p:cNvSpPr>
            <a:spLocks noGrp="1"/>
          </p:cNvSpPr>
          <p:nvPr>
            <p:ph type="ftr" sz="quarter" idx="11"/>
          </p:nvPr>
        </p:nvSpPr>
        <p:spPr/>
        <p:txBody>
          <a:bodyPr/>
          <a:lstStyle>
            <a:lvl1pPr>
              <a:defRPr/>
            </a:lvl1pPr>
            <a:extLst/>
          </a:lstStyle>
          <a:p>
            <a:pPr>
              <a:defRPr/>
            </a:pPr>
            <a:endParaRPr lang="tr-TR"/>
          </a:p>
        </p:txBody>
      </p:sp>
      <p:sp>
        <p:nvSpPr>
          <p:cNvPr id="7" name="Slide Number Placeholder 6"/>
          <p:cNvSpPr>
            <a:spLocks noGrp="1"/>
          </p:cNvSpPr>
          <p:nvPr>
            <p:ph type="sldNum" sz="quarter" idx="12"/>
          </p:nvPr>
        </p:nvSpPr>
        <p:spPr/>
        <p:txBody>
          <a:bodyPr/>
          <a:lstStyle>
            <a:lvl1pPr>
              <a:defRPr/>
            </a:lvl1pPr>
            <a:extLst/>
          </a:lstStyle>
          <a:p>
            <a:pPr>
              <a:defRPr/>
            </a:pPr>
            <a:fld id="{06F0A2D0-9659-4C2E-A77D-A93D3771DCE9}" type="slidenum">
              <a:rPr lang="tr-TR"/>
              <a:pPr>
                <a:defRPr/>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A7EC620A-5145-4925-8831-674D9B20FF03}" type="datetime1">
              <a:rPr lang="tr-TR"/>
              <a:pPr>
                <a:defRPr/>
              </a:pPr>
              <a:t>29.09.2010</a:t>
            </a:fld>
            <a:endParaRPr lang="tr-T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tr-T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A01DADA-68C1-46EE-AF3C-3820F1204E15}"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5369"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0EF77121-431E-48A0-A6D8-E0554B364D25}" type="datetime1">
              <a:rPr lang="tr-TR"/>
              <a:pPr>
                <a:defRPr/>
              </a:pPr>
              <a:t>29.09.2010</a:t>
            </a:fld>
            <a:endParaRPr lang="tr-T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tr-T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911233D0-4B22-4C93-9538-C20EB306A294}"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79" r:id="rId1"/>
    <p:sldLayoutId id="2147483775" r:id="rId2"/>
    <p:sldLayoutId id="2147483780" r:id="rId3"/>
    <p:sldLayoutId id="2147483781" r:id="rId4"/>
    <p:sldLayoutId id="2147483782" r:id="rId5"/>
    <p:sldLayoutId id="2147483783" r:id="rId6"/>
    <p:sldLayoutId id="2147483776" r:id="rId7"/>
    <p:sldLayoutId id="2147483784" r:id="rId8"/>
    <p:sldLayoutId id="2147483785" r:id="rId9"/>
    <p:sldLayoutId id="2147483777" r:id="rId10"/>
    <p:sldLayoutId id="2147483778"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3.xml"/><Relationship Id="rId7"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28605"/>
            <a:ext cx="7772400" cy="2500329"/>
          </a:xfrm>
        </p:spPr>
        <p:txBody>
          <a:bodyPr/>
          <a:lstStyle/>
          <a:p>
            <a:pPr eaLnBrk="1" fontAlgn="auto" hangingPunct="1">
              <a:spcAft>
                <a:spcPts val="0"/>
              </a:spcAft>
              <a:defRPr/>
            </a:pPr>
            <a:r>
              <a:rPr lang="en-US" sz="3400" dirty="0" smtClean="0"/>
              <a:t>Customized Indices and </a:t>
            </a:r>
            <a:r>
              <a:rPr lang="tr-TR" sz="3400" dirty="0" smtClean="0"/>
              <a:t/>
            </a:r>
            <a:br>
              <a:rPr lang="tr-TR" sz="3400" dirty="0" smtClean="0"/>
            </a:br>
            <a:r>
              <a:rPr lang="en-US" sz="3400" dirty="0" smtClean="0"/>
              <a:t>Exchange Traded Islamic </a:t>
            </a:r>
            <a:r>
              <a:rPr lang="tr-TR" sz="3400" dirty="0" smtClean="0"/>
              <a:t/>
            </a:r>
            <a:br>
              <a:rPr lang="tr-TR" sz="3400" dirty="0" smtClean="0"/>
            </a:br>
            <a:r>
              <a:rPr lang="en-US" sz="3400" dirty="0" smtClean="0"/>
              <a:t>Financial Products</a:t>
            </a:r>
            <a:r>
              <a:rPr lang="tr-TR" sz="3400" dirty="0" smtClean="0"/>
              <a:t> </a:t>
            </a:r>
            <a:br>
              <a:rPr lang="tr-TR" sz="3400" dirty="0" smtClean="0"/>
            </a:br>
            <a:r>
              <a:rPr lang="tr-TR" sz="3400" dirty="0" smtClean="0"/>
              <a:t>Task Force</a:t>
            </a:r>
            <a:endParaRPr lang="tr-TR" sz="3400" dirty="0"/>
          </a:p>
        </p:txBody>
      </p:sp>
      <p:sp>
        <p:nvSpPr>
          <p:cNvPr id="1028" name="Subtitle 4"/>
          <p:cNvSpPr>
            <a:spLocks noGrp="1"/>
          </p:cNvSpPr>
          <p:nvPr>
            <p:ph type="subTitle" idx="1"/>
          </p:nvPr>
        </p:nvSpPr>
        <p:spPr>
          <a:xfrm>
            <a:off x="685800" y="3714750"/>
            <a:ext cx="7772400" cy="2090738"/>
          </a:xfrm>
        </p:spPr>
        <p:txBody>
          <a:bodyPr/>
          <a:lstStyle/>
          <a:p>
            <a:pPr marR="0" eaLnBrk="1" hangingPunct="1"/>
            <a:r>
              <a:rPr lang="en-AU" sz="1800" smtClean="0">
                <a:solidFill>
                  <a:srgbClr val="227A8F"/>
                </a:solidFill>
                <a:latin typeface="Tahoma" pitchFamily="34" charset="0"/>
              </a:rPr>
              <a:t>OIC Member States’ Stock Exchanges </a:t>
            </a:r>
            <a:endParaRPr lang="tr-TR" sz="1800" smtClean="0">
              <a:solidFill>
                <a:srgbClr val="227A8F"/>
              </a:solidFill>
              <a:latin typeface="Tahoma" pitchFamily="34" charset="0"/>
            </a:endParaRPr>
          </a:p>
          <a:p>
            <a:pPr marR="0" eaLnBrk="1" hangingPunct="1"/>
            <a:r>
              <a:rPr lang="tr-TR" sz="1800" smtClean="0">
                <a:solidFill>
                  <a:srgbClr val="227A8F"/>
                </a:solidFill>
                <a:latin typeface="Tahoma" pitchFamily="34" charset="0"/>
              </a:rPr>
              <a:t>4th</a:t>
            </a:r>
            <a:r>
              <a:rPr lang="en-AU" sz="1800" smtClean="0">
                <a:solidFill>
                  <a:srgbClr val="227A8F"/>
                </a:solidFill>
                <a:latin typeface="Tahoma" pitchFamily="34" charset="0"/>
              </a:rPr>
              <a:t> </a:t>
            </a:r>
            <a:r>
              <a:rPr lang="tr-TR" sz="1800" smtClean="0">
                <a:solidFill>
                  <a:srgbClr val="227A8F"/>
                </a:solidFill>
                <a:latin typeface="Tahoma" pitchFamily="34" charset="0"/>
              </a:rPr>
              <a:t>Forum </a:t>
            </a:r>
            <a:r>
              <a:rPr lang="en-AU" sz="1800" smtClean="0">
                <a:solidFill>
                  <a:srgbClr val="227A8F"/>
                </a:solidFill>
                <a:latin typeface="Tahoma" pitchFamily="34" charset="0"/>
              </a:rPr>
              <a:t>Meeting</a:t>
            </a:r>
          </a:p>
          <a:p>
            <a:pPr marR="0" eaLnBrk="1" hangingPunct="1"/>
            <a:r>
              <a:rPr lang="tr-TR" sz="1800" smtClean="0">
                <a:solidFill>
                  <a:srgbClr val="227A8F"/>
                </a:solidFill>
                <a:latin typeface="Tahoma" pitchFamily="34" charset="0"/>
              </a:rPr>
              <a:t>October</a:t>
            </a:r>
            <a:r>
              <a:rPr lang="en-AU" sz="1800" smtClean="0">
                <a:solidFill>
                  <a:srgbClr val="227A8F"/>
                </a:solidFill>
                <a:latin typeface="Tahoma" pitchFamily="34" charset="0"/>
              </a:rPr>
              <a:t> 2</a:t>
            </a:r>
            <a:r>
              <a:rPr lang="tr-TR" sz="1800" smtClean="0">
                <a:solidFill>
                  <a:srgbClr val="227A8F"/>
                </a:solidFill>
                <a:latin typeface="Tahoma" pitchFamily="34" charset="0"/>
              </a:rPr>
              <a:t>-3</a:t>
            </a:r>
            <a:r>
              <a:rPr lang="en-AU" sz="1800" smtClean="0">
                <a:solidFill>
                  <a:srgbClr val="227A8F"/>
                </a:solidFill>
                <a:latin typeface="Tahoma" pitchFamily="34" charset="0"/>
              </a:rPr>
              <a:t> 20</a:t>
            </a:r>
            <a:r>
              <a:rPr lang="tr-TR" sz="1800" smtClean="0">
                <a:solidFill>
                  <a:srgbClr val="227A8F"/>
                </a:solidFill>
                <a:latin typeface="Tahoma" pitchFamily="34" charset="0"/>
              </a:rPr>
              <a:t>10</a:t>
            </a:r>
            <a:r>
              <a:rPr lang="en-AU" sz="1800" smtClean="0">
                <a:solidFill>
                  <a:srgbClr val="227A8F"/>
                </a:solidFill>
                <a:latin typeface="Tahoma" pitchFamily="34" charset="0"/>
              </a:rPr>
              <a:t>, </a:t>
            </a:r>
            <a:r>
              <a:rPr lang="tr-TR" sz="1800" smtClean="0">
                <a:solidFill>
                  <a:srgbClr val="227A8F"/>
                </a:solidFill>
                <a:latin typeface="Tahoma" pitchFamily="34" charset="0"/>
              </a:rPr>
              <a:t>Istanbul</a:t>
            </a:r>
            <a:endParaRPr lang="en-AU" sz="1800" smtClean="0">
              <a:solidFill>
                <a:srgbClr val="227A8F"/>
              </a:solidFill>
              <a:latin typeface="Tahoma" pitchFamily="34" charset="0"/>
            </a:endParaRPr>
          </a:p>
          <a:p>
            <a:pPr marR="0" eaLnBrk="1" hangingPunct="1"/>
            <a:endParaRPr lang="tr-TR" sz="1400" smtClean="0"/>
          </a:p>
          <a:p>
            <a:pPr marR="0" eaLnBrk="1" hangingPunct="1"/>
            <a:endParaRPr lang="tr-TR" sz="1800" smtClean="0"/>
          </a:p>
          <a:p>
            <a:pPr marR="0" eaLnBrk="1" hangingPunct="1"/>
            <a:r>
              <a:rPr lang="tr-TR" sz="1600" smtClean="0">
                <a:solidFill>
                  <a:schemeClr val="bg1"/>
                </a:solidFill>
              </a:rPr>
              <a:t>Şenay PEHLİVANOĞLU</a:t>
            </a:r>
          </a:p>
          <a:p>
            <a:pPr marR="0" eaLnBrk="1" hangingPunct="1"/>
            <a:r>
              <a:rPr lang="tr-TR" sz="1600" smtClean="0">
                <a:solidFill>
                  <a:schemeClr val="bg1"/>
                </a:solidFill>
              </a:rPr>
              <a:t>Istanbul Stock Exchange (ISE)</a:t>
            </a:r>
          </a:p>
          <a:p>
            <a:pPr marR="0" eaLnBrk="1" hangingPunct="1"/>
            <a:r>
              <a:rPr lang="tr-TR" sz="1600" smtClean="0">
                <a:solidFill>
                  <a:schemeClr val="bg1"/>
                </a:solidFill>
              </a:rPr>
              <a:t>Assistant Director</a:t>
            </a:r>
          </a:p>
        </p:txBody>
      </p:sp>
      <p:graphicFrame>
        <p:nvGraphicFramePr>
          <p:cNvPr id="1026" name="Object 3"/>
          <p:cNvGraphicFramePr>
            <a:graphicFrameLocks noChangeAspect="1"/>
          </p:cNvGraphicFramePr>
          <p:nvPr/>
        </p:nvGraphicFramePr>
        <p:xfrm>
          <a:off x="357188" y="285750"/>
          <a:ext cx="471487" cy="685800"/>
        </p:xfrm>
        <a:graphic>
          <a:graphicData uri="http://schemas.openxmlformats.org/presentationml/2006/ole">
            <p:oleObj spid="_x0000_s1026" name="Picture" r:id="rId4" imgW="978457" imgH="1423014" progId="Word.Picture.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85786" y="274638"/>
            <a:ext cx="7901014" cy="796908"/>
          </a:xfrm>
        </p:spPr>
        <p:txBody>
          <a:bodyPr>
            <a:normAutofit fontScale="90000"/>
          </a:bodyPr>
          <a:lstStyle/>
          <a:p>
            <a:pPr algn="ctr" eaLnBrk="1" fontAlgn="auto" hangingPunct="1">
              <a:spcAft>
                <a:spcPts val="0"/>
              </a:spcAft>
              <a:defRPr/>
            </a:pPr>
            <a:r>
              <a:rPr lang="tr-TR" sz="3000" dirty="0" smtClean="0"/>
              <a:t> </a:t>
            </a:r>
            <a:r>
              <a:rPr lang="tr-TR" sz="2500" dirty="0" smtClean="0"/>
              <a:t>Customized Indices </a:t>
            </a:r>
            <a:br>
              <a:rPr lang="tr-TR" sz="2500" dirty="0" smtClean="0"/>
            </a:br>
            <a:r>
              <a:rPr lang="tr-TR" sz="2500" dirty="0" smtClean="0"/>
              <a:t> Comparison of Index Providers - Coverage</a:t>
            </a:r>
            <a:endParaRPr lang="tr-TR" sz="2500" dirty="0"/>
          </a:p>
        </p:txBody>
      </p:sp>
      <p:graphicFrame>
        <p:nvGraphicFramePr>
          <p:cNvPr id="10242" name="Object 2"/>
          <p:cNvGraphicFramePr>
            <a:graphicFrameLocks noChangeAspect="1"/>
          </p:cNvGraphicFramePr>
          <p:nvPr/>
        </p:nvGraphicFramePr>
        <p:xfrm>
          <a:off x="142875" y="142875"/>
          <a:ext cx="471488" cy="685800"/>
        </p:xfrm>
        <a:graphic>
          <a:graphicData uri="http://schemas.openxmlformats.org/presentationml/2006/ole">
            <p:oleObj spid="_x0000_s10242" name="Picture" r:id="rId3" imgW="978457" imgH="1423014" progId="Word.Picture.8">
              <p:embed/>
            </p:oleObj>
          </a:graphicData>
        </a:graphic>
      </p:graphicFrame>
      <p:sp>
        <p:nvSpPr>
          <p:cNvPr id="10244" name="Slide Number Placeholder 7"/>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49067F75-FE5F-4618-A219-936B59833445}" type="slidenum">
              <a:rPr lang="tr-TR" smtClean="0"/>
              <a:pPr fontAlgn="base">
                <a:spcBef>
                  <a:spcPct val="0"/>
                </a:spcBef>
                <a:spcAft>
                  <a:spcPct val="0"/>
                </a:spcAft>
                <a:defRPr/>
              </a:pPr>
              <a:t>10</a:t>
            </a:fld>
            <a:endParaRPr lang="tr-TR" smtClean="0"/>
          </a:p>
        </p:txBody>
      </p:sp>
      <p:pic>
        <p:nvPicPr>
          <p:cNvPr id="10245" name="Picture 3"/>
          <p:cNvPicPr>
            <a:picLocks noGrp="1" noChangeAspect="1" noChangeArrowheads="1"/>
          </p:cNvPicPr>
          <p:nvPr>
            <p:ph idx="1"/>
          </p:nvPr>
        </p:nvPicPr>
        <p:blipFill>
          <a:blip r:embed="rId4" cstate="print"/>
          <a:srcRect/>
          <a:stretch>
            <a:fillRect/>
          </a:stretch>
        </p:blipFill>
        <p:spPr>
          <a:xfrm>
            <a:off x="827088" y="1196975"/>
            <a:ext cx="7348537" cy="5040313"/>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2"/>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0519779-1513-4FA9-8503-B4FAFC655456}" type="slidenum">
              <a:rPr lang="tr-TR" smtClean="0"/>
              <a:pPr fontAlgn="base">
                <a:spcBef>
                  <a:spcPct val="0"/>
                </a:spcBef>
                <a:spcAft>
                  <a:spcPct val="0"/>
                </a:spcAft>
                <a:defRPr/>
              </a:pPr>
              <a:t>11</a:t>
            </a:fld>
            <a:endParaRPr lang="tr-TR" smtClean="0"/>
          </a:p>
        </p:txBody>
      </p:sp>
      <p:sp>
        <p:nvSpPr>
          <p:cNvPr id="4" name="Title 3"/>
          <p:cNvSpPr>
            <a:spLocks noGrp="1"/>
          </p:cNvSpPr>
          <p:nvPr>
            <p:ph type="title"/>
          </p:nvPr>
        </p:nvSpPr>
        <p:spPr/>
        <p:txBody>
          <a:bodyPr>
            <a:normAutofit fontScale="90000"/>
          </a:bodyPr>
          <a:lstStyle/>
          <a:p>
            <a:pPr algn="ctr" eaLnBrk="1" fontAlgn="auto" hangingPunct="1">
              <a:spcAft>
                <a:spcPts val="0"/>
              </a:spcAft>
              <a:defRPr/>
            </a:pPr>
            <a:r>
              <a:rPr lang="tr-TR" sz="4800" dirty="0" smtClean="0"/>
              <a:t> </a:t>
            </a:r>
            <a:r>
              <a:rPr lang="tr-TR" sz="3300" dirty="0" smtClean="0"/>
              <a:t>Customized Indices </a:t>
            </a:r>
            <a:br>
              <a:rPr lang="tr-TR" sz="3300" dirty="0" smtClean="0"/>
            </a:br>
            <a:r>
              <a:rPr lang="tr-TR" sz="3300" dirty="0" smtClean="0"/>
              <a:t> Comparison of Index Providers</a:t>
            </a:r>
            <a:endParaRPr lang="tr-TR" sz="3300" dirty="0"/>
          </a:p>
        </p:txBody>
      </p:sp>
      <p:graphicFrame>
        <p:nvGraphicFramePr>
          <p:cNvPr id="11266" name="Object 2"/>
          <p:cNvGraphicFramePr>
            <a:graphicFrameLocks noChangeAspect="1"/>
          </p:cNvGraphicFramePr>
          <p:nvPr/>
        </p:nvGraphicFramePr>
        <p:xfrm>
          <a:off x="142875" y="142875"/>
          <a:ext cx="471488" cy="685800"/>
        </p:xfrm>
        <a:graphic>
          <a:graphicData uri="http://schemas.openxmlformats.org/presentationml/2006/ole">
            <p:oleObj spid="_x0000_s11266" name="Picture" r:id="rId3" imgW="978457" imgH="1423014" progId="Word.Picture.8">
              <p:embed/>
            </p:oleObj>
          </a:graphicData>
        </a:graphic>
      </p:graphicFrame>
      <p:pic>
        <p:nvPicPr>
          <p:cNvPr id="11269" name="Picture 3"/>
          <p:cNvPicPr>
            <a:picLocks noGrp="1" noChangeAspect="1" noChangeArrowheads="1"/>
          </p:cNvPicPr>
          <p:nvPr>
            <p:ph idx="1"/>
          </p:nvPr>
        </p:nvPicPr>
        <p:blipFill>
          <a:blip r:embed="rId4" cstate="print"/>
          <a:srcRect/>
          <a:stretch>
            <a:fillRect/>
          </a:stretch>
        </p:blipFill>
        <p:spPr>
          <a:xfrm>
            <a:off x="684213" y="1844675"/>
            <a:ext cx="8135937" cy="4105275"/>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1"/>
          <p:cNvSpPr>
            <a:spLocks noGrp="1"/>
          </p:cNvSpPr>
          <p:nvPr>
            <p:ph idx="1"/>
          </p:nvPr>
        </p:nvSpPr>
        <p:spPr/>
        <p:txBody>
          <a:bodyPr/>
          <a:lstStyle/>
          <a:p>
            <a:pPr eaLnBrk="1" hangingPunct="1"/>
            <a:endParaRPr lang="tr-TR" sz="2200" smtClean="0"/>
          </a:p>
          <a:p>
            <a:pPr eaLnBrk="1" hangingPunct="1"/>
            <a:r>
              <a:rPr lang="en-US" sz="2000" smtClean="0"/>
              <a:t>All index providers we consulted are eligible and experienced in their field and have minor differences in their index calculation policies. Considering that, we sent follow-up questions to </a:t>
            </a:r>
            <a:r>
              <a:rPr lang="tr-TR" sz="2000" smtClean="0"/>
              <a:t>FTSE, MSCI and S&amp;P, </a:t>
            </a:r>
            <a:r>
              <a:rPr lang="en-US" sz="2000" smtClean="0"/>
              <a:t>and asked</a:t>
            </a:r>
            <a:r>
              <a:rPr lang="tr-TR" sz="2000" smtClean="0"/>
              <a:t> the number of ;</a:t>
            </a:r>
          </a:p>
          <a:p>
            <a:pPr eaLnBrk="1" hangingPunct="1">
              <a:buFont typeface="Wingdings 3" pitchFamily="18" charset="2"/>
              <a:buNone/>
            </a:pPr>
            <a:endParaRPr lang="tr-TR" sz="1100" smtClean="0"/>
          </a:p>
          <a:p>
            <a:pPr lvl="1" eaLnBrk="1" hangingPunct="1"/>
            <a:r>
              <a:rPr lang="en-US" sz="1400" smtClean="0"/>
              <a:t>their conventional and Islamic indices, </a:t>
            </a:r>
            <a:endParaRPr lang="tr-TR" sz="1400" smtClean="0"/>
          </a:p>
          <a:p>
            <a:pPr lvl="1" eaLnBrk="1" hangingPunct="1"/>
            <a:r>
              <a:rPr lang="tr-TR" sz="1400" smtClean="0"/>
              <a:t>covered </a:t>
            </a:r>
            <a:r>
              <a:rPr lang="en-US" sz="1400" smtClean="0"/>
              <a:t>companies, </a:t>
            </a:r>
            <a:endParaRPr lang="tr-TR" sz="1400" smtClean="0"/>
          </a:p>
          <a:p>
            <a:pPr lvl="1" eaLnBrk="1" hangingPunct="1"/>
            <a:r>
              <a:rPr lang="en-US" sz="1400" smtClean="0"/>
              <a:t>ETFs/funds tracking their indices, </a:t>
            </a:r>
            <a:endParaRPr lang="tr-TR" sz="1400" smtClean="0"/>
          </a:p>
          <a:p>
            <a:pPr lvl="1" eaLnBrk="1" hangingPunct="1"/>
            <a:r>
              <a:rPr lang="en-US" sz="1400" smtClean="0"/>
              <a:t>AUMs of these ETFs/funds etc.</a:t>
            </a:r>
            <a:endParaRPr lang="tr-TR" sz="1400" smtClean="0"/>
          </a:p>
          <a:p>
            <a:pPr lvl="1" eaLnBrk="1" hangingPunct="1">
              <a:buFont typeface="Verdana" pitchFamily="34" charset="0"/>
              <a:buNone/>
            </a:pPr>
            <a:endParaRPr lang="tr-TR" sz="1100" smtClean="0"/>
          </a:p>
          <a:p>
            <a:pPr eaLnBrk="1" hangingPunct="1"/>
            <a:r>
              <a:rPr lang="en-US" sz="2000" smtClean="0"/>
              <a:t>We gathered all these information </a:t>
            </a:r>
            <a:r>
              <a:rPr lang="tr-TR" sz="2000" smtClean="0"/>
              <a:t>then</a:t>
            </a:r>
            <a:r>
              <a:rPr lang="en-US" sz="2000" smtClean="0"/>
              <a:t> emailed our Final Report </a:t>
            </a:r>
            <a:r>
              <a:rPr lang="tr-TR" sz="2000" smtClean="0"/>
              <a:t>to the Task Force members.</a:t>
            </a:r>
          </a:p>
          <a:p>
            <a:pPr eaLnBrk="1" hangingPunct="1">
              <a:buFont typeface="Wingdings 3" pitchFamily="18" charset="2"/>
              <a:buNone/>
            </a:pPr>
            <a:endParaRPr lang="tr-TR" sz="2000" smtClean="0"/>
          </a:p>
          <a:p>
            <a:pPr eaLnBrk="1" hangingPunct="1"/>
            <a:endParaRPr lang="tr-TR" sz="2000" smtClean="0"/>
          </a:p>
          <a:p>
            <a:pPr eaLnBrk="1" hangingPunct="1">
              <a:buFont typeface="Wingdings 3" pitchFamily="18" charset="2"/>
              <a:buNone/>
            </a:pPr>
            <a:endParaRPr lang="tr-TR" sz="1000" smtClean="0"/>
          </a:p>
          <a:p>
            <a:pPr lvl="1" eaLnBrk="1" hangingPunct="1">
              <a:buFont typeface="Verdana" pitchFamily="34" charset="0"/>
              <a:buNone/>
            </a:pPr>
            <a:endParaRPr lang="tr-TR" sz="1600" smtClean="0"/>
          </a:p>
          <a:p>
            <a:pPr lvl="1" eaLnBrk="1" hangingPunct="1">
              <a:buFont typeface="Verdana" pitchFamily="34" charset="0"/>
              <a:buNone/>
            </a:pPr>
            <a:endParaRPr lang="tr-TR" sz="1600" smtClean="0"/>
          </a:p>
          <a:p>
            <a:pPr lvl="1" eaLnBrk="1" hangingPunct="1">
              <a:buFont typeface="Verdana" pitchFamily="34" charset="0"/>
              <a:buNone/>
            </a:pPr>
            <a:endParaRPr lang="tr-TR" sz="1500" smtClean="0"/>
          </a:p>
        </p:txBody>
      </p:sp>
      <p:sp>
        <p:nvSpPr>
          <p:cNvPr id="12292" name="Slide Number Placeholder 2"/>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3AC41818-1DEE-480E-9DF0-8D0527A573EA}" type="slidenum">
              <a:rPr lang="tr-TR" smtClean="0"/>
              <a:pPr fontAlgn="base">
                <a:spcBef>
                  <a:spcPct val="0"/>
                </a:spcBef>
                <a:spcAft>
                  <a:spcPct val="0"/>
                </a:spcAft>
                <a:defRPr/>
              </a:pPr>
              <a:t>12</a:t>
            </a:fld>
            <a:endParaRPr lang="tr-TR" smtClean="0"/>
          </a:p>
        </p:txBody>
      </p:sp>
      <p:sp>
        <p:nvSpPr>
          <p:cNvPr id="4" name="Title 3"/>
          <p:cNvSpPr>
            <a:spLocks noGrp="1"/>
          </p:cNvSpPr>
          <p:nvPr>
            <p:ph type="title"/>
          </p:nvPr>
        </p:nvSpPr>
        <p:spPr>
          <a:xfrm>
            <a:off x="755576" y="274638"/>
            <a:ext cx="7931224" cy="1143000"/>
          </a:xfrm>
        </p:spPr>
        <p:txBody>
          <a:bodyPr/>
          <a:lstStyle/>
          <a:p>
            <a:pPr algn="ctr" eaLnBrk="1" fontAlgn="auto" hangingPunct="1">
              <a:spcAft>
                <a:spcPts val="0"/>
              </a:spcAft>
              <a:defRPr/>
            </a:pPr>
            <a:r>
              <a:rPr lang="tr-TR" sz="3000" dirty="0" smtClean="0"/>
              <a:t>Customized Indices </a:t>
            </a:r>
            <a:br>
              <a:rPr lang="tr-TR" sz="3000" dirty="0" smtClean="0"/>
            </a:br>
            <a:r>
              <a:rPr lang="tr-TR" sz="3000" dirty="0" smtClean="0"/>
              <a:t>Comparison of Index Providers</a:t>
            </a:r>
            <a:endParaRPr lang="tr-TR" sz="3000" dirty="0"/>
          </a:p>
        </p:txBody>
      </p:sp>
      <p:graphicFrame>
        <p:nvGraphicFramePr>
          <p:cNvPr id="12290" name="Object 2"/>
          <p:cNvGraphicFramePr>
            <a:graphicFrameLocks noChangeAspect="1"/>
          </p:cNvGraphicFramePr>
          <p:nvPr/>
        </p:nvGraphicFramePr>
        <p:xfrm>
          <a:off x="142875" y="142875"/>
          <a:ext cx="471488" cy="685800"/>
        </p:xfrm>
        <a:graphic>
          <a:graphicData uri="http://schemas.openxmlformats.org/presentationml/2006/ole">
            <p:oleObj spid="_x0000_s12290" name="Picture" r:id="rId3" imgW="978457" imgH="1423014" progId="Word.Picture.8">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2"/>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F584649F-1EFD-4CAB-B2B9-7BB1705ADCCE}" type="slidenum">
              <a:rPr lang="tr-TR" smtClean="0"/>
              <a:pPr fontAlgn="base">
                <a:spcBef>
                  <a:spcPct val="0"/>
                </a:spcBef>
                <a:spcAft>
                  <a:spcPct val="0"/>
                </a:spcAft>
                <a:defRPr/>
              </a:pPr>
              <a:t>13</a:t>
            </a:fld>
            <a:endParaRPr lang="tr-TR" smtClean="0"/>
          </a:p>
        </p:txBody>
      </p:sp>
      <p:sp>
        <p:nvSpPr>
          <p:cNvPr id="4" name="Title 3"/>
          <p:cNvSpPr>
            <a:spLocks noGrp="1"/>
          </p:cNvSpPr>
          <p:nvPr>
            <p:ph type="title"/>
          </p:nvPr>
        </p:nvSpPr>
        <p:spPr>
          <a:xfrm>
            <a:off x="755576" y="274638"/>
            <a:ext cx="7931224" cy="1143000"/>
          </a:xfrm>
        </p:spPr>
        <p:txBody>
          <a:bodyPr/>
          <a:lstStyle/>
          <a:p>
            <a:pPr algn="ctr" eaLnBrk="1" fontAlgn="auto" hangingPunct="1">
              <a:spcAft>
                <a:spcPts val="0"/>
              </a:spcAft>
              <a:defRPr/>
            </a:pPr>
            <a:r>
              <a:rPr lang="tr-TR" sz="3000" dirty="0" smtClean="0"/>
              <a:t>Customized Indices </a:t>
            </a:r>
            <a:br>
              <a:rPr lang="tr-TR" sz="3000" dirty="0" smtClean="0"/>
            </a:br>
            <a:r>
              <a:rPr lang="tr-TR" sz="3000" dirty="0" smtClean="0"/>
              <a:t>Comparison of Index Providers</a:t>
            </a:r>
            <a:endParaRPr lang="tr-TR" sz="3000" dirty="0"/>
          </a:p>
        </p:txBody>
      </p:sp>
      <p:graphicFrame>
        <p:nvGraphicFramePr>
          <p:cNvPr id="13314" name="Object 2"/>
          <p:cNvGraphicFramePr>
            <a:graphicFrameLocks noChangeAspect="1"/>
          </p:cNvGraphicFramePr>
          <p:nvPr/>
        </p:nvGraphicFramePr>
        <p:xfrm>
          <a:off x="142875" y="142875"/>
          <a:ext cx="471488" cy="685800"/>
        </p:xfrm>
        <a:graphic>
          <a:graphicData uri="http://schemas.openxmlformats.org/presentationml/2006/ole">
            <p:oleObj spid="_x0000_s13314" name="Picture" r:id="rId3" imgW="978457" imgH="1423014" progId="Word.Picture.8">
              <p:embed/>
            </p:oleObj>
          </a:graphicData>
        </a:graphic>
      </p:graphicFrame>
      <p:pic>
        <p:nvPicPr>
          <p:cNvPr id="13317" name="Picture 7"/>
          <p:cNvPicPr>
            <a:picLocks noGrp="1" noChangeAspect="1" noChangeArrowheads="1"/>
          </p:cNvPicPr>
          <p:nvPr>
            <p:ph idx="1"/>
          </p:nvPr>
        </p:nvPicPr>
        <p:blipFill>
          <a:blip r:embed="rId4" cstate="print"/>
          <a:srcRect/>
          <a:stretch>
            <a:fillRect/>
          </a:stretch>
        </p:blipFill>
        <p:spPr>
          <a:xfrm>
            <a:off x="457200" y="1504950"/>
            <a:ext cx="8229600" cy="4587875"/>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1"/>
          <p:cNvSpPr>
            <a:spLocks noGrp="1"/>
          </p:cNvSpPr>
          <p:nvPr>
            <p:ph idx="1"/>
          </p:nvPr>
        </p:nvSpPr>
        <p:spPr/>
        <p:txBody>
          <a:bodyPr/>
          <a:lstStyle/>
          <a:p>
            <a:pPr eaLnBrk="1" hangingPunct="1"/>
            <a:endParaRPr lang="tr-TR" sz="2400" smtClean="0"/>
          </a:p>
          <a:p>
            <a:pPr eaLnBrk="1" hangingPunct="1"/>
            <a:r>
              <a:rPr lang="tr-TR" sz="2000" smtClean="0"/>
              <a:t>Considering their flexible approach from business point of view and more importantly, their eagerness to cooperate with the OIC Stock Exchanges, S&amp;P has been invited to make a detailed presentation to Forum participants.</a:t>
            </a:r>
          </a:p>
          <a:p>
            <a:pPr eaLnBrk="1" hangingPunct="1">
              <a:buFont typeface="Wingdings 3" pitchFamily="18" charset="2"/>
              <a:buNone/>
            </a:pPr>
            <a:endParaRPr lang="tr-TR" sz="2000" smtClean="0"/>
          </a:p>
          <a:p>
            <a:pPr eaLnBrk="1" hangingPunct="1"/>
            <a:r>
              <a:rPr lang="tr-TR" sz="2000" smtClean="0"/>
              <a:t>S&amp;P covers 19 OIC member countries and 20 exchanges, if any of the remaining countries in the OIC are added to their global coverage in the future, they will also be included in their indices.</a:t>
            </a:r>
          </a:p>
          <a:p>
            <a:pPr eaLnBrk="1" hangingPunct="1"/>
            <a:endParaRPr lang="tr-TR" smtClean="0"/>
          </a:p>
        </p:txBody>
      </p:sp>
      <p:sp>
        <p:nvSpPr>
          <p:cNvPr id="14340" name="Slide Number Placeholder 2"/>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14DB761-6B67-404E-B9C6-DE15D8D2F14B}" type="slidenum">
              <a:rPr lang="tr-TR" smtClean="0"/>
              <a:pPr fontAlgn="base">
                <a:spcBef>
                  <a:spcPct val="0"/>
                </a:spcBef>
                <a:spcAft>
                  <a:spcPct val="0"/>
                </a:spcAft>
                <a:defRPr/>
              </a:pPr>
              <a:t>14</a:t>
            </a:fld>
            <a:endParaRPr lang="tr-TR" smtClean="0"/>
          </a:p>
        </p:txBody>
      </p:sp>
      <p:sp>
        <p:nvSpPr>
          <p:cNvPr id="4" name="Title 3"/>
          <p:cNvSpPr>
            <a:spLocks noGrp="1"/>
          </p:cNvSpPr>
          <p:nvPr>
            <p:ph type="title"/>
          </p:nvPr>
        </p:nvSpPr>
        <p:spPr>
          <a:xfrm>
            <a:off x="642910" y="274638"/>
            <a:ext cx="8043890" cy="1143000"/>
          </a:xfrm>
        </p:spPr>
        <p:txBody>
          <a:bodyPr/>
          <a:lstStyle/>
          <a:p>
            <a:pPr algn="ctr" eaLnBrk="1" fontAlgn="auto" hangingPunct="1">
              <a:spcAft>
                <a:spcPts val="0"/>
              </a:spcAft>
              <a:defRPr/>
            </a:pPr>
            <a:r>
              <a:rPr lang="tr-TR" sz="3000" dirty="0" err="1" smtClean="0"/>
              <a:t>Customized</a:t>
            </a:r>
            <a:r>
              <a:rPr lang="tr-TR" sz="3000" dirty="0" smtClean="0"/>
              <a:t> </a:t>
            </a:r>
            <a:r>
              <a:rPr lang="tr-TR" sz="3000" dirty="0" err="1" smtClean="0"/>
              <a:t>Indices</a:t>
            </a:r>
            <a:r>
              <a:rPr lang="tr-TR" sz="3000" dirty="0" smtClean="0"/>
              <a:t> </a:t>
            </a:r>
            <a:br>
              <a:rPr lang="tr-TR" sz="3000" dirty="0" smtClean="0"/>
            </a:br>
            <a:r>
              <a:rPr lang="tr-TR" sz="3000" dirty="0" err="1" smtClean="0"/>
              <a:t>Comparison</a:t>
            </a:r>
            <a:r>
              <a:rPr lang="tr-TR" sz="3000" dirty="0" smtClean="0"/>
              <a:t> of </a:t>
            </a:r>
            <a:r>
              <a:rPr lang="tr-TR" sz="3000" dirty="0" err="1" smtClean="0"/>
              <a:t>Index</a:t>
            </a:r>
            <a:r>
              <a:rPr lang="tr-TR" sz="3000" dirty="0" smtClean="0"/>
              <a:t> </a:t>
            </a:r>
            <a:r>
              <a:rPr lang="tr-TR" sz="3000" dirty="0" err="1" smtClean="0"/>
              <a:t>Providers</a:t>
            </a:r>
            <a:endParaRPr lang="tr-TR" sz="3000" dirty="0"/>
          </a:p>
        </p:txBody>
      </p:sp>
      <p:graphicFrame>
        <p:nvGraphicFramePr>
          <p:cNvPr id="14338" name="Object 2"/>
          <p:cNvGraphicFramePr>
            <a:graphicFrameLocks noChangeAspect="1"/>
          </p:cNvGraphicFramePr>
          <p:nvPr/>
        </p:nvGraphicFramePr>
        <p:xfrm>
          <a:off x="142875" y="142875"/>
          <a:ext cx="471488" cy="685800"/>
        </p:xfrm>
        <a:graphic>
          <a:graphicData uri="http://schemas.openxmlformats.org/presentationml/2006/ole">
            <p:oleObj spid="_x0000_s14338" name="Picture" r:id="rId3" imgW="978457" imgH="1423014" progId="Word.Picture.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733925"/>
          </a:xfrm>
        </p:spPr>
        <p:txBody>
          <a:bodyPr>
            <a:normAutofit lnSpcReduction="10000"/>
          </a:bodyPr>
          <a:lstStyle/>
          <a:p>
            <a:pPr marL="621792" lvl="1" eaLnBrk="1" fontAlgn="auto" hangingPunct="1">
              <a:spcBef>
                <a:spcPts val="324"/>
              </a:spcBef>
              <a:spcAft>
                <a:spcPts val="0"/>
              </a:spcAft>
              <a:buFont typeface="Verdana"/>
              <a:buChar char="◦"/>
              <a:defRPr/>
            </a:pPr>
            <a:r>
              <a:rPr lang="tr-TR" dirty="0" smtClean="0"/>
              <a:t>Coordinator: Istanbul Stock Exchange, Turkey</a:t>
            </a:r>
          </a:p>
          <a:p>
            <a:pPr marL="365760" indent="-256032" eaLnBrk="1" fontAlgn="auto" hangingPunct="1">
              <a:spcAft>
                <a:spcPts val="0"/>
              </a:spcAft>
              <a:buFont typeface="Wingdings 3"/>
              <a:buNone/>
              <a:defRPr/>
            </a:pPr>
            <a:endParaRPr lang="tr-TR" sz="1100" dirty="0" smtClean="0"/>
          </a:p>
          <a:p>
            <a:pPr marL="621792" lvl="1" eaLnBrk="1" fontAlgn="auto" hangingPunct="1">
              <a:spcBef>
                <a:spcPts val="324"/>
              </a:spcBef>
              <a:spcAft>
                <a:spcPts val="0"/>
              </a:spcAft>
              <a:buFont typeface="Verdana"/>
              <a:buChar char="◦"/>
              <a:defRPr/>
            </a:pPr>
            <a:r>
              <a:rPr lang="tr-TR" dirty="0" smtClean="0"/>
              <a:t>Participants:</a:t>
            </a:r>
          </a:p>
          <a:p>
            <a:pPr marL="859536" lvl="2" eaLnBrk="1" fontAlgn="auto" hangingPunct="1">
              <a:spcAft>
                <a:spcPts val="0"/>
              </a:spcAft>
              <a:buFont typeface="Wingdings 2"/>
              <a:buChar char=""/>
              <a:defRPr/>
            </a:pPr>
            <a:r>
              <a:rPr lang="en-US" dirty="0" smtClean="0"/>
              <a:t>Amman Stock Exchange</a:t>
            </a:r>
            <a:endParaRPr lang="tr-TR" dirty="0" smtClean="0"/>
          </a:p>
          <a:p>
            <a:pPr marL="859536" lvl="2" eaLnBrk="1" fontAlgn="auto" hangingPunct="1">
              <a:spcAft>
                <a:spcPts val="0"/>
              </a:spcAft>
              <a:buFont typeface="Wingdings 2"/>
              <a:buChar char=""/>
              <a:defRPr/>
            </a:pPr>
            <a:r>
              <a:rPr lang="en-US" dirty="0" smtClean="0"/>
              <a:t>Bursa Malaysia </a:t>
            </a:r>
            <a:r>
              <a:rPr lang="en-US" dirty="0" err="1" smtClean="0"/>
              <a:t>Berhad</a:t>
            </a:r>
            <a:endParaRPr lang="tr-TR" dirty="0" smtClean="0"/>
          </a:p>
          <a:p>
            <a:pPr marL="859536" lvl="2" eaLnBrk="1" fontAlgn="auto" hangingPunct="1">
              <a:spcAft>
                <a:spcPts val="0"/>
              </a:spcAft>
              <a:buFont typeface="Wingdings 2"/>
              <a:buChar char=""/>
              <a:defRPr/>
            </a:pPr>
            <a:r>
              <a:rPr lang="en-US" dirty="0" smtClean="0"/>
              <a:t>Dhaka Securities Market </a:t>
            </a:r>
            <a:endParaRPr lang="tr-TR" dirty="0" smtClean="0"/>
          </a:p>
          <a:p>
            <a:pPr marL="859536" lvl="2" eaLnBrk="1" fontAlgn="auto" hangingPunct="1">
              <a:spcAft>
                <a:spcPts val="0"/>
              </a:spcAft>
              <a:buFont typeface="Wingdings 2"/>
              <a:buChar char=""/>
              <a:defRPr/>
            </a:pPr>
            <a:r>
              <a:rPr lang="en-US" dirty="0" smtClean="0"/>
              <a:t>Doha Securities Market</a:t>
            </a:r>
            <a:endParaRPr lang="tr-TR" dirty="0" smtClean="0"/>
          </a:p>
          <a:p>
            <a:pPr marL="859536" lvl="2" eaLnBrk="1" fontAlgn="auto" hangingPunct="1">
              <a:spcAft>
                <a:spcPts val="0"/>
              </a:spcAft>
              <a:buFont typeface="Wingdings 2"/>
              <a:buChar char=""/>
              <a:defRPr/>
            </a:pPr>
            <a:r>
              <a:rPr lang="en-US" dirty="0" smtClean="0"/>
              <a:t>Dubai Financial Market </a:t>
            </a:r>
            <a:endParaRPr lang="tr-TR" dirty="0" smtClean="0"/>
          </a:p>
          <a:p>
            <a:pPr marL="859536" lvl="2" eaLnBrk="1" fontAlgn="auto" hangingPunct="1">
              <a:spcAft>
                <a:spcPts val="0"/>
              </a:spcAft>
              <a:buFont typeface="Wingdings 2"/>
              <a:buChar char=""/>
              <a:defRPr/>
            </a:pPr>
            <a:r>
              <a:rPr lang="en-US" dirty="0" smtClean="0"/>
              <a:t>Egyptian Exchange </a:t>
            </a:r>
            <a:endParaRPr lang="tr-TR" dirty="0" smtClean="0"/>
          </a:p>
          <a:p>
            <a:pPr marL="859536" lvl="2" eaLnBrk="1" fontAlgn="auto" hangingPunct="1">
              <a:spcAft>
                <a:spcPts val="0"/>
              </a:spcAft>
              <a:buFont typeface="Wingdings 2"/>
              <a:buChar char=""/>
              <a:defRPr/>
            </a:pPr>
            <a:r>
              <a:rPr lang="en-US" dirty="0" smtClean="0"/>
              <a:t>Islamabad Stock Exchange </a:t>
            </a:r>
            <a:endParaRPr lang="tr-TR" dirty="0" smtClean="0"/>
          </a:p>
          <a:p>
            <a:pPr marL="859536" lvl="2" eaLnBrk="1" fontAlgn="auto" hangingPunct="1">
              <a:spcAft>
                <a:spcPts val="0"/>
              </a:spcAft>
              <a:buFont typeface="Wingdings 2"/>
              <a:buChar char=""/>
              <a:defRPr/>
            </a:pPr>
            <a:r>
              <a:rPr lang="en-US" dirty="0" smtClean="0"/>
              <a:t>Kyrgyz Stock Exchange</a:t>
            </a:r>
            <a:endParaRPr lang="tr-TR" dirty="0" smtClean="0"/>
          </a:p>
          <a:p>
            <a:pPr marL="859536" lvl="2" eaLnBrk="1" fontAlgn="auto" hangingPunct="1">
              <a:spcAft>
                <a:spcPts val="0"/>
              </a:spcAft>
              <a:buFont typeface="Wingdings 2"/>
              <a:buChar char=""/>
              <a:defRPr/>
            </a:pPr>
            <a:r>
              <a:rPr lang="en-US" dirty="0" smtClean="0"/>
              <a:t>Lahore Stock Exchange</a:t>
            </a:r>
            <a:endParaRPr lang="tr-TR" dirty="0" smtClean="0"/>
          </a:p>
          <a:p>
            <a:pPr marL="859536" lvl="2" eaLnBrk="1" fontAlgn="auto" hangingPunct="1">
              <a:spcAft>
                <a:spcPts val="0"/>
              </a:spcAft>
              <a:buFont typeface="Wingdings 2"/>
              <a:buChar char=""/>
              <a:defRPr/>
            </a:pPr>
            <a:r>
              <a:rPr lang="en-US" dirty="0" smtClean="0"/>
              <a:t>Muscat Securities Market </a:t>
            </a:r>
            <a:endParaRPr lang="tr-TR" dirty="0" smtClean="0"/>
          </a:p>
          <a:p>
            <a:pPr marL="859536" lvl="2" eaLnBrk="1" fontAlgn="auto" hangingPunct="1">
              <a:spcAft>
                <a:spcPts val="0"/>
              </a:spcAft>
              <a:buFont typeface="Wingdings 2"/>
              <a:buChar char=""/>
              <a:defRPr/>
            </a:pPr>
            <a:r>
              <a:rPr lang="en-US" dirty="0" smtClean="0"/>
              <a:t>Saudi Arabian Stock Exchange (</a:t>
            </a:r>
            <a:r>
              <a:rPr lang="en-US" dirty="0" err="1" smtClean="0"/>
              <a:t>Tadawul</a:t>
            </a:r>
            <a:r>
              <a:rPr lang="en-US" dirty="0" smtClean="0"/>
              <a:t>)</a:t>
            </a:r>
            <a:endParaRPr lang="tr-TR" dirty="0" smtClean="0"/>
          </a:p>
          <a:p>
            <a:pPr marL="859536" lvl="2" eaLnBrk="1" fontAlgn="auto" hangingPunct="1">
              <a:spcAft>
                <a:spcPts val="0"/>
              </a:spcAft>
              <a:buFont typeface="Wingdings 2"/>
              <a:buChar char=""/>
              <a:defRPr/>
            </a:pPr>
            <a:r>
              <a:rPr lang="tr-TR" dirty="0" smtClean="0"/>
              <a:t>Tehran Stock Exchange</a:t>
            </a:r>
            <a:r>
              <a:rPr lang="en-US" dirty="0" smtClean="0"/>
              <a:t> </a:t>
            </a:r>
            <a:endParaRPr lang="tr-TR" dirty="0" smtClean="0"/>
          </a:p>
          <a:p>
            <a:pPr marL="621792" lvl="1" eaLnBrk="1" fontAlgn="auto" hangingPunct="1">
              <a:spcBef>
                <a:spcPts val="324"/>
              </a:spcBef>
              <a:spcAft>
                <a:spcPts val="0"/>
              </a:spcAft>
              <a:buFont typeface="Verdana"/>
              <a:buChar char="◦"/>
              <a:defRPr/>
            </a:pPr>
            <a:endParaRPr lang="tr-TR" dirty="0" smtClean="0"/>
          </a:p>
        </p:txBody>
      </p:sp>
      <p:sp>
        <p:nvSpPr>
          <p:cNvPr id="3" name="Title 2"/>
          <p:cNvSpPr>
            <a:spLocks noGrp="1"/>
          </p:cNvSpPr>
          <p:nvPr>
            <p:ph type="title"/>
          </p:nvPr>
        </p:nvSpPr>
        <p:spPr/>
        <p:txBody>
          <a:bodyPr/>
          <a:lstStyle/>
          <a:p>
            <a:pPr algn="ctr" eaLnBrk="1" fontAlgn="auto" hangingPunct="1">
              <a:spcAft>
                <a:spcPts val="0"/>
              </a:spcAft>
              <a:defRPr/>
            </a:pPr>
            <a:r>
              <a:rPr lang="tr-TR" dirty="0" smtClean="0"/>
              <a:t>  </a:t>
            </a:r>
            <a:r>
              <a:rPr lang="tr-TR" sz="3400" dirty="0" smtClean="0"/>
              <a:t>Task Force Members</a:t>
            </a:r>
            <a:endParaRPr lang="tr-TR" sz="3400" dirty="0"/>
          </a:p>
        </p:txBody>
      </p:sp>
      <p:graphicFrame>
        <p:nvGraphicFramePr>
          <p:cNvPr id="2050" name="Object 2"/>
          <p:cNvGraphicFramePr>
            <a:graphicFrameLocks noChangeAspect="1"/>
          </p:cNvGraphicFramePr>
          <p:nvPr/>
        </p:nvGraphicFramePr>
        <p:xfrm>
          <a:off x="142875" y="142875"/>
          <a:ext cx="471488" cy="685800"/>
        </p:xfrm>
        <a:graphic>
          <a:graphicData uri="http://schemas.openxmlformats.org/presentationml/2006/ole">
            <p:oleObj spid="_x0000_s2050" name="Picture" r:id="rId3" imgW="978457" imgH="1423014" progId="Word.Picture.8">
              <p:embed/>
            </p:oleObj>
          </a:graphicData>
        </a:graphic>
      </p:graphicFrame>
      <p:sp>
        <p:nvSpPr>
          <p:cNvPr id="2053"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0CC9E3A-C859-4722-9432-C2E08425C74B}" type="slidenum">
              <a:rPr lang="tr-TR" smtClean="0"/>
              <a:pPr fontAlgn="base">
                <a:spcBef>
                  <a:spcPct val="0"/>
                </a:spcBef>
                <a:spcAft>
                  <a:spcPct val="0"/>
                </a:spcAft>
                <a:defRPr/>
              </a:pPr>
              <a:t>2</a:t>
            </a:fld>
            <a:endParaRPr 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1"/>
          <p:cNvSpPr>
            <a:spLocks noGrp="1"/>
          </p:cNvSpPr>
          <p:nvPr>
            <p:ph idx="1"/>
          </p:nvPr>
        </p:nvSpPr>
        <p:spPr/>
        <p:txBody>
          <a:bodyPr/>
          <a:lstStyle/>
          <a:p>
            <a:pPr eaLnBrk="1" hangingPunct="1"/>
            <a:endParaRPr lang="tr-TR" sz="2000" smtClean="0"/>
          </a:p>
          <a:p>
            <a:pPr eaLnBrk="1" hangingPunct="1"/>
            <a:r>
              <a:rPr lang="tr-TR" sz="2000" smtClean="0"/>
              <a:t>At the meeting, the following decisions were taken regarding “Customized Indices, ETFs and Islamic Depositary Receipts” Task Force:</a:t>
            </a:r>
          </a:p>
          <a:p>
            <a:pPr eaLnBrk="1" hangingPunct="1">
              <a:buFont typeface="Wingdings 3" pitchFamily="18" charset="2"/>
              <a:buNone/>
            </a:pPr>
            <a:endParaRPr lang="tr-TR" sz="1100" smtClean="0"/>
          </a:p>
          <a:p>
            <a:pPr lvl="1" eaLnBrk="1" hangingPunct="1"/>
            <a:r>
              <a:rPr lang="tr-TR" sz="1800" smtClean="0"/>
              <a:t>The name of the Task Force is converted to “Customized Indices and Exchange Traded Islamic Financial Products”</a:t>
            </a:r>
          </a:p>
          <a:p>
            <a:pPr lvl="1" eaLnBrk="1" hangingPunct="1">
              <a:buFont typeface="Verdana" pitchFamily="34" charset="0"/>
              <a:buNone/>
            </a:pPr>
            <a:endParaRPr lang="tr-TR" sz="500" smtClean="0"/>
          </a:p>
          <a:p>
            <a:pPr lvl="1" eaLnBrk="1" hangingPunct="1"/>
            <a:r>
              <a:rPr lang="tr-TR" sz="1800" smtClean="0"/>
              <a:t>The Task Force is mandated to:</a:t>
            </a:r>
          </a:p>
          <a:p>
            <a:pPr eaLnBrk="1" hangingPunct="1">
              <a:buFont typeface="Wingdings 3" pitchFamily="18" charset="2"/>
              <a:buNone/>
            </a:pPr>
            <a:endParaRPr lang="tr-TR" sz="300" smtClean="0"/>
          </a:p>
          <a:p>
            <a:pPr lvl="2" eaLnBrk="1" hangingPunct="1"/>
            <a:r>
              <a:rPr lang="tr-TR" smtClean="0"/>
              <a:t>Communicate with various index providers to determine alternative types of investable indices</a:t>
            </a:r>
          </a:p>
          <a:p>
            <a:pPr lvl="1" eaLnBrk="1" hangingPunct="1">
              <a:buFont typeface="Verdana" pitchFamily="34" charset="0"/>
              <a:buNone/>
            </a:pPr>
            <a:endParaRPr lang="tr-TR" sz="300" smtClean="0"/>
          </a:p>
          <a:p>
            <a:pPr lvl="2" eaLnBrk="1" hangingPunct="1"/>
            <a:r>
              <a:rPr lang="tr-TR" smtClean="0"/>
              <a:t>Consult with IIFM and AAOIFI to determine ways to offer practical, easily comprehensible and cost effective financial instruments, particularly exchange traded commodity contracts and Islamic repo and make recommendations</a:t>
            </a:r>
          </a:p>
          <a:p>
            <a:pPr lvl="1" eaLnBrk="1" hangingPunct="1"/>
            <a:endParaRPr lang="tr-TR" sz="2400" smtClean="0"/>
          </a:p>
          <a:p>
            <a:pPr lvl="1" eaLnBrk="1" hangingPunct="1"/>
            <a:endParaRPr lang="tr-TR" smtClean="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tr-TR" sz="3900" dirty="0" smtClean="0"/>
              <a:t>  </a:t>
            </a:r>
            <a:r>
              <a:rPr lang="tr-TR" sz="3300" dirty="0" smtClean="0"/>
              <a:t>The Third Forum Meeting Decisions</a:t>
            </a:r>
            <a:br>
              <a:rPr lang="tr-TR" sz="3300" dirty="0" smtClean="0"/>
            </a:br>
            <a:r>
              <a:rPr lang="tr-TR" sz="3300" dirty="0" smtClean="0"/>
              <a:t>  (Istanbul, October 24-25, 2009)</a:t>
            </a:r>
            <a:endParaRPr lang="tr-TR" sz="3300" dirty="0"/>
          </a:p>
        </p:txBody>
      </p:sp>
      <p:graphicFrame>
        <p:nvGraphicFramePr>
          <p:cNvPr id="3074" name="Object 2"/>
          <p:cNvGraphicFramePr>
            <a:graphicFrameLocks noChangeAspect="1"/>
          </p:cNvGraphicFramePr>
          <p:nvPr/>
        </p:nvGraphicFramePr>
        <p:xfrm>
          <a:off x="142875" y="142875"/>
          <a:ext cx="471488" cy="685800"/>
        </p:xfrm>
        <a:graphic>
          <a:graphicData uri="http://schemas.openxmlformats.org/presentationml/2006/ole">
            <p:oleObj spid="_x0000_s3074" name="Picture" r:id="rId3" imgW="978457" imgH="1423014" progId="Word.Picture.8">
              <p:embed/>
            </p:oleObj>
          </a:graphicData>
        </a:graphic>
      </p:graphicFrame>
      <p:sp>
        <p:nvSpPr>
          <p:cNvPr id="3077"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B142341-AD9C-44F7-84E5-B2FD0BC79ECE}" type="slidenum">
              <a:rPr lang="tr-TR" smtClean="0"/>
              <a:pPr fontAlgn="base">
                <a:spcBef>
                  <a:spcPct val="0"/>
                </a:spcBef>
                <a:spcAft>
                  <a:spcPct val="0"/>
                </a:spcAft>
                <a:defRPr/>
              </a:pPr>
              <a:t>3</a:t>
            </a:fld>
            <a:endParaRPr 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621792" lvl="1" eaLnBrk="1" fontAlgn="auto" hangingPunct="1">
              <a:spcBef>
                <a:spcPts val="324"/>
              </a:spcBef>
              <a:spcAft>
                <a:spcPts val="0"/>
              </a:spcAft>
              <a:buFont typeface="Verdana"/>
              <a:buChar char="◦"/>
              <a:defRPr/>
            </a:pPr>
            <a:endParaRPr lang="tr-TR" dirty="0" smtClean="0"/>
          </a:p>
          <a:p>
            <a:pPr marL="621792" lvl="1" eaLnBrk="1" fontAlgn="auto" hangingPunct="1">
              <a:spcBef>
                <a:spcPts val="324"/>
              </a:spcBef>
              <a:spcAft>
                <a:spcPts val="0"/>
              </a:spcAft>
              <a:buFont typeface="Verdana"/>
              <a:buNone/>
              <a:defRPr/>
            </a:pPr>
            <a:endParaRPr lang="tr-TR" sz="1000" dirty="0" smtClean="0"/>
          </a:p>
          <a:p>
            <a:pPr marL="621792" lvl="1" eaLnBrk="1" fontAlgn="auto" hangingPunct="1">
              <a:spcBef>
                <a:spcPts val="324"/>
              </a:spcBef>
              <a:spcAft>
                <a:spcPts val="0"/>
              </a:spcAft>
              <a:buFont typeface="Verdana"/>
              <a:buChar char="◦"/>
              <a:defRPr/>
            </a:pPr>
            <a:endParaRPr lang="tr-TR" dirty="0" smtClean="0"/>
          </a:p>
          <a:p>
            <a:pPr marL="621792" lvl="1" eaLnBrk="1" fontAlgn="auto" hangingPunct="1">
              <a:spcBef>
                <a:spcPts val="324"/>
              </a:spcBef>
              <a:spcAft>
                <a:spcPts val="0"/>
              </a:spcAft>
              <a:buFont typeface="Verdana"/>
              <a:buChar char="◦"/>
              <a:defRPr/>
            </a:pPr>
            <a:r>
              <a:rPr lang="en-US" dirty="0" smtClean="0"/>
              <a:t>As a part of </a:t>
            </a:r>
            <a:r>
              <a:rPr lang="tr-TR" dirty="0" smtClean="0"/>
              <a:t>Task Force</a:t>
            </a:r>
            <a:r>
              <a:rPr lang="en-US" dirty="0" smtClean="0"/>
              <a:t> activities, </a:t>
            </a:r>
            <a:r>
              <a:rPr lang="tr-TR" dirty="0" smtClean="0"/>
              <a:t>IIFM has been visited on March 2, 2010</a:t>
            </a:r>
            <a:r>
              <a:rPr lang="en-US" dirty="0" smtClean="0"/>
              <a:t>.</a:t>
            </a:r>
            <a:endParaRPr lang="tr-TR" dirty="0" smtClean="0"/>
          </a:p>
          <a:p>
            <a:pPr marL="621792" lvl="1" eaLnBrk="1" fontAlgn="auto" hangingPunct="1">
              <a:spcBef>
                <a:spcPts val="324"/>
              </a:spcBef>
              <a:spcAft>
                <a:spcPts val="0"/>
              </a:spcAft>
              <a:buFont typeface="Verdana"/>
              <a:buNone/>
              <a:defRPr/>
            </a:pPr>
            <a:endParaRPr lang="tr-TR" sz="1000" dirty="0" smtClean="0"/>
          </a:p>
          <a:p>
            <a:pPr marL="621792" lvl="1" eaLnBrk="1" fontAlgn="auto" hangingPunct="1">
              <a:spcBef>
                <a:spcPts val="324"/>
              </a:spcBef>
              <a:spcAft>
                <a:spcPts val="0"/>
              </a:spcAft>
              <a:buFont typeface="Verdana"/>
              <a:buChar char="◦"/>
              <a:defRPr/>
            </a:pPr>
            <a:r>
              <a:rPr lang="tr-TR" dirty="0" err="1" smtClean="0"/>
              <a:t>It</a:t>
            </a:r>
            <a:r>
              <a:rPr lang="tr-TR" dirty="0" smtClean="0"/>
              <a:t> was agreed that IIFM officials would present the Sukuk Collateralized Commodity Murabaha (I’aadat Al Shira’a) and Tahawwut Master Agreement at the Working Committee meeting in Abu </a:t>
            </a:r>
            <a:r>
              <a:rPr lang="tr-TR" dirty="0" err="1" smtClean="0"/>
              <a:t>Dhabi</a:t>
            </a:r>
            <a:r>
              <a:rPr lang="tr-TR" dirty="0" smtClean="0"/>
              <a:t>.</a:t>
            </a:r>
          </a:p>
          <a:p>
            <a:pPr marL="621792" lvl="1" eaLnBrk="1" fontAlgn="auto" hangingPunct="1">
              <a:spcBef>
                <a:spcPts val="324"/>
              </a:spcBef>
              <a:spcAft>
                <a:spcPts val="0"/>
              </a:spcAft>
              <a:buFont typeface="Verdana"/>
              <a:buNone/>
              <a:defRPr/>
            </a:pPr>
            <a:endParaRPr lang="tr-TR" sz="1100" dirty="0" smtClean="0"/>
          </a:p>
          <a:p>
            <a:pPr marL="621792" lvl="1" eaLnBrk="1" fontAlgn="auto" hangingPunct="1">
              <a:spcBef>
                <a:spcPts val="324"/>
              </a:spcBef>
              <a:spcAft>
                <a:spcPts val="0"/>
              </a:spcAft>
              <a:buFont typeface="Verdana"/>
              <a:buChar char="◦"/>
              <a:defRPr/>
            </a:pPr>
            <a:r>
              <a:rPr lang="en-US" dirty="0" smtClean="0"/>
              <a:t>IIFM released its Reference Paper on </a:t>
            </a:r>
            <a:r>
              <a:rPr lang="en-US" dirty="0" err="1" smtClean="0"/>
              <a:t>I’aadat</a:t>
            </a:r>
            <a:r>
              <a:rPr lang="en-US" dirty="0" smtClean="0"/>
              <a:t> Al </a:t>
            </a:r>
            <a:r>
              <a:rPr lang="en-US" dirty="0" err="1" smtClean="0"/>
              <a:t>Shira’a</a:t>
            </a:r>
            <a:r>
              <a:rPr lang="en-US" dirty="0" smtClean="0"/>
              <a:t> concepts and structuring possibilities on 28th July 2010. We encourage all forum members to comment on this reference paper that can provide a basis in terms of finding a widely acceptable and market based solution </a:t>
            </a:r>
            <a:r>
              <a:rPr lang="tr-TR" dirty="0" err="1" smtClean="0"/>
              <a:t>to</a:t>
            </a:r>
            <a:r>
              <a:rPr lang="tr-TR" dirty="0" smtClean="0"/>
              <a:t> </a:t>
            </a:r>
            <a:r>
              <a:rPr lang="en-US" dirty="0" smtClean="0"/>
              <a:t>liquidity management as well as the creation of a more active </a:t>
            </a:r>
            <a:r>
              <a:rPr lang="en-US" dirty="0" err="1" smtClean="0"/>
              <a:t>Sukuk</a:t>
            </a:r>
            <a:r>
              <a:rPr lang="en-US" dirty="0" smtClean="0"/>
              <a:t> secondary market.</a:t>
            </a:r>
            <a:endParaRPr lang="tr-TR" dirty="0" smtClean="0"/>
          </a:p>
          <a:p>
            <a:pPr marL="621792" lvl="1" eaLnBrk="1" fontAlgn="auto" hangingPunct="1">
              <a:spcBef>
                <a:spcPts val="324"/>
              </a:spcBef>
              <a:spcAft>
                <a:spcPts val="0"/>
              </a:spcAft>
              <a:buFont typeface="Verdana"/>
              <a:buChar char="◦"/>
              <a:defRPr/>
            </a:pPr>
            <a:endParaRPr lang="tr-TR" dirty="0" smtClean="0"/>
          </a:p>
          <a:p>
            <a:pPr marL="859536" lvl="2" eaLnBrk="1" fontAlgn="auto" hangingPunct="1">
              <a:spcAft>
                <a:spcPts val="0"/>
              </a:spcAft>
              <a:buFont typeface="Wingdings 2"/>
              <a:buChar char=""/>
              <a:defRPr/>
            </a:pPr>
            <a:endParaRPr lang="tr-TR" dirty="0" smtClean="0"/>
          </a:p>
          <a:p>
            <a:pPr marL="621792" lvl="1" eaLnBrk="1" fontAlgn="auto" hangingPunct="1">
              <a:spcBef>
                <a:spcPts val="324"/>
              </a:spcBef>
              <a:spcAft>
                <a:spcPts val="0"/>
              </a:spcAft>
              <a:buFont typeface="Verdana"/>
              <a:buNone/>
              <a:defRPr/>
            </a:pPr>
            <a:endParaRPr lang="tr-TR" sz="500" dirty="0" smtClean="0"/>
          </a:p>
          <a:p>
            <a:pPr marL="365760" indent="-256032" eaLnBrk="1" fontAlgn="auto" hangingPunct="1">
              <a:spcAft>
                <a:spcPts val="0"/>
              </a:spcAft>
              <a:buFont typeface="Wingdings 3"/>
              <a:buChar char=""/>
              <a:defRPr/>
            </a:pPr>
            <a:endParaRPr lang="tr-TR" dirty="0" smtClean="0"/>
          </a:p>
          <a:p>
            <a:pPr marL="365760" indent="-256032" eaLnBrk="1" fontAlgn="auto" hangingPunct="1">
              <a:spcAft>
                <a:spcPts val="0"/>
              </a:spcAft>
              <a:buFont typeface="Wingdings 3"/>
              <a:buChar char=""/>
              <a:defRPr/>
            </a:pPr>
            <a:endParaRPr lang="tr-TR" dirty="0"/>
          </a:p>
        </p:txBody>
      </p:sp>
      <p:sp>
        <p:nvSpPr>
          <p:cNvPr id="3" name="Title 2"/>
          <p:cNvSpPr>
            <a:spLocks noGrp="1"/>
          </p:cNvSpPr>
          <p:nvPr>
            <p:ph type="title"/>
          </p:nvPr>
        </p:nvSpPr>
        <p:spPr>
          <a:xfrm>
            <a:off x="500034" y="274638"/>
            <a:ext cx="8186766" cy="796908"/>
          </a:xfrm>
        </p:spPr>
        <p:txBody>
          <a:bodyPr>
            <a:normAutofit fontScale="90000"/>
          </a:bodyPr>
          <a:lstStyle/>
          <a:p>
            <a:pPr algn="ctr" eaLnBrk="1" fontAlgn="auto" hangingPunct="1">
              <a:spcAft>
                <a:spcPts val="0"/>
              </a:spcAft>
              <a:defRPr/>
            </a:pPr>
            <a:r>
              <a:rPr lang="tr-TR" dirty="0" smtClean="0"/>
              <a:t>  </a:t>
            </a:r>
            <a:br>
              <a:rPr lang="tr-TR" dirty="0" smtClean="0"/>
            </a:br>
            <a:r>
              <a:rPr lang="tr-TR" dirty="0" smtClean="0"/>
              <a:t/>
            </a:r>
            <a:br>
              <a:rPr lang="tr-TR" dirty="0" smtClean="0"/>
            </a:br>
            <a:r>
              <a:rPr lang="tr-TR" sz="3600" dirty="0" smtClean="0"/>
              <a:t>Cooperation with </a:t>
            </a:r>
            <a:br>
              <a:rPr lang="tr-TR" sz="3600" dirty="0" smtClean="0"/>
            </a:br>
            <a:r>
              <a:rPr lang="tr-TR" sz="3600" dirty="0" smtClean="0"/>
              <a:t>Standard Setting Bodies</a:t>
            </a:r>
            <a:r>
              <a:rPr lang="tr-TR" sz="3800" dirty="0" smtClean="0"/>
              <a:t/>
            </a:r>
            <a:br>
              <a:rPr lang="tr-TR" sz="3800" dirty="0" smtClean="0"/>
            </a:br>
            <a:r>
              <a:rPr lang="tr-TR" sz="1000" dirty="0" smtClean="0"/>
              <a:t/>
            </a:r>
            <a:br>
              <a:rPr lang="tr-TR" sz="1000" dirty="0" smtClean="0"/>
            </a:br>
            <a:r>
              <a:rPr lang="tr-TR" sz="100" dirty="0" smtClean="0"/>
              <a:t/>
            </a:r>
            <a:br>
              <a:rPr lang="tr-TR" sz="100" dirty="0" smtClean="0"/>
            </a:br>
            <a:r>
              <a:rPr lang="tr-TR" sz="3300" dirty="0" smtClean="0">
                <a:solidFill>
                  <a:srgbClr val="FF0000"/>
                </a:solidFill>
              </a:rPr>
              <a:t>IIFM</a:t>
            </a:r>
            <a:endParaRPr lang="tr-TR" sz="3300" dirty="0"/>
          </a:p>
        </p:txBody>
      </p:sp>
      <p:graphicFrame>
        <p:nvGraphicFramePr>
          <p:cNvPr id="4098" name="Object 2"/>
          <p:cNvGraphicFramePr>
            <a:graphicFrameLocks noChangeAspect="1"/>
          </p:cNvGraphicFramePr>
          <p:nvPr/>
        </p:nvGraphicFramePr>
        <p:xfrm>
          <a:off x="142875" y="142875"/>
          <a:ext cx="471488" cy="685800"/>
        </p:xfrm>
        <a:graphic>
          <a:graphicData uri="http://schemas.openxmlformats.org/presentationml/2006/ole">
            <p:oleObj spid="_x0000_s4098" name="Picture" r:id="rId3" imgW="978457" imgH="1423014" progId="Word.Picture.8">
              <p:embed/>
            </p:oleObj>
          </a:graphicData>
        </a:graphic>
      </p:graphicFrame>
      <p:sp>
        <p:nvSpPr>
          <p:cNvPr id="4101"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E7D09EA1-6F5F-41A1-A075-6C43D600BC63}" type="slidenum">
              <a:rPr lang="tr-TR" smtClean="0"/>
              <a:pPr fontAlgn="base">
                <a:spcBef>
                  <a:spcPct val="0"/>
                </a:spcBef>
                <a:spcAft>
                  <a:spcPct val="0"/>
                </a:spcAft>
                <a:defRPr/>
              </a:pPr>
              <a:t>4</a:t>
            </a:fld>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1"/>
          <p:cNvSpPr>
            <a:spLocks noGrp="1"/>
          </p:cNvSpPr>
          <p:nvPr>
            <p:ph idx="1"/>
          </p:nvPr>
        </p:nvSpPr>
        <p:spPr>
          <a:xfrm>
            <a:off x="457200" y="1785938"/>
            <a:ext cx="8229600" cy="4429125"/>
          </a:xfrm>
        </p:spPr>
        <p:txBody>
          <a:bodyPr/>
          <a:lstStyle/>
          <a:p>
            <a:pPr lvl="1" eaLnBrk="1" hangingPunct="1"/>
            <a:endParaRPr lang="tr-TR" smtClean="0"/>
          </a:p>
          <a:p>
            <a:pPr lvl="1" eaLnBrk="1" hangingPunct="1">
              <a:buFont typeface="Verdana" pitchFamily="34" charset="0"/>
              <a:buNone/>
            </a:pPr>
            <a:endParaRPr lang="tr-TR" smtClean="0"/>
          </a:p>
          <a:p>
            <a:pPr lvl="1" eaLnBrk="1" hangingPunct="1"/>
            <a:r>
              <a:rPr lang="tr-TR" smtClean="0"/>
              <a:t>The ISE Group also </a:t>
            </a:r>
            <a:r>
              <a:rPr lang="en-US" smtClean="0"/>
              <a:t>have paid a visit to Mr. Khairul NIZAM, Assistant Secretary General of AAOIFI. </a:t>
            </a:r>
            <a:r>
              <a:rPr lang="tr-TR" smtClean="0"/>
              <a:t> </a:t>
            </a:r>
          </a:p>
          <a:p>
            <a:pPr lvl="1" eaLnBrk="1" hangingPunct="1">
              <a:buFont typeface="Verdana" pitchFamily="34" charset="0"/>
              <a:buNone/>
            </a:pPr>
            <a:endParaRPr lang="tr-TR" sz="1000" smtClean="0"/>
          </a:p>
          <a:p>
            <a:pPr lvl="1" eaLnBrk="1" hangingPunct="1"/>
            <a:r>
              <a:rPr lang="en-US" smtClean="0"/>
              <a:t>Mr</a:t>
            </a:r>
            <a:r>
              <a:rPr lang="tr-TR" smtClean="0"/>
              <a:t>.</a:t>
            </a:r>
            <a:r>
              <a:rPr lang="en-US" smtClean="0"/>
              <a:t> NIZAM affirmed that</a:t>
            </a:r>
            <a:r>
              <a:rPr lang="tr-TR" smtClean="0"/>
              <a:t> the Institution would like to organize training activities on-demand about Shariah standards related to Islamic financial instruments for OIC Members.</a:t>
            </a:r>
          </a:p>
          <a:p>
            <a:pPr lvl="1" eaLnBrk="1" hangingPunct="1">
              <a:buFont typeface="Verdana" pitchFamily="34" charset="0"/>
              <a:buNone/>
            </a:pPr>
            <a:endParaRPr lang="tr-TR" sz="1000" u="sng" smtClean="0"/>
          </a:p>
          <a:p>
            <a:pPr lvl="1" eaLnBrk="1" hangingPunct="1"/>
            <a:r>
              <a:rPr lang="tr-TR" smtClean="0"/>
              <a:t>In order to organize such events we will be delighted to receive suggestions from Forum participants.</a:t>
            </a:r>
          </a:p>
          <a:p>
            <a:pPr lvl="1" eaLnBrk="1" hangingPunct="1"/>
            <a:endParaRPr lang="tr-TR" sz="1800" smtClean="0"/>
          </a:p>
          <a:p>
            <a:pPr eaLnBrk="1" hangingPunct="1"/>
            <a:endParaRPr lang="tr-TR" smtClean="0"/>
          </a:p>
          <a:p>
            <a:pPr eaLnBrk="1" hangingPunct="1"/>
            <a:endParaRPr lang="tr-TR" smtClean="0"/>
          </a:p>
          <a:p>
            <a:pPr eaLnBrk="1" hangingPunct="1"/>
            <a:endParaRPr lang="tr-TR" smtClean="0"/>
          </a:p>
          <a:p>
            <a:pPr eaLnBrk="1" hangingPunct="1"/>
            <a:endParaRPr lang="tr-TR" smtClean="0"/>
          </a:p>
        </p:txBody>
      </p:sp>
      <p:sp>
        <p:nvSpPr>
          <p:cNvPr id="3" name="Title 2"/>
          <p:cNvSpPr>
            <a:spLocks noGrp="1"/>
          </p:cNvSpPr>
          <p:nvPr>
            <p:ph type="title"/>
          </p:nvPr>
        </p:nvSpPr>
        <p:spPr>
          <a:xfrm>
            <a:off x="428596" y="285728"/>
            <a:ext cx="8229600" cy="1143000"/>
          </a:xfrm>
        </p:spPr>
        <p:txBody>
          <a:bodyPr>
            <a:normAutofit fontScale="90000"/>
          </a:bodyPr>
          <a:lstStyle/>
          <a:p>
            <a:pPr algn="ctr" eaLnBrk="1" fontAlgn="auto" hangingPunct="1">
              <a:spcAft>
                <a:spcPts val="0"/>
              </a:spcAft>
              <a:defRPr/>
            </a:pPr>
            <a:r>
              <a:rPr lang="tr-TR" dirty="0" smtClean="0"/>
              <a:t>  </a:t>
            </a:r>
            <a:br>
              <a:rPr lang="tr-TR" dirty="0" smtClean="0"/>
            </a:br>
            <a:r>
              <a:rPr lang="tr-TR" dirty="0" smtClean="0"/>
              <a:t/>
            </a:r>
            <a:br>
              <a:rPr lang="tr-TR" dirty="0" smtClean="0"/>
            </a:br>
            <a:r>
              <a:rPr lang="tr-TR" sz="3600" dirty="0" smtClean="0"/>
              <a:t>Cooperation with </a:t>
            </a:r>
            <a:br>
              <a:rPr lang="tr-TR" sz="3600" dirty="0" smtClean="0"/>
            </a:br>
            <a:r>
              <a:rPr lang="tr-TR" sz="3600" dirty="0" smtClean="0"/>
              <a:t>Standard Setting Bodies</a:t>
            </a:r>
            <a:r>
              <a:rPr lang="tr-TR" sz="3800" dirty="0" smtClean="0"/>
              <a:t/>
            </a:r>
            <a:br>
              <a:rPr lang="tr-TR" sz="3800" dirty="0" smtClean="0"/>
            </a:br>
            <a:r>
              <a:rPr lang="tr-TR" sz="1100" dirty="0" smtClean="0"/>
              <a:t/>
            </a:r>
            <a:br>
              <a:rPr lang="tr-TR" sz="1100" dirty="0" smtClean="0"/>
            </a:br>
            <a:r>
              <a:rPr lang="tr-TR" sz="3300" dirty="0" smtClean="0">
                <a:solidFill>
                  <a:srgbClr val="FF0000"/>
                </a:solidFill>
              </a:rPr>
              <a:t>AAOIFI</a:t>
            </a:r>
            <a:endParaRPr lang="tr-TR" sz="3300" dirty="0"/>
          </a:p>
        </p:txBody>
      </p:sp>
      <p:graphicFrame>
        <p:nvGraphicFramePr>
          <p:cNvPr id="5122" name="Object 2"/>
          <p:cNvGraphicFramePr>
            <a:graphicFrameLocks noChangeAspect="1"/>
          </p:cNvGraphicFramePr>
          <p:nvPr/>
        </p:nvGraphicFramePr>
        <p:xfrm>
          <a:off x="142875" y="142875"/>
          <a:ext cx="471488" cy="685800"/>
        </p:xfrm>
        <a:graphic>
          <a:graphicData uri="http://schemas.openxmlformats.org/presentationml/2006/ole">
            <p:oleObj spid="_x0000_s5122" name="Picture" r:id="rId3" imgW="978457" imgH="1423014" progId="Word.Picture.8">
              <p:embed/>
            </p:oleObj>
          </a:graphicData>
        </a:graphic>
      </p:graphicFrame>
      <p:sp>
        <p:nvSpPr>
          <p:cNvPr id="5125"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C731DF57-9301-4920-A6D4-7ED0261860BF}" type="slidenum">
              <a:rPr lang="tr-TR" smtClean="0"/>
              <a:pPr fontAlgn="base">
                <a:spcBef>
                  <a:spcPct val="0"/>
                </a:spcBef>
                <a:spcAft>
                  <a:spcPct val="0"/>
                </a:spcAft>
                <a:defRPr/>
              </a:pPr>
              <a:t>5</a:t>
            </a:fld>
            <a:endParaRPr 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4348" y="274638"/>
            <a:ext cx="7972452" cy="939784"/>
          </a:xfrm>
        </p:spPr>
        <p:txBody>
          <a:bodyPr>
            <a:normAutofit fontScale="90000"/>
          </a:bodyPr>
          <a:lstStyle/>
          <a:p>
            <a:pPr algn="ctr" eaLnBrk="1" fontAlgn="auto" hangingPunct="1">
              <a:spcAft>
                <a:spcPts val="0"/>
              </a:spcAft>
              <a:defRPr/>
            </a:pPr>
            <a:r>
              <a:rPr lang="en-AU" sz="3600" dirty="0" smtClean="0"/>
              <a:t>Customized Indices</a:t>
            </a:r>
            <a:r>
              <a:rPr lang="tr-TR" sz="3600" dirty="0" smtClean="0"/>
              <a:t/>
            </a:r>
            <a:br>
              <a:rPr lang="tr-TR" sz="3600" dirty="0" smtClean="0"/>
            </a:br>
            <a:r>
              <a:rPr lang="tr-TR" sz="3600" dirty="0" smtClean="0"/>
              <a:t>Roadmap for an OIC Index</a:t>
            </a:r>
            <a:endParaRPr lang="tr-TR" sz="3600" dirty="0"/>
          </a:p>
        </p:txBody>
      </p:sp>
      <p:graphicFrame>
        <p:nvGraphicFramePr>
          <p:cNvPr id="6146" name="Object 2"/>
          <p:cNvGraphicFramePr>
            <a:graphicFrameLocks noChangeAspect="1"/>
          </p:cNvGraphicFramePr>
          <p:nvPr/>
        </p:nvGraphicFramePr>
        <p:xfrm>
          <a:off x="142875" y="142875"/>
          <a:ext cx="471488" cy="685800"/>
        </p:xfrm>
        <a:graphic>
          <a:graphicData uri="http://schemas.openxmlformats.org/presentationml/2006/ole">
            <p:oleObj spid="_x0000_s6146" name="Picture" r:id="rId4" imgW="978457" imgH="1423014" progId="Word.Picture.8">
              <p:embed/>
            </p:oleObj>
          </a:graphicData>
        </a:graphic>
      </p:graphicFrame>
      <p:sp>
        <p:nvSpPr>
          <p:cNvPr id="6148" name="Rectangle 3"/>
          <p:cNvSpPr>
            <a:spLocks noGrp="1" noChangeArrowheads="1"/>
          </p:cNvSpPr>
          <p:nvPr>
            <p:ph idx="1"/>
          </p:nvPr>
        </p:nvSpPr>
        <p:spPr/>
        <p:txBody>
          <a:bodyPr/>
          <a:lstStyle/>
          <a:p>
            <a:pPr eaLnBrk="1" hangingPunct="1">
              <a:buFontTx/>
              <a:buNone/>
            </a:pPr>
            <a:r>
              <a:rPr lang="tr-TR" smtClean="0"/>
              <a:t> </a:t>
            </a:r>
          </a:p>
        </p:txBody>
      </p:sp>
      <p:sp>
        <p:nvSpPr>
          <p:cNvPr id="6149" name="Rectangle 3"/>
          <p:cNvSpPr txBox="1">
            <a:spLocks noChangeArrowheads="1"/>
          </p:cNvSpPr>
          <p:nvPr/>
        </p:nvSpPr>
        <p:spPr bwMode="auto">
          <a:xfrm>
            <a:off x="609600" y="1295400"/>
            <a:ext cx="7772400" cy="5062538"/>
          </a:xfrm>
          <a:prstGeom prst="rect">
            <a:avLst/>
          </a:prstGeom>
          <a:noFill/>
          <a:ln w="9525">
            <a:noFill/>
            <a:miter lim="800000"/>
            <a:headEnd/>
            <a:tailEnd/>
          </a:ln>
        </p:spPr>
        <p:txBody>
          <a:bodyPr/>
          <a:lstStyle/>
          <a:p>
            <a:pPr marL="365125" indent="-255588">
              <a:spcBef>
                <a:spcPts val="400"/>
              </a:spcBef>
              <a:buClr>
                <a:schemeClr val="accent1"/>
              </a:buClr>
              <a:buSzPct val="68000"/>
            </a:pPr>
            <a:r>
              <a:rPr lang="tr-TR" sz="2700">
                <a:latin typeface="Lucida Sans Unicode" pitchFamily="34" charset="0"/>
              </a:rPr>
              <a:t> </a:t>
            </a:r>
          </a:p>
        </p:txBody>
      </p:sp>
      <p:sp>
        <p:nvSpPr>
          <p:cNvPr id="6150" name="Rectangle 3"/>
          <p:cNvSpPr txBox="1">
            <a:spLocks noChangeArrowheads="1"/>
          </p:cNvSpPr>
          <p:nvPr/>
        </p:nvSpPr>
        <p:spPr bwMode="auto">
          <a:xfrm>
            <a:off x="609600" y="1295400"/>
            <a:ext cx="7772400" cy="5062538"/>
          </a:xfrm>
          <a:prstGeom prst="rect">
            <a:avLst/>
          </a:prstGeom>
          <a:noFill/>
          <a:ln w="9525">
            <a:noFill/>
            <a:miter lim="800000"/>
            <a:headEnd/>
            <a:tailEnd/>
          </a:ln>
        </p:spPr>
        <p:txBody>
          <a:bodyPr/>
          <a:lstStyle/>
          <a:p>
            <a:pPr marL="365125" indent="-255588">
              <a:spcBef>
                <a:spcPts val="400"/>
              </a:spcBef>
              <a:buClr>
                <a:schemeClr val="accent1"/>
              </a:buClr>
              <a:buSzPct val="68000"/>
            </a:pPr>
            <a:r>
              <a:rPr lang="tr-TR" sz="2700">
                <a:latin typeface="Lucida Sans Unicode" pitchFamily="34" charset="0"/>
              </a:rPr>
              <a:t> </a:t>
            </a:r>
          </a:p>
        </p:txBody>
      </p:sp>
      <p:sp>
        <p:nvSpPr>
          <p:cNvPr id="6151" name="Rectangle 8"/>
          <p:cNvSpPr>
            <a:spLocks noChangeArrowheads="1"/>
          </p:cNvSpPr>
          <p:nvPr/>
        </p:nvSpPr>
        <p:spPr bwMode="auto">
          <a:xfrm>
            <a:off x="1785938" y="1571625"/>
            <a:ext cx="5715000" cy="1136650"/>
          </a:xfrm>
          <a:prstGeom prst="rect">
            <a:avLst/>
          </a:prstGeom>
          <a:noFill/>
          <a:ln w="9525">
            <a:solidFill>
              <a:schemeClr val="tx1"/>
            </a:solidFill>
            <a:miter lim="800000"/>
            <a:headEnd/>
            <a:tailEnd/>
          </a:ln>
        </p:spPr>
        <p:txBody>
          <a:bodyPr wrap="none" anchor="ctr"/>
          <a:lstStyle/>
          <a:p>
            <a:pPr algn="ctr"/>
            <a:r>
              <a:rPr lang="en-AU" sz="2400" b="1">
                <a:solidFill>
                  <a:srgbClr val="0070C0"/>
                </a:solidFill>
                <a:latin typeface="Lucida Sans Unicode" pitchFamily="34" charset="0"/>
              </a:rPr>
              <a:t>Stage 4 - Decision</a:t>
            </a:r>
          </a:p>
          <a:p>
            <a:pPr algn="ctr"/>
            <a:r>
              <a:rPr lang="en-US">
                <a:latin typeface="Lucida Sans Unicode" pitchFamily="34" charset="0"/>
              </a:rPr>
              <a:t>Deciding on index provider, constituent members </a:t>
            </a:r>
          </a:p>
          <a:p>
            <a:pPr algn="ctr"/>
            <a:r>
              <a:rPr lang="en-US">
                <a:latin typeface="Lucida Sans Unicode" pitchFamily="34" charset="0"/>
              </a:rPr>
              <a:t>Setting </a:t>
            </a:r>
            <a:r>
              <a:rPr lang="tr-TR">
                <a:latin typeface="Lucida Sans Unicode" pitchFamily="34" charset="0"/>
              </a:rPr>
              <a:t>t</a:t>
            </a:r>
            <a:r>
              <a:rPr lang="en-US">
                <a:latin typeface="Lucida Sans Unicode" pitchFamily="34" charset="0"/>
              </a:rPr>
              <a:t>he rules, discussing costs and revenues</a:t>
            </a:r>
          </a:p>
        </p:txBody>
      </p:sp>
      <p:sp>
        <p:nvSpPr>
          <p:cNvPr id="6152" name="Rectangle 7"/>
          <p:cNvSpPr>
            <a:spLocks noChangeArrowheads="1"/>
          </p:cNvSpPr>
          <p:nvPr/>
        </p:nvSpPr>
        <p:spPr bwMode="auto">
          <a:xfrm>
            <a:off x="1214438" y="2928938"/>
            <a:ext cx="6715125" cy="1008062"/>
          </a:xfrm>
          <a:prstGeom prst="rect">
            <a:avLst/>
          </a:prstGeom>
          <a:noFill/>
          <a:ln w="9525">
            <a:solidFill>
              <a:schemeClr val="tx1"/>
            </a:solidFill>
            <a:miter lim="800000"/>
            <a:headEnd/>
            <a:tailEnd/>
          </a:ln>
        </p:spPr>
        <p:txBody>
          <a:bodyPr wrap="none" anchor="ctr"/>
          <a:lstStyle/>
          <a:p>
            <a:pPr algn="ctr"/>
            <a:r>
              <a:rPr lang="en-AU" sz="2400" b="1">
                <a:solidFill>
                  <a:srgbClr val="0070C0"/>
                </a:solidFill>
                <a:latin typeface="Lucida Sans Unicode" pitchFamily="34" charset="0"/>
              </a:rPr>
              <a:t>Stage 3 - </a:t>
            </a:r>
            <a:r>
              <a:rPr lang="tr-TR" sz="2400" b="1">
                <a:solidFill>
                  <a:srgbClr val="0070C0"/>
                </a:solidFill>
                <a:latin typeface="Lucida Sans Unicode" pitchFamily="34" charset="0"/>
              </a:rPr>
              <a:t>Consult</a:t>
            </a:r>
            <a:r>
              <a:rPr lang="en-AU" sz="2400" b="1">
                <a:solidFill>
                  <a:srgbClr val="0070C0"/>
                </a:solidFill>
                <a:latin typeface="Lucida Sans Unicode" pitchFamily="34" charset="0"/>
              </a:rPr>
              <a:t> </a:t>
            </a:r>
            <a:r>
              <a:rPr lang="en-AU" sz="2400" b="1">
                <a:solidFill>
                  <a:schemeClr val="accent2"/>
                </a:solidFill>
                <a:latin typeface="Lucida Sans Unicode" pitchFamily="34" charset="0"/>
                <a:sym typeface="Wingdings" pitchFamily="2" charset="2"/>
              </a:rPr>
              <a:t></a:t>
            </a:r>
            <a:endParaRPr lang="en-AU" sz="2400" b="1">
              <a:latin typeface="Lucida Sans Unicode" pitchFamily="34" charset="0"/>
            </a:endParaRPr>
          </a:p>
          <a:p>
            <a:pPr algn="ctr"/>
            <a:r>
              <a:rPr lang="en-AU">
                <a:latin typeface="Lucida Sans Unicode" pitchFamily="34" charset="0"/>
              </a:rPr>
              <a:t>Consulting with index provider companies</a:t>
            </a:r>
            <a:endParaRPr lang="en-AU" b="1">
              <a:latin typeface="Lucida Sans Unicode" pitchFamily="34" charset="0"/>
            </a:endParaRPr>
          </a:p>
        </p:txBody>
      </p:sp>
      <p:sp>
        <p:nvSpPr>
          <p:cNvPr id="6153" name="Rectangle 6"/>
          <p:cNvSpPr>
            <a:spLocks noChangeArrowheads="1"/>
          </p:cNvSpPr>
          <p:nvPr/>
        </p:nvSpPr>
        <p:spPr bwMode="auto">
          <a:xfrm>
            <a:off x="785813" y="4071938"/>
            <a:ext cx="7572375" cy="1143000"/>
          </a:xfrm>
          <a:prstGeom prst="rect">
            <a:avLst/>
          </a:prstGeom>
          <a:noFill/>
          <a:ln w="9525">
            <a:solidFill>
              <a:schemeClr val="tx1"/>
            </a:solidFill>
            <a:miter lim="800000"/>
            <a:headEnd/>
            <a:tailEnd/>
          </a:ln>
        </p:spPr>
        <p:txBody>
          <a:bodyPr wrap="none" anchor="ctr"/>
          <a:lstStyle/>
          <a:p>
            <a:pPr algn="ctr"/>
            <a:r>
              <a:rPr lang="en-AU" sz="2400" b="1">
                <a:solidFill>
                  <a:srgbClr val="0070C0"/>
                </a:solidFill>
                <a:latin typeface="Lucida Sans Unicode" pitchFamily="34" charset="0"/>
              </a:rPr>
              <a:t>Stage 2 - Analyse </a:t>
            </a:r>
            <a:r>
              <a:rPr lang="tr-TR" sz="2400" b="1">
                <a:solidFill>
                  <a:srgbClr val="0070C0"/>
                </a:solidFill>
                <a:latin typeface="Lucida Sans Unicode" pitchFamily="34" charset="0"/>
              </a:rPr>
              <a:t> </a:t>
            </a:r>
            <a:r>
              <a:rPr lang="en-AU" sz="2400" b="1">
                <a:solidFill>
                  <a:schemeClr val="accent2"/>
                </a:solidFill>
                <a:latin typeface="Lucida Sans Unicode" pitchFamily="34" charset="0"/>
                <a:sym typeface="Wingdings" pitchFamily="2" charset="2"/>
              </a:rPr>
              <a:t></a:t>
            </a:r>
            <a:endParaRPr lang="en-AU" sz="2400" b="1">
              <a:solidFill>
                <a:schemeClr val="accent2"/>
              </a:solidFill>
              <a:latin typeface="Lucida Sans Unicode" pitchFamily="34" charset="0"/>
            </a:endParaRPr>
          </a:p>
          <a:p>
            <a:pPr algn="ctr"/>
            <a:r>
              <a:rPr lang="en-AU" sz="2400" b="1">
                <a:latin typeface="Lucida Sans Unicode" pitchFamily="34" charset="0"/>
              </a:rPr>
              <a:t> </a:t>
            </a:r>
            <a:r>
              <a:rPr lang="en-AU">
                <a:latin typeface="Lucida Sans Unicode" pitchFamily="34" charset="0"/>
              </a:rPr>
              <a:t>Getting information about members</a:t>
            </a:r>
            <a:r>
              <a:rPr lang="tr-TR">
                <a:latin typeface="Lucida Sans Unicode" pitchFamily="34" charset="0"/>
              </a:rPr>
              <a:t>’</a:t>
            </a:r>
            <a:r>
              <a:rPr lang="en-AU">
                <a:latin typeface="Lucida Sans Unicode" pitchFamily="34" charset="0"/>
              </a:rPr>
              <a:t> capital markets,  </a:t>
            </a:r>
          </a:p>
          <a:p>
            <a:pPr algn="ctr"/>
            <a:r>
              <a:rPr lang="en-AU">
                <a:latin typeface="Lucida Sans Unicode" pitchFamily="34" charset="0"/>
              </a:rPr>
              <a:t>Analysing FEAS and GT-30 customized indices as models</a:t>
            </a:r>
          </a:p>
        </p:txBody>
      </p:sp>
      <p:sp>
        <p:nvSpPr>
          <p:cNvPr id="6154" name="Rectangle 5"/>
          <p:cNvSpPr>
            <a:spLocks noChangeArrowheads="1"/>
          </p:cNvSpPr>
          <p:nvPr/>
        </p:nvSpPr>
        <p:spPr bwMode="auto">
          <a:xfrm>
            <a:off x="357188" y="5357813"/>
            <a:ext cx="8429625" cy="1071562"/>
          </a:xfrm>
          <a:prstGeom prst="rect">
            <a:avLst/>
          </a:prstGeom>
          <a:noFill/>
          <a:ln w="9525">
            <a:solidFill>
              <a:schemeClr val="tx1"/>
            </a:solidFill>
            <a:miter lim="800000"/>
            <a:headEnd/>
            <a:tailEnd/>
          </a:ln>
        </p:spPr>
        <p:txBody>
          <a:bodyPr wrap="none" anchor="ctr"/>
          <a:lstStyle/>
          <a:p>
            <a:pPr algn="ctr"/>
            <a:endParaRPr lang="tr-TR" sz="2400" b="1">
              <a:latin typeface="Lucida Sans Unicode" pitchFamily="34" charset="0"/>
            </a:endParaRPr>
          </a:p>
          <a:p>
            <a:pPr algn="ctr"/>
            <a:r>
              <a:rPr lang="en-AU" sz="2400" b="1">
                <a:solidFill>
                  <a:srgbClr val="0070C0"/>
                </a:solidFill>
                <a:latin typeface="Lucida Sans Unicode" pitchFamily="34" charset="0"/>
              </a:rPr>
              <a:t>Stage 1 – Start</a:t>
            </a:r>
            <a:r>
              <a:rPr lang="tr-TR" sz="2400" b="1">
                <a:solidFill>
                  <a:srgbClr val="0070C0"/>
                </a:solidFill>
                <a:latin typeface="Lucida Sans Unicode" pitchFamily="34" charset="0"/>
              </a:rPr>
              <a:t>   </a:t>
            </a:r>
            <a:r>
              <a:rPr lang="en-AU" sz="2400" b="1">
                <a:solidFill>
                  <a:schemeClr val="accent2"/>
                </a:solidFill>
                <a:latin typeface="Lucida Sans Unicode" pitchFamily="34" charset="0"/>
                <a:sym typeface="Wingdings" pitchFamily="2" charset="2"/>
              </a:rPr>
              <a:t></a:t>
            </a:r>
            <a:endParaRPr lang="en-AU" sz="2400" b="1">
              <a:solidFill>
                <a:schemeClr val="accent2"/>
              </a:solidFill>
              <a:latin typeface="Lucida Sans Unicode" pitchFamily="34" charset="0"/>
            </a:endParaRPr>
          </a:p>
          <a:p>
            <a:pPr algn="ctr"/>
            <a:r>
              <a:rPr lang="en-AU">
                <a:latin typeface="Lucida Sans Unicode" pitchFamily="34" charset="0"/>
              </a:rPr>
              <a:t>Establishing “Customized Indices</a:t>
            </a:r>
            <a:r>
              <a:rPr lang="tr-TR">
                <a:latin typeface="Lucida Sans Unicode" pitchFamily="34" charset="0"/>
              </a:rPr>
              <a:t> and Exchange Traded Islamic </a:t>
            </a:r>
          </a:p>
          <a:p>
            <a:pPr algn="ctr"/>
            <a:r>
              <a:rPr lang="tr-TR">
                <a:latin typeface="Lucida Sans Unicode" pitchFamily="34" charset="0"/>
              </a:rPr>
              <a:t>Financial Products</a:t>
            </a:r>
            <a:r>
              <a:rPr lang="en-AU">
                <a:latin typeface="Lucida Sans Unicode" pitchFamily="34" charset="0"/>
              </a:rPr>
              <a:t>” Task Force</a:t>
            </a:r>
          </a:p>
          <a:p>
            <a:pPr algn="ctr"/>
            <a:endParaRPr lang="en-AU">
              <a:latin typeface="Lucida Sans Unicode" pitchFamily="34" charset="0"/>
            </a:endParaRPr>
          </a:p>
        </p:txBody>
      </p:sp>
      <p:sp>
        <p:nvSpPr>
          <p:cNvPr id="6155" name="Slide Number Placeholder 11"/>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7E499B7F-704C-4BE6-AAA8-D0E19303DA75}" type="slidenum">
              <a:rPr lang="tr-TR" smtClean="0"/>
              <a:pPr fontAlgn="base">
                <a:spcBef>
                  <a:spcPct val="0"/>
                </a:spcBef>
                <a:spcAft>
                  <a:spcPct val="0"/>
                </a:spcAft>
                <a:defRPr/>
              </a:pPr>
              <a:t>6</a:t>
            </a:fld>
            <a:endParaRPr lang="tr-TR"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3063"/>
            <a:ext cx="8229600" cy="4364037"/>
          </a:xfrm>
        </p:spPr>
        <p:txBody>
          <a:bodyPr>
            <a:normAutofit fontScale="92500" lnSpcReduction="20000"/>
          </a:bodyPr>
          <a:lstStyle/>
          <a:p>
            <a:pPr marL="621792" lvl="1" eaLnBrk="1" fontAlgn="auto" hangingPunct="1">
              <a:spcBef>
                <a:spcPts val="324"/>
              </a:spcBef>
              <a:spcAft>
                <a:spcPts val="0"/>
              </a:spcAft>
              <a:buFont typeface="Verdana"/>
              <a:buChar char="◦"/>
              <a:defRPr/>
            </a:pPr>
            <a:endParaRPr lang="tr-TR" dirty="0" smtClean="0"/>
          </a:p>
          <a:p>
            <a:pPr marL="621792" lvl="1" eaLnBrk="1" fontAlgn="auto" hangingPunct="1">
              <a:spcBef>
                <a:spcPts val="324"/>
              </a:spcBef>
              <a:spcAft>
                <a:spcPts val="0"/>
              </a:spcAft>
              <a:buFont typeface="Verdana"/>
              <a:buNone/>
              <a:defRPr/>
            </a:pPr>
            <a:r>
              <a:rPr lang="tr-TR" sz="2100" dirty="0" smtClean="0"/>
              <a:t>	In accordance with the decisions taken at the 3rd Forum Meeting in Istanbul, we consulted with the reputable Index Providers: </a:t>
            </a:r>
          </a:p>
          <a:p>
            <a:pPr marL="621792" lvl="1" eaLnBrk="1" fontAlgn="auto" hangingPunct="1">
              <a:spcBef>
                <a:spcPts val="324"/>
              </a:spcBef>
              <a:spcAft>
                <a:spcPts val="0"/>
              </a:spcAft>
              <a:buFont typeface="Verdana"/>
              <a:buChar char="◦"/>
              <a:defRPr/>
            </a:pPr>
            <a:endParaRPr lang="tr-TR" dirty="0" smtClean="0"/>
          </a:p>
          <a:p>
            <a:pPr marL="621792" lvl="1" eaLnBrk="1" fontAlgn="auto" hangingPunct="1">
              <a:spcBef>
                <a:spcPts val="324"/>
              </a:spcBef>
              <a:spcAft>
                <a:spcPts val="0"/>
              </a:spcAft>
              <a:buFont typeface="Verdana"/>
              <a:buNone/>
              <a:defRPr/>
            </a:pPr>
            <a:endParaRPr lang="tr-TR" dirty="0" smtClean="0"/>
          </a:p>
          <a:p>
            <a:pPr marL="365760" indent="-256032" eaLnBrk="1" fontAlgn="auto" hangingPunct="1">
              <a:spcAft>
                <a:spcPts val="0"/>
              </a:spcAft>
              <a:buFont typeface="Wingdings 3"/>
              <a:buNone/>
              <a:defRPr/>
            </a:pPr>
            <a:endParaRPr lang="tr-TR" sz="500" dirty="0" smtClean="0"/>
          </a:p>
          <a:p>
            <a:pPr marL="365760" lvl="1" indent="-256032" eaLnBrk="1" fontAlgn="auto" hangingPunct="1">
              <a:spcBef>
                <a:spcPts val="400"/>
              </a:spcBef>
              <a:spcAft>
                <a:spcPts val="0"/>
              </a:spcAft>
              <a:buSzPct val="68000"/>
              <a:buFont typeface="Verdana"/>
              <a:buNone/>
              <a:defRPr/>
            </a:pPr>
            <a:r>
              <a:rPr lang="tr-TR" dirty="0" smtClean="0"/>
              <a:t>		</a:t>
            </a:r>
          </a:p>
          <a:p>
            <a:pPr marL="365760" lvl="1" indent="-256032" eaLnBrk="1" fontAlgn="auto" hangingPunct="1">
              <a:spcBef>
                <a:spcPts val="400"/>
              </a:spcBef>
              <a:spcAft>
                <a:spcPts val="0"/>
              </a:spcAft>
              <a:buSzPct val="68000"/>
              <a:buFont typeface="Verdana"/>
              <a:buNone/>
              <a:defRPr/>
            </a:pPr>
            <a:endParaRPr lang="tr-TR" dirty="0" smtClean="0"/>
          </a:p>
          <a:p>
            <a:pPr marL="365760" lvl="1" indent="-256032" eaLnBrk="1" fontAlgn="auto" hangingPunct="1">
              <a:spcBef>
                <a:spcPts val="400"/>
              </a:spcBef>
              <a:spcAft>
                <a:spcPts val="0"/>
              </a:spcAft>
              <a:buSzPct val="68000"/>
              <a:buFont typeface="Verdana"/>
              <a:buNone/>
              <a:defRPr/>
            </a:pPr>
            <a:endParaRPr lang="tr-TR" dirty="0" smtClean="0"/>
          </a:p>
          <a:p>
            <a:pPr marL="365760" lvl="1" indent="-256032" eaLnBrk="1" fontAlgn="auto" hangingPunct="1">
              <a:spcBef>
                <a:spcPts val="400"/>
              </a:spcBef>
              <a:spcAft>
                <a:spcPts val="0"/>
              </a:spcAft>
              <a:buSzPct val="68000"/>
              <a:buFont typeface="Verdana"/>
              <a:buNone/>
              <a:defRPr/>
            </a:pPr>
            <a:endParaRPr lang="tr-TR" dirty="0" smtClean="0"/>
          </a:p>
          <a:p>
            <a:pPr marL="365760" lvl="1" indent="-256032" eaLnBrk="1" fontAlgn="auto" hangingPunct="1">
              <a:spcBef>
                <a:spcPts val="400"/>
              </a:spcBef>
              <a:spcAft>
                <a:spcPts val="0"/>
              </a:spcAft>
              <a:buSzPct val="68000"/>
              <a:buFont typeface="Verdana"/>
              <a:buNone/>
              <a:defRPr/>
            </a:pPr>
            <a:r>
              <a:rPr lang="tr-TR" dirty="0" smtClean="0"/>
              <a:t>	</a:t>
            </a:r>
          </a:p>
          <a:p>
            <a:pPr marL="365760" lvl="1" indent="-256032" eaLnBrk="1" fontAlgn="auto" hangingPunct="1">
              <a:spcBef>
                <a:spcPts val="400"/>
              </a:spcBef>
              <a:spcAft>
                <a:spcPts val="0"/>
              </a:spcAft>
              <a:buSzPct val="68000"/>
              <a:buFont typeface="Verdana"/>
              <a:buNone/>
              <a:defRPr/>
            </a:pPr>
            <a:r>
              <a:rPr lang="tr-TR" dirty="0" smtClean="0"/>
              <a:t>		</a:t>
            </a:r>
            <a:endParaRPr lang="tr-TR" sz="2100" dirty="0" smtClean="0"/>
          </a:p>
          <a:p>
            <a:pPr marL="365760" lvl="1" indent="-256032" eaLnBrk="1" fontAlgn="auto" hangingPunct="1">
              <a:spcBef>
                <a:spcPts val="400"/>
              </a:spcBef>
              <a:spcAft>
                <a:spcPts val="0"/>
              </a:spcAft>
              <a:buSzPct val="68000"/>
              <a:buFont typeface="Verdana"/>
              <a:buNone/>
              <a:defRPr/>
            </a:pPr>
            <a:endParaRPr lang="tr-TR" dirty="0" smtClean="0"/>
          </a:p>
          <a:p>
            <a:pPr marL="365760" lvl="1" indent="-256032" eaLnBrk="1" fontAlgn="auto" hangingPunct="1">
              <a:spcBef>
                <a:spcPts val="400"/>
              </a:spcBef>
              <a:spcAft>
                <a:spcPts val="0"/>
              </a:spcAft>
              <a:buSzPct val="68000"/>
              <a:buFont typeface="Verdana"/>
              <a:buNone/>
              <a:defRPr/>
            </a:pPr>
            <a:r>
              <a:rPr lang="tr-TR" dirty="0" smtClean="0"/>
              <a:t>	</a:t>
            </a:r>
          </a:p>
          <a:p>
            <a:pPr marL="365760" lvl="1" indent="-256032" eaLnBrk="1" fontAlgn="auto" hangingPunct="1">
              <a:spcBef>
                <a:spcPts val="400"/>
              </a:spcBef>
              <a:spcAft>
                <a:spcPts val="0"/>
              </a:spcAft>
              <a:buSzPct val="68000"/>
              <a:buFont typeface="Verdana"/>
              <a:buNone/>
              <a:defRPr/>
            </a:pPr>
            <a:r>
              <a:rPr lang="tr-TR" dirty="0" smtClean="0"/>
              <a:t>	</a:t>
            </a:r>
          </a:p>
          <a:p>
            <a:pPr marL="365760" indent="-256032" eaLnBrk="1" fontAlgn="auto" hangingPunct="1">
              <a:spcAft>
                <a:spcPts val="0"/>
              </a:spcAft>
              <a:buFont typeface="Wingdings 3"/>
              <a:buNone/>
              <a:defRPr/>
            </a:pPr>
            <a:endParaRPr lang="tr-TR" dirty="0"/>
          </a:p>
        </p:txBody>
      </p:sp>
      <p:sp>
        <p:nvSpPr>
          <p:cNvPr id="3" name="Title 2"/>
          <p:cNvSpPr>
            <a:spLocks noGrp="1"/>
          </p:cNvSpPr>
          <p:nvPr>
            <p:ph type="title"/>
          </p:nvPr>
        </p:nvSpPr>
        <p:spPr>
          <a:xfrm>
            <a:off x="785786" y="285728"/>
            <a:ext cx="7901014" cy="1143000"/>
          </a:xfrm>
        </p:spPr>
        <p:txBody>
          <a:bodyPr/>
          <a:lstStyle/>
          <a:p>
            <a:pPr algn="ctr" eaLnBrk="1" fontAlgn="auto" hangingPunct="1">
              <a:spcAft>
                <a:spcPts val="0"/>
              </a:spcAft>
              <a:defRPr/>
            </a:pPr>
            <a:r>
              <a:rPr lang="tr-TR" sz="3200" dirty="0" smtClean="0"/>
              <a:t>Customized Indices</a:t>
            </a:r>
            <a:br>
              <a:rPr lang="tr-TR" sz="3200" dirty="0" smtClean="0"/>
            </a:br>
            <a:r>
              <a:rPr lang="tr-TR" sz="3200" dirty="0" smtClean="0"/>
              <a:t>Index Providers</a:t>
            </a:r>
            <a:endParaRPr lang="tr-TR" sz="3200" dirty="0"/>
          </a:p>
        </p:txBody>
      </p:sp>
      <p:graphicFrame>
        <p:nvGraphicFramePr>
          <p:cNvPr id="7170" name="Object 2"/>
          <p:cNvGraphicFramePr>
            <a:graphicFrameLocks noChangeAspect="1"/>
          </p:cNvGraphicFramePr>
          <p:nvPr/>
        </p:nvGraphicFramePr>
        <p:xfrm>
          <a:off x="142875" y="142875"/>
          <a:ext cx="471488" cy="685800"/>
        </p:xfrm>
        <a:graphic>
          <a:graphicData uri="http://schemas.openxmlformats.org/presentationml/2006/ole">
            <p:oleObj spid="_x0000_s7170" name="Picture" r:id="rId4" imgW="978480" imgH="1423080" progId="Word.Picture.8">
              <p:embed/>
            </p:oleObj>
          </a:graphicData>
        </a:graphic>
      </p:graphicFrame>
      <p:pic>
        <p:nvPicPr>
          <p:cNvPr id="5" name="Picture 4" descr="MSCI Barra"/>
          <p:cNvPicPr/>
          <p:nvPr/>
        </p:nvPicPr>
        <p:blipFill>
          <a:blip r:embed="rId5" cstate="print"/>
          <a:srcRect/>
          <a:stretch>
            <a:fillRect/>
          </a:stretch>
        </p:blipFill>
        <p:spPr bwMode="auto">
          <a:xfrm>
            <a:off x="2267744" y="3068960"/>
            <a:ext cx="1752600" cy="497785"/>
          </a:xfrm>
          <a:prstGeom prst="rect">
            <a:avLst/>
          </a:prstGeom>
          <a:noFill/>
          <a:ln w="9525">
            <a:noFill/>
            <a:miter lim="800000"/>
            <a:headEnd/>
            <a:tailEnd/>
          </a:ln>
          <a:scene3d>
            <a:camera prst="obliqueTopLeft"/>
            <a:lightRig rig="threePt" dir="t"/>
          </a:scene3d>
        </p:spPr>
      </p:pic>
      <p:pic>
        <p:nvPicPr>
          <p:cNvPr id="7174" name="ipfL1ZBDJxQ0okhgM:" descr="http://t1.gstatic.com/images?q=tbn:L1ZBDJxQ0okhgM:http://www.ipcom.co.uk/images/links/ftse_logo.jpg"/>
          <p:cNvPicPr>
            <a:picLocks noChangeAspect="1" noChangeArrowheads="1"/>
          </p:cNvPicPr>
          <p:nvPr/>
        </p:nvPicPr>
        <p:blipFill>
          <a:blip r:embed="rId6" cstate="print"/>
          <a:srcRect/>
          <a:stretch>
            <a:fillRect/>
          </a:stretch>
        </p:blipFill>
        <p:spPr bwMode="auto">
          <a:xfrm>
            <a:off x="5219700" y="2997200"/>
            <a:ext cx="965200" cy="576263"/>
          </a:xfrm>
          <a:prstGeom prst="rect">
            <a:avLst/>
          </a:prstGeom>
          <a:noFill/>
          <a:ln w="9525">
            <a:noFill/>
            <a:miter lim="800000"/>
            <a:headEnd/>
            <a:tailEnd/>
          </a:ln>
        </p:spPr>
      </p:pic>
      <p:pic>
        <p:nvPicPr>
          <p:cNvPr id="7175" name="ipfowd-QElxHuKL1M:" descr="http://t2.gstatic.com/images?q=tbn:owd-QElxHuKL1M:http://www.cmcas.org/Events/05_06/SP_logo.jpg"/>
          <p:cNvPicPr>
            <a:picLocks noChangeAspect="1" noChangeArrowheads="1"/>
          </p:cNvPicPr>
          <p:nvPr/>
        </p:nvPicPr>
        <p:blipFill>
          <a:blip r:embed="rId7" cstate="print"/>
          <a:srcRect/>
          <a:stretch>
            <a:fillRect/>
          </a:stretch>
        </p:blipFill>
        <p:spPr bwMode="auto">
          <a:xfrm>
            <a:off x="2339975" y="4005263"/>
            <a:ext cx="1143000" cy="496887"/>
          </a:xfrm>
          <a:prstGeom prst="rect">
            <a:avLst/>
          </a:prstGeom>
          <a:noFill/>
          <a:ln w="9525">
            <a:noFill/>
            <a:miter lim="800000"/>
            <a:headEnd/>
            <a:tailEnd/>
          </a:ln>
        </p:spPr>
      </p:pic>
      <p:pic>
        <p:nvPicPr>
          <p:cNvPr id="7176" name="ipfdwVVv3kkFXNP7M:" descr="http://t1.gstatic.com/images?q=tbn:dwVVv3kkFXNP7M:http://hirestandards.files.wordpress.com/2009/10/dow-jones-logo.jpg"/>
          <p:cNvPicPr>
            <a:picLocks noChangeAspect="1" noChangeArrowheads="1"/>
          </p:cNvPicPr>
          <p:nvPr/>
        </p:nvPicPr>
        <p:blipFill>
          <a:blip r:embed="rId8" cstate="print"/>
          <a:srcRect/>
          <a:stretch>
            <a:fillRect/>
          </a:stretch>
        </p:blipFill>
        <p:spPr bwMode="auto">
          <a:xfrm>
            <a:off x="4932363" y="4005263"/>
            <a:ext cx="1431925" cy="496887"/>
          </a:xfrm>
          <a:prstGeom prst="rect">
            <a:avLst/>
          </a:prstGeom>
          <a:noFill/>
          <a:ln w="9525">
            <a:noFill/>
            <a:miter lim="800000"/>
            <a:headEnd/>
            <a:tailEnd/>
          </a:ln>
        </p:spPr>
      </p:pic>
      <p:sp>
        <p:nvSpPr>
          <p:cNvPr id="8201" name="Slide Number Placeholder 8"/>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172393F-7BE1-4F6C-8DC8-D4B50DE6E7C9}" type="slidenum">
              <a:rPr lang="tr-TR" smtClean="0"/>
              <a:pPr fontAlgn="base">
                <a:spcBef>
                  <a:spcPct val="0"/>
                </a:spcBef>
                <a:spcAft>
                  <a:spcPct val="0"/>
                </a:spcAft>
                <a:defRPr/>
              </a:pPr>
              <a:t>7</a:t>
            </a:fld>
            <a:endParaRPr lang="tr-TR"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1"/>
          <p:cNvSpPr>
            <a:spLocks noGrp="1"/>
          </p:cNvSpPr>
          <p:nvPr>
            <p:ph idx="1"/>
          </p:nvPr>
        </p:nvSpPr>
        <p:spPr/>
        <p:txBody>
          <a:bodyPr/>
          <a:lstStyle/>
          <a:p>
            <a:pPr eaLnBrk="1" hangingPunct="1"/>
            <a:endParaRPr lang="tr-TR" smtClean="0"/>
          </a:p>
          <a:p>
            <a:pPr eaLnBrk="1" hangingPunct="1"/>
            <a:endParaRPr lang="tr-TR" sz="1000" smtClean="0"/>
          </a:p>
          <a:p>
            <a:pPr eaLnBrk="1" hangingPunct="1"/>
            <a:r>
              <a:rPr lang="tr-TR" smtClean="0"/>
              <a:t>Paradox: </a:t>
            </a:r>
          </a:p>
          <a:p>
            <a:pPr lvl="1" eaLnBrk="1" hangingPunct="1"/>
            <a:r>
              <a:rPr lang="tr-TR" smtClean="0"/>
              <a:t>Numerous Islamic indices / Non-Islamic countries’ equities </a:t>
            </a:r>
          </a:p>
          <a:p>
            <a:pPr eaLnBrk="1" hangingPunct="1"/>
            <a:r>
              <a:rPr lang="tr-TR" smtClean="0"/>
              <a:t>Purpose:</a:t>
            </a:r>
          </a:p>
          <a:p>
            <a:pPr lvl="1" eaLnBrk="1" hangingPunct="1"/>
            <a:r>
              <a:rPr lang="tr-TR" smtClean="0"/>
              <a:t>To include Shariah-compliant equities </a:t>
            </a:r>
            <a:r>
              <a:rPr lang="tr-TR" u="sng" smtClean="0"/>
              <a:t>from OIC Member States’ Stock Exchanges </a:t>
            </a:r>
            <a:endParaRPr lang="tr-TR" smtClean="0"/>
          </a:p>
          <a:p>
            <a:pPr eaLnBrk="1" hangingPunct="1"/>
            <a:r>
              <a:rPr lang="tr-TR" smtClean="0"/>
              <a:t>Priorities:</a:t>
            </a:r>
          </a:p>
          <a:p>
            <a:pPr lvl="1" eaLnBrk="1" hangingPunct="1"/>
            <a:r>
              <a:rPr lang="tr-TR" smtClean="0"/>
              <a:t>Facilitating the collaboration among the OIC Exchanges</a:t>
            </a:r>
          </a:p>
          <a:p>
            <a:pPr lvl="1" eaLnBrk="1" hangingPunct="1"/>
            <a:r>
              <a:rPr lang="tr-TR" smtClean="0"/>
              <a:t>Promoting the OIC Member States’ Stock Exchanges Forum</a:t>
            </a:r>
          </a:p>
          <a:p>
            <a:pPr lvl="1" eaLnBrk="1" hangingPunct="1"/>
            <a:r>
              <a:rPr lang="tr-TR" smtClean="0"/>
              <a:t>Creating different investment alternatives</a:t>
            </a:r>
          </a:p>
          <a:p>
            <a:pPr lvl="1" eaLnBrk="1" hangingPunct="1"/>
            <a:endParaRPr lang="tr-TR" u="sng" smtClean="0"/>
          </a:p>
          <a:p>
            <a:pPr lvl="1" eaLnBrk="1" hangingPunct="1"/>
            <a:endParaRPr lang="tr-TR" smtClean="0"/>
          </a:p>
        </p:txBody>
      </p:sp>
      <p:sp>
        <p:nvSpPr>
          <p:cNvPr id="7172" name="Slide Number Placeholder 2"/>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497DB76-0FD6-4D93-9013-79FBC59429E8}" type="slidenum">
              <a:rPr lang="tr-TR" smtClean="0"/>
              <a:pPr fontAlgn="base">
                <a:spcBef>
                  <a:spcPct val="0"/>
                </a:spcBef>
                <a:spcAft>
                  <a:spcPct val="0"/>
                </a:spcAft>
                <a:defRPr/>
              </a:pPr>
              <a:t>8</a:t>
            </a:fld>
            <a:endParaRPr lang="tr-TR" smtClean="0"/>
          </a:p>
        </p:txBody>
      </p:sp>
      <p:sp>
        <p:nvSpPr>
          <p:cNvPr id="4" name="Title 3"/>
          <p:cNvSpPr>
            <a:spLocks noGrp="1"/>
          </p:cNvSpPr>
          <p:nvPr>
            <p:ph type="title"/>
          </p:nvPr>
        </p:nvSpPr>
        <p:spPr/>
        <p:txBody>
          <a:bodyPr/>
          <a:lstStyle/>
          <a:p>
            <a:pPr algn="ctr" eaLnBrk="1" fontAlgn="auto" hangingPunct="1">
              <a:spcAft>
                <a:spcPts val="0"/>
              </a:spcAft>
              <a:defRPr/>
            </a:pPr>
            <a:r>
              <a:rPr lang="tr-TR" sz="3200" dirty="0" smtClean="0"/>
              <a:t>Customized Indices</a:t>
            </a:r>
            <a:br>
              <a:rPr lang="tr-TR" sz="3200" dirty="0" smtClean="0"/>
            </a:br>
            <a:r>
              <a:rPr lang="tr-TR" sz="3200" dirty="0" smtClean="0"/>
              <a:t>Consultations with the Index Providers</a:t>
            </a:r>
            <a:endParaRPr lang="tr-TR" sz="3200" dirty="0"/>
          </a:p>
        </p:txBody>
      </p:sp>
      <p:graphicFrame>
        <p:nvGraphicFramePr>
          <p:cNvPr id="8194" name="Object 2"/>
          <p:cNvGraphicFramePr>
            <a:graphicFrameLocks noChangeAspect="1"/>
          </p:cNvGraphicFramePr>
          <p:nvPr/>
        </p:nvGraphicFramePr>
        <p:xfrm>
          <a:off x="142875" y="142875"/>
          <a:ext cx="471488" cy="685800"/>
        </p:xfrm>
        <a:graphic>
          <a:graphicData uri="http://schemas.openxmlformats.org/presentationml/2006/ole">
            <p:oleObj spid="_x0000_s8194" name="Picture" r:id="rId4" imgW="978480" imgH="1423080" progId="Word.Picture.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357188" y="1643063"/>
            <a:ext cx="8329612" cy="4364037"/>
          </a:xfrm>
        </p:spPr>
        <p:txBody>
          <a:bodyPr>
            <a:normAutofit fontScale="92500" lnSpcReduction="10000"/>
          </a:bodyPr>
          <a:lstStyle/>
          <a:p>
            <a:pPr marL="621792" lvl="1" eaLnBrk="1" fontAlgn="auto" hangingPunct="1">
              <a:spcBef>
                <a:spcPts val="324"/>
              </a:spcBef>
              <a:spcAft>
                <a:spcPts val="0"/>
              </a:spcAft>
              <a:buFont typeface="Verdana"/>
              <a:buNone/>
              <a:defRPr/>
            </a:pPr>
            <a:endParaRPr lang="tr-TR" sz="1000" u="sng" dirty="0" smtClean="0">
              <a:solidFill>
                <a:srgbClr val="FF0000"/>
              </a:solidFill>
            </a:endParaRPr>
          </a:p>
          <a:p>
            <a:pPr marL="621792" lvl="1" eaLnBrk="1" fontAlgn="auto" hangingPunct="1">
              <a:spcBef>
                <a:spcPts val="324"/>
              </a:spcBef>
              <a:spcAft>
                <a:spcPts val="0"/>
              </a:spcAft>
              <a:buFont typeface="Verdana"/>
              <a:buChar char="◦"/>
              <a:defRPr/>
            </a:pPr>
            <a:r>
              <a:rPr lang="tr-TR" u="sng" dirty="0" smtClean="0">
                <a:solidFill>
                  <a:srgbClr val="FF0000"/>
                </a:solidFill>
              </a:rPr>
              <a:t>Two Types of Indices</a:t>
            </a:r>
            <a:r>
              <a:rPr lang="tr-TR" dirty="0" smtClean="0">
                <a:solidFill>
                  <a:srgbClr val="FF0000"/>
                </a:solidFill>
              </a:rPr>
              <a:t>:</a:t>
            </a:r>
          </a:p>
          <a:p>
            <a:pPr marL="365760" indent="-256032" eaLnBrk="1" fontAlgn="auto" hangingPunct="1">
              <a:spcAft>
                <a:spcPts val="0"/>
              </a:spcAft>
              <a:buFont typeface="Wingdings 3"/>
              <a:buNone/>
              <a:defRPr/>
            </a:pPr>
            <a:endParaRPr lang="tr-TR" sz="500" dirty="0" smtClean="0"/>
          </a:p>
          <a:p>
            <a:pPr marL="859536" lvl="2" eaLnBrk="1" fontAlgn="auto" hangingPunct="1">
              <a:spcAft>
                <a:spcPts val="0"/>
              </a:spcAft>
              <a:buFont typeface="Wingdings 2"/>
              <a:buChar char=""/>
              <a:defRPr/>
            </a:pPr>
            <a:r>
              <a:rPr lang="en-GB" sz="2000" b="1" dirty="0" smtClean="0"/>
              <a:t>A broad index representing the </a:t>
            </a:r>
            <a:r>
              <a:rPr lang="tr-TR" sz="2000" b="1" dirty="0" smtClean="0"/>
              <a:t>whole OIC region </a:t>
            </a:r>
            <a:r>
              <a:rPr lang="tr-TR" sz="2200" dirty="0" smtClean="0"/>
              <a:t>(</a:t>
            </a:r>
            <a:r>
              <a:rPr lang="tr-TR" dirty="0" smtClean="0"/>
              <a:t>benchmark index), widest coverage to highlight the OIC Brand</a:t>
            </a:r>
          </a:p>
          <a:p>
            <a:pPr marL="621792" lvl="1" eaLnBrk="1" fontAlgn="auto" hangingPunct="1">
              <a:spcBef>
                <a:spcPts val="324"/>
              </a:spcBef>
              <a:spcAft>
                <a:spcPts val="0"/>
              </a:spcAft>
              <a:buFont typeface="Verdana"/>
              <a:buNone/>
              <a:defRPr/>
            </a:pPr>
            <a:r>
              <a:rPr lang="tr-TR" sz="500" dirty="0" smtClean="0"/>
              <a:t> </a:t>
            </a:r>
          </a:p>
          <a:p>
            <a:pPr marL="859536" lvl="2" eaLnBrk="1" fontAlgn="auto" hangingPunct="1">
              <a:spcAft>
                <a:spcPts val="0"/>
              </a:spcAft>
              <a:buFont typeface="Wingdings 2"/>
              <a:buChar char=""/>
              <a:defRPr/>
            </a:pPr>
            <a:r>
              <a:rPr lang="en-GB" sz="2000" b="1" dirty="0" smtClean="0"/>
              <a:t>A narrower index</a:t>
            </a:r>
            <a:endParaRPr lang="tr-TR" sz="2000" dirty="0" smtClean="0"/>
          </a:p>
          <a:p>
            <a:pPr marL="859536" lvl="2" eaLnBrk="1" fontAlgn="auto" hangingPunct="1">
              <a:spcAft>
                <a:spcPts val="0"/>
              </a:spcAft>
              <a:buFont typeface="Wingdings 2"/>
              <a:buNone/>
              <a:defRPr/>
            </a:pPr>
            <a:r>
              <a:rPr lang="tr-TR" dirty="0" smtClean="0"/>
              <a:t>	(investable index), will serve as the basis of a tradable product</a:t>
            </a:r>
          </a:p>
          <a:p>
            <a:pPr marL="859536" lvl="2" eaLnBrk="1" fontAlgn="auto" hangingPunct="1">
              <a:spcAft>
                <a:spcPts val="0"/>
              </a:spcAft>
              <a:buFont typeface="Wingdings 2"/>
              <a:buNone/>
              <a:defRPr/>
            </a:pPr>
            <a:endParaRPr lang="tr-TR" sz="1000" dirty="0" smtClean="0"/>
          </a:p>
          <a:p>
            <a:pPr marL="621792" lvl="1" eaLnBrk="1" fontAlgn="auto" hangingPunct="1">
              <a:spcBef>
                <a:spcPts val="324"/>
              </a:spcBef>
              <a:spcAft>
                <a:spcPts val="0"/>
              </a:spcAft>
              <a:buFont typeface="Verdana"/>
              <a:buChar char="◦"/>
              <a:defRPr/>
            </a:pPr>
            <a:r>
              <a:rPr lang="tr-TR" u="sng" dirty="0" smtClean="0">
                <a:solidFill>
                  <a:srgbClr val="FF0000"/>
                </a:solidFill>
              </a:rPr>
              <a:t>Launch</a:t>
            </a:r>
            <a:r>
              <a:rPr lang="tr-TR" dirty="0" smtClean="0">
                <a:solidFill>
                  <a:srgbClr val="FF0000"/>
                </a:solidFill>
              </a:rPr>
              <a:t>:</a:t>
            </a:r>
          </a:p>
          <a:p>
            <a:pPr marL="859536" lvl="2" eaLnBrk="1" fontAlgn="auto" hangingPunct="1">
              <a:spcAft>
                <a:spcPts val="0"/>
              </a:spcAft>
              <a:buFont typeface="Wingdings 2"/>
              <a:buChar char=""/>
              <a:defRPr/>
            </a:pPr>
            <a:r>
              <a:rPr lang="tr-TR" dirty="0" smtClean="0"/>
              <a:t>OIC Shariah Compliant Indices are expected to be launched in 2011.</a:t>
            </a:r>
          </a:p>
          <a:p>
            <a:pPr marL="859536" lvl="2" eaLnBrk="1" fontAlgn="auto" hangingPunct="1">
              <a:spcAft>
                <a:spcPts val="0"/>
              </a:spcAft>
              <a:buFont typeface="Wingdings 2"/>
              <a:buChar char=""/>
              <a:defRPr/>
            </a:pPr>
            <a:endParaRPr lang="tr-TR" dirty="0" smtClean="0">
              <a:solidFill>
                <a:srgbClr val="FF0000"/>
              </a:solidFill>
            </a:endParaRPr>
          </a:p>
          <a:p>
            <a:pPr marL="621792" lvl="1" eaLnBrk="1" fontAlgn="auto" hangingPunct="1">
              <a:spcBef>
                <a:spcPts val="324"/>
              </a:spcBef>
              <a:spcAft>
                <a:spcPts val="0"/>
              </a:spcAft>
              <a:buFont typeface="Verdana"/>
              <a:buChar char="◦"/>
              <a:defRPr/>
            </a:pPr>
            <a:r>
              <a:rPr lang="tr-TR" u="sng" dirty="0" smtClean="0">
                <a:solidFill>
                  <a:srgbClr val="FF0000"/>
                </a:solidFill>
              </a:rPr>
              <a:t>Projection</a:t>
            </a:r>
            <a:r>
              <a:rPr lang="tr-TR" dirty="0" smtClean="0">
                <a:solidFill>
                  <a:srgbClr val="FF0000"/>
                </a:solidFill>
              </a:rPr>
              <a:t>:</a:t>
            </a:r>
          </a:p>
          <a:p>
            <a:pPr marL="621792" lvl="1" eaLnBrk="1" fontAlgn="auto" hangingPunct="1">
              <a:spcBef>
                <a:spcPts val="324"/>
              </a:spcBef>
              <a:spcAft>
                <a:spcPts val="0"/>
              </a:spcAft>
              <a:buFont typeface="Verdana"/>
              <a:buChar char="◦"/>
              <a:defRPr/>
            </a:pPr>
            <a:endParaRPr lang="tr-TR" sz="500" dirty="0" smtClean="0">
              <a:solidFill>
                <a:srgbClr val="FF0000"/>
              </a:solidFill>
            </a:endParaRPr>
          </a:p>
          <a:p>
            <a:pPr marL="859536" lvl="2" eaLnBrk="1" fontAlgn="auto" hangingPunct="1">
              <a:spcAft>
                <a:spcPts val="0"/>
              </a:spcAft>
              <a:buFont typeface="Wingdings 2"/>
              <a:buChar char=""/>
              <a:defRPr/>
            </a:pPr>
            <a:r>
              <a:rPr lang="tr-TR" dirty="0" smtClean="0"/>
              <a:t>Besides regional and tradable indices, we are open to different alternatives e.g. sectoral and corporate governance indices and would consider working with different index providers for different indices.</a:t>
            </a:r>
          </a:p>
          <a:p>
            <a:pPr marL="859536" lvl="2" eaLnBrk="1" fontAlgn="auto" hangingPunct="1">
              <a:spcAft>
                <a:spcPts val="0"/>
              </a:spcAft>
              <a:buFont typeface="Wingdings 2"/>
              <a:buChar char=""/>
              <a:defRPr/>
            </a:pPr>
            <a:endParaRPr lang="tr-TR" dirty="0" smtClean="0"/>
          </a:p>
        </p:txBody>
      </p:sp>
      <p:sp>
        <p:nvSpPr>
          <p:cNvPr id="3" name="Title 2"/>
          <p:cNvSpPr>
            <a:spLocks noGrp="1"/>
          </p:cNvSpPr>
          <p:nvPr>
            <p:ph type="title"/>
          </p:nvPr>
        </p:nvSpPr>
        <p:spPr>
          <a:xfrm>
            <a:off x="457200" y="274638"/>
            <a:ext cx="8229600" cy="1082660"/>
          </a:xfrm>
        </p:spPr>
        <p:txBody>
          <a:bodyPr>
            <a:normAutofit fontScale="90000"/>
          </a:bodyPr>
          <a:lstStyle/>
          <a:p>
            <a:pPr algn="ctr" eaLnBrk="1" fontAlgn="auto" hangingPunct="1">
              <a:spcAft>
                <a:spcPts val="0"/>
              </a:spcAft>
              <a:defRPr/>
            </a:pPr>
            <a:r>
              <a:rPr lang="tr-TR" dirty="0" smtClean="0"/>
              <a:t>  </a:t>
            </a:r>
            <a:br>
              <a:rPr lang="tr-TR" dirty="0" smtClean="0"/>
            </a:br>
            <a:r>
              <a:rPr lang="en-AU" sz="3600" dirty="0" smtClean="0"/>
              <a:t>Customized Indices</a:t>
            </a:r>
            <a:r>
              <a:rPr lang="tr-TR" sz="3600" dirty="0" smtClean="0"/>
              <a:t/>
            </a:r>
            <a:br>
              <a:rPr lang="tr-TR" sz="3600" dirty="0" smtClean="0"/>
            </a:br>
            <a:r>
              <a:rPr lang="tr-TR" sz="3600" dirty="0" smtClean="0"/>
              <a:t> Consultations with the Index Providers </a:t>
            </a:r>
            <a:r>
              <a:rPr lang="en-AU" sz="3600" dirty="0" smtClean="0"/>
              <a:t/>
            </a:r>
            <a:br>
              <a:rPr lang="en-AU" sz="3600" dirty="0" smtClean="0"/>
            </a:br>
            <a:endParaRPr lang="tr-TR" sz="3600" dirty="0"/>
          </a:p>
        </p:txBody>
      </p:sp>
      <p:graphicFrame>
        <p:nvGraphicFramePr>
          <p:cNvPr id="9218" name="Object 2"/>
          <p:cNvGraphicFramePr>
            <a:graphicFrameLocks noChangeAspect="1"/>
          </p:cNvGraphicFramePr>
          <p:nvPr/>
        </p:nvGraphicFramePr>
        <p:xfrm>
          <a:off x="142875" y="142875"/>
          <a:ext cx="471488" cy="685800"/>
        </p:xfrm>
        <a:graphic>
          <a:graphicData uri="http://schemas.openxmlformats.org/presentationml/2006/ole">
            <p:oleObj spid="_x0000_s9218" name="Picture" r:id="rId3" imgW="978457" imgH="1423014" progId="Word.Picture.8">
              <p:embed/>
            </p:oleObj>
          </a:graphicData>
        </a:graphic>
      </p:graphicFrame>
      <p:sp>
        <p:nvSpPr>
          <p:cNvPr id="9221"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E86193B-0479-4E8A-AC12-4A1E14936628}" type="slidenum">
              <a:rPr lang="tr-TR" smtClean="0"/>
              <a:pPr fontAlgn="base">
                <a:spcBef>
                  <a:spcPct val="0"/>
                </a:spcBef>
                <a:spcAft>
                  <a:spcPct val="0"/>
                </a:spcAft>
                <a:defRPr/>
              </a:pPr>
              <a:t>9</a:t>
            </a:fld>
            <a:endParaRPr lang="tr-TR"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1999</TotalTime>
  <Words>688</Words>
  <Application>Microsoft Office PowerPoint</Application>
  <PresentationFormat>On-screen Show (4:3)</PresentationFormat>
  <Paragraphs>155</Paragraphs>
  <Slides>14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vt:lpstr>
      <vt:lpstr>Lucida Sans Unicode</vt:lpstr>
      <vt:lpstr>Wingdings 3</vt:lpstr>
      <vt:lpstr>Verdana</vt:lpstr>
      <vt:lpstr>Wingdings 2</vt:lpstr>
      <vt:lpstr>Calibri</vt:lpstr>
      <vt:lpstr>Tahoma</vt:lpstr>
      <vt:lpstr>Wingdings</vt:lpstr>
      <vt:lpstr>Concourse</vt:lpstr>
      <vt:lpstr>Picture</vt:lpstr>
      <vt:lpstr>Customized Indices and  Exchange Traded Islamic  Financial Products  Task Force</vt:lpstr>
      <vt:lpstr>  Task Force Members</vt:lpstr>
      <vt:lpstr>  The Third Forum Meeting Decisions   (Istanbul, October 24-25, 2009)</vt:lpstr>
      <vt:lpstr>    Cooperation with  Standard Setting Bodies   IIFM</vt:lpstr>
      <vt:lpstr>    Cooperation with  Standard Setting Bodies  AAOIFI</vt:lpstr>
      <vt:lpstr>Customized Indices Roadmap for an OIC Index</vt:lpstr>
      <vt:lpstr>Customized Indices Index Providers</vt:lpstr>
      <vt:lpstr>Customized Indices Consultations with the Index Providers</vt:lpstr>
      <vt:lpstr>   Customized Indices  Consultations with the Index Providers  </vt:lpstr>
      <vt:lpstr> Customized Indices   Comparison of Index Providers - Coverage</vt:lpstr>
      <vt:lpstr> Customized Indices   Comparison of Index Providers</vt:lpstr>
      <vt:lpstr>Customized Indices  Comparison of Index Providers</vt:lpstr>
      <vt:lpstr>Customized Indices  Comparison of Index Providers</vt:lpstr>
      <vt:lpstr>Customized Indices  Comparison of Index Providers</vt:lpstr>
    </vt:vector>
  </TitlesOfParts>
  <Company>IMKB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SENAYP</dc:creator>
  <cp:lastModifiedBy>EZGIY</cp:lastModifiedBy>
  <cp:revision>449</cp:revision>
  <dcterms:created xsi:type="dcterms:W3CDTF">2010-04-05T07:19:04Z</dcterms:created>
  <dcterms:modified xsi:type="dcterms:W3CDTF">2010-09-29T14:29:56Z</dcterms:modified>
</cp:coreProperties>
</file>