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69" r:id="rId3"/>
    <p:sldId id="270"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23" r:id="rId18"/>
    <p:sldId id="312" r:id="rId19"/>
    <p:sldId id="313" r:id="rId20"/>
    <p:sldId id="314" r:id="rId21"/>
    <p:sldId id="315" r:id="rId22"/>
    <p:sldId id="316" r:id="rId23"/>
    <p:sldId id="317" r:id="rId24"/>
    <p:sldId id="318" r:id="rId25"/>
    <p:sldId id="319" r:id="rId26"/>
    <p:sldId id="320" r:id="rId27"/>
    <p:sldId id="321" r:id="rId28"/>
    <p:sldId id="322"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A300"/>
    <a:srgbClr val="5EB876"/>
    <a:srgbClr val="E37929"/>
    <a:srgbClr val="72A376"/>
    <a:srgbClr val="AAC8AD"/>
    <a:srgbClr val="AAC828"/>
    <a:srgbClr val="AAC8FF"/>
    <a:srgbClr val="BED39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pPr>
              <a:defRPr/>
            </a:pPr>
            <a:fld id="{082FF89F-3A79-419E-9759-5612DB17751E}" type="datetimeFigureOut">
              <a:rPr lang="en-US"/>
              <a:pPr>
                <a:defRPr/>
              </a:pPr>
              <a:t>10/1/2010</a:t>
            </a:fld>
            <a:endParaRPr lang="en-US"/>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a:lvl1pPr>
          </a:lstStyle>
          <a:p>
            <a:pPr>
              <a:defRPr/>
            </a:pPr>
            <a:fld id="{75A94F30-B35C-4421-84AF-0C636EB58F6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7E51409-9A0C-4AEF-B0F2-8119D709CC4F}" type="datetimeFigureOut">
              <a:rPr lang="en-US"/>
              <a:pPr>
                <a:defRPr/>
              </a:pPr>
              <a:t>10/1/2010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6B1429-0407-4A07-A2E5-168F9C105A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6D92B27-31A9-4E9E-9F61-62BE9CA969C3}" type="datetime1">
              <a:rPr lang="en-US"/>
              <a:pPr>
                <a:defRPr/>
              </a:pPr>
              <a:t>10/1/2010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IIFM Activities &amp; Recent Trends in IFSI ‘Focus: Repo’</a:t>
            </a:r>
          </a:p>
        </p:txBody>
      </p:sp>
      <p:sp>
        <p:nvSpPr>
          <p:cNvPr id="6" name="Slide Number Placeholder 5"/>
          <p:cNvSpPr>
            <a:spLocks noGrp="1"/>
          </p:cNvSpPr>
          <p:nvPr>
            <p:ph type="sldNum" sz="quarter" idx="12"/>
          </p:nvPr>
        </p:nvSpPr>
        <p:spPr/>
        <p:txBody>
          <a:bodyPr/>
          <a:lstStyle>
            <a:lvl1pPr>
              <a:defRPr/>
            </a:lvl1pPr>
          </a:lstStyle>
          <a:p>
            <a:pPr>
              <a:defRPr/>
            </a:pPr>
            <a:fld id="{2EDF8937-597E-424C-9CDD-B88D60CA18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A1888D7-80E7-41F0-8E4D-715A56DD91A8}" type="datetime1">
              <a:rPr lang="en-US"/>
              <a:pPr>
                <a:defRPr/>
              </a:pPr>
              <a:t>10/1/2010</a:t>
            </a:fld>
            <a:endParaRPr lang="en-US"/>
          </a:p>
        </p:txBody>
      </p:sp>
      <p:sp>
        <p:nvSpPr>
          <p:cNvPr id="5" name="Footer Placeholder 4"/>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6" name="Slide Number Placeholder 5"/>
          <p:cNvSpPr>
            <a:spLocks noGrp="1"/>
          </p:cNvSpPr>
          <p:nvPr>
            <p:ph type="sldNum" sz="quarter" idx="12"/>
          </p:nvPr>
        </p:nvSpPr>
        <p:spPr/>
        <p:txBody>
          <a:bodyPr/>
          <a:lstStyle>
            <a:lvl1pPr>
              <a:defRPr/>
            </a:lvl1pPr>
          </a:lstStyle>
          <a:p>
            <a:pPr>
              <a:defRPr/>
            </a:pPr>
            <a:fld id="{AE2E55F1-C567-44A4-9459-6E9DBF3BBB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2044485-DCFA-4049-9AEC-02787AD6E123}" type="datetime1">
              <a:rPr lang="en-US"/>
              <a:pPr>
                <a:defRPr/>
              </a:pPr>
              <a:t>10/1/2010</a:t>
            </a:fld>
            <a:endParaRPr lang="en-US"/>
          </a:p>
        </p:txBody>
      </p:sp>
      <p:sp>
        <p:nvSpPr>
          <p:cNvPr id="5" name="Footer Placeholder 4"/>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6" name="Slide Number Placeholder 5"/>
          <p:cNvSpPr>
            <a:spLocks noGrp="1"/>
          </p:cNvSpPr>
          <p:nvPr>
            <p:ph type="sldNum" sz="quarter" idx="12"/>
          </p:nvPr>
        </p:nvSpPr>
        <p:spPr/>
        <p:txBody>
          <a:bodyPr/>
          <a:lstStyle>
            <a:lvl1pPr>
              <a:defRPr/>
            </a:lvl1pPr>
          </a:lstStyle>
          <a:p>
            <a:pPr>
              <a:defRPr/>
            </a:pPr>
            <a:fld id="{F2DF2336-956B-405C-8376-0B84F0F8A40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rgbClr val="72A376"/>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B81433E-FBF5-426D-9EA9-3A65E008BE61}" type="datetime1">
              <a:rPr lang="en-US"/>
              <a:pPr>
                <a:defRPr/>
              </a:pPr>
              <a:t>10/1/2010</a:t>
            </a:fld>
            <a:endParaRPr lang="en-US"/>
          </a:p>
        </p:txBody>
      </p:sp>
      <p:sp>
        <p:nvSpPr>
          <p:cNvPr id="5" name="Footer Placeholder 4"/>
          <p:cNvSpPr>
            <a:spLocks noGrp="1"/>
          </p:cNvSpPr>
          <p:nvPr>
            <p:ph type="ftr" sz="quarter" idx="11"/>
          </p:nvPr>
        </p:nvSpPr>
        <p:spPr>
          <a:xfrm>
            <a:off x="1143000" y="6400800"/>
            <a:ext cx="6553200" cy="304800"/>
          </a:xfrm>
        </p:spPr>
        <p:txBody>
          <a:bodyPr/>
          <a:lstStyle>
            <a:lvl1pPr algn="ctr">
              <a:defRPr/>
            </a:lvl1pPr>
          </a:lstStyle>
          <a:p>
            <a:pPr>
              <a:defRPr/>
            </a:pPr>
            <a:r>
              <a:rPr lang="en-US"/>
              <a:t>IIFM Activities &amp; Recent Trends in IFSI ‘Focus: Repo’</a:t>
            </a:r>
          </a:p>
        </p:txBody>
      </p:sp>
      <p:sp>
        <p:nvSpPr>
          <p:cNvPr id="6" name="Slide Number Placeholder 5"/>
          <p:cNvSpPr>
            <a:spLocks noGrp="1"/>
          </p:cNvSpPr>
          <p:nvPr>
            <p:ph type="sldNum" sz="quarter" idx="12"/>
          </p:nvPr>
        </p:nvSpPr>
        <p:spPr/>
        <p:txBody>
          <a:bodyPr/>
          <a:lstStyle>
            <a:lvl1pPr>
              <a:defRPr/>
            </a:lvl1pPr>
          </a:lstStyle>
          <a:p>
            <a:pPr>
              <a:defRPr/>
            </a:pPr>
            <a:fld id="{B98619F2-1EB9-4802-A061-C10F95D9649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B03747B-42A8-47C2-8B7E-344BD46E7F64}" type="datetime1">
              <a:rPr lang="en-US"/>
              <a:pPr>
                <a:defRPr/>
              </a:pPr>
              <a:t>10/1/2010</a:t>
            </a:fld>
            <a:endParaRPr lang="en-US"/>
          </a:p>
        </p:txBody>
      </p:sp>
      <p:sp>
        <p:nvSpPr>
          <p:cNvPr id="5" name="Footer Placeholder 4"/>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6" name="Slide Number Placeholder 5"/>
          <p:cNvSpPr>
            <a:spLocks noGrp="1"/>
          </p:cNvSpPr>
          <p:nvPr>
            <p:ph type="sldNum" sz="quarter" idx="12"/>
          </p:nvPr>
        </p:nvSpPr>
        <p:spPr/>
        <p:txBody>
          <a:bodyPr/>
          <a:lstStyle>
            <a:lvl1pPr>
              <a:defRPr/>
            </a:lvl1pPr>
          </a:lstStyle>
          <a:p>
            <a:pPr>
              <a:defRPr/>
            </a:pPr>
            <a:fld id="{2A452C94-02E1-460D-B690-EA650BEA22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637ADEE-E93E-4206-88CC-D7DC705CF680}" type="datetime1">
              <a:rPr lang="en-US"/>
              <a:pPr>
                <a:defRPr/>
              </a:pPr>
              <a:t>10/1/2010</a:t>
            </a:fld>
            <a:endParaRPr lang="en-US"/>
          </a:p>
        </p:txBody>
      </p:sp>
      <p:sp>
        <p:nvSpPr>
          <p:cNvPr id="6" name="Footer Placeholder 5"/>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7" name="Slide Number Placeholder 6"/>
          <p:cNvSpPr>
            <a:spLocks noGrp="1"/>
          </p:cNvSpPr>
          <p:nvPr>
            <p:ph type="sldNum" sz="quarter" idx="12"/>
          </p:nvPr>
        </p:nvSpPr>
        <p:spPr/>
        <p:txBody>
          <a:bodyPr/>
          <a:lstStyle>
            <a:lvl1pPr>
              <a:defRPr/>
            </a:lvl1pPr>
          </a:lstStyle>
          <a:p>
            <a:pPr>
              <a:defRPr/>
            </a:pPr>
            <a:fld id="{5BFBA13A-901D-441F-9480-E17931C813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7811371-8BB3-4398-9651-E83965B1AEE7}" type="datetime1">
              <a:rPr lang="en-US"/>
              <a:pPr>
                <a:defRPr/>
              </a:pPr>
              <a:t>10/1/2010</a:t>
            </a:fld>
            <a:endParaRPr lang="en-US"/>
          </a:p>
        </p:txBody>
      </p:sp>
      <p:sp>
        <p:nvSpPr>
          <p:cNvPr id="8" name="Footer Placeholder 7"/>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9" name="Slide Number Placeholder 8"/>
          <p:cNvSpPr>
            <a:spLocks noGrp="1"/>
          </p:cNvSpPr>
          <p:nvPr>
            <p:ph type="sldNum" sz="quarter" idx="12"/>
          </p:nvPr>
        </p:nvSpPr>
        <p:spPr/>
        <p:txBody>
          <a:bodyPr/>
          <a:lstStyle>
            <a:lvl1pPr>
              <a:defRPr/>
            </a:lvl1pPr>
          </a:lstStyle>
          <a:p>
            <a:pPr>
              <a:defRPr/>
            </a:pPr>
            <a:fld id="{E6A85A7B-21E1-4CFC-9BB3-A0C870CAFE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F89B0C4-E34F-45C9-820B-BF2B94D4B86F}" type="datetime1">
              <a:rPr lang="en-US"/>
              <a:pPr>
                <a:defRPr/>
              </a:pPr>
              <a:t>10/1/2010</a:t>
            </a:fld>
            <a:endParaRPr lang="en-US"/>
          </a:p>
        </p:txBody>
      </p:sp>
      <p:sp>
        <p:nvSpPr>
          <p:cNvPr id="4" name="Footer Placeholder 3"/>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5" name="Slide Number Placeholder 4"/>
          <p:cNvSpPr>
            <a:spLocks noGrp="1"/>
          </p:cNvSpPr>
          <p:nvPr>
            <p:ph type="sldNum" sz="quarter" idx="12"/>
          </p:nvPr>
        </p:nvSpPr>
        <p:spPr/>
        <p:txBody>
          <a:bodyPr/>
          <a:lstStyle>
            <a:lvl1pPr>
              <a:defRPr/>
            </a:lvl1pPr>
          </a:lstStyle>
          <a:p>
            <a:pPr>
              <a:defRPr/>
            </a:pPr>
            <a:fld id="{21C27916-0F74-4FC3-B852-56FA462139B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0F3ABB6-CA60-4C05-82C6-DE565AEAB68C}" type="datetime1">
              <a:rPr lang="en-US"/>
              <a:pPr>
                <a:defRPr/>
              </a:pPr>
              <a:t>10/1/2010</a:t>
            </a:fld>
            <a:endParaRPr lang="en-US"/>
          </a:p>
        </p:txBody>
      </p:sp>
      <p:sp>
        <p:nvSpPr>
          <p:cNvPr id="3" name="Footer Placeholder 2"/>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4" name="Slide Number Placeholder 3"/>
          <p:cNvSpPr>
            <a:spLocks noGrp="1"/>
          </p:cNvSpPr>
          <p:nvPr>
            <p:ph type="sldNum" sz="quarter" idx="12"/>
          </p:nvPr>
        </p:nvSpPr>
        <p:spPr/>
        <p:txBody>
          <a:bodyPr/>
          <a:lstStyle>
            <a:lvl1pPr>
              <a:defRPr/>
            </a:lvl1pPr>
          </a:lstStyle>
          <a:p>
            <a:pPr>
              <a:defRPr/>
            </a:pPr>
            <a:fld id="{F419D3F9-EEEF-4497-A40F-475985B365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CD7474-3A90-4807-A3CB-680C8A62C1BC}" type="datetime1">
              <a:rPr lang="en-US"/>
              <a:pPr>
                <a:defRPr/>
              </a:pPr>
              <a:t>10/1/2010</a:t>
            </a:fld>
            <a:endParaRPr lang="en-US"/>
          </a:p>
        </p:txBody>
      </p:sp>
      <p:sp>
        <p:nvSpPr>
          <p:cNvPr id="6" name="Footer Placeholder 5"/>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7" name="Slide Number Placeholder 6"/>
          <p:cNvSpPr>
            <a:spLocks noGrp="1"/>
          </p:cNvSpPr>
          <p:nvPr>
            <p:ph type="sldNum" sz="quarter" idx="12"/>
          </p:nvPr>
        </p:nvSpPr>
        <p:spPr/>
        <p:txBody>
          <a:bodyPr/>
          <a:lstStyle>
            <a:lvl1pPr>
              <a:defRPr/>
            </a:lvl1pPr>
          </a:lstStyle>
          <a:p>
            <a:pPr>
              <a:defRPr/>
            </a:pPr>
            <a:fld id="{A69B387B-E691-4C93-B7F6-60DAAAEF045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BFAC622-89D6-4AC0-9562-DA07E0F5D7CB}" type="datetime1">
              <a:rPr lang="en-US"/>
              <a:pPr>
                <a:defRPr/>
              </a:pPr>
              <a:t>10/1/2010</a:t>
            </a:fld>
            <a:endParaRPr lang="en-US"/>
          </a:p>
        </p:txBody>
      </p:sp>
      <p:sp>
        <p:nvSpPr>
          <p:cNvPr id="6" name="Footer Placeholder 5"/>
          <p:cNvSpPr>
            <a:spLocks noGrp="1"/>
          </p:cNvSpPr>
          <p:nvPr>
            <p:ph type="ftr" sz="quarter" idx="11"/>
          </p:nvPr>
        </p:nvSpPr>
        <p:spPr/>
        <p:txBody>
          <a:bodyPr/>
          <a:lstStyle>
            <a:lvl1pPr algn="ctr">
              <a:defRPr/>
            </a:lvl1pPr>
          </a:lstStyle>
          <a:p>
            <a:pPr>
              <a:defRPr/>
            </a:pPr>
            <a:r>
              <a:rPr lang="en-US"/>
              <a:t>IIFM Activities &amp; Recent Trends in IFSI ‘Focus: Repo’</a:t>
            </a:r>
          </a:p>
        </p:txBody>
      </p:sp>
      <p:sp>
        <p:nvSpPr>
          <p:cNvPr id="7" name="Slide Number Placeholder 6"/>
          <p:cNvSpPr>
            <a:spLocks noGrp="1"/>
          </p:cNvSpPr>
          <p:nvPr>
            <p:ph type="sldNum" sz="quarter" idx="12"/>
          </p:nvPr>
        </p:nvSpPr>
        <p:spPr/>
        <p:txBody>
          <a:bodyPr/>
          <a:lstStyle>
            <a:lvl1pPr>
              <a:defRPr/>
            </a:lvl1pPr>
          </a:lstStyle>
          <a:p>
            <a:pPr>
              <a:defRPr/>
            </a:pPr>
            <a:fld id="{FA987F61-1F8F-49CB-9CAE-5BD6F54E36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324600"/>
            <a:ext cx="9144000" cy="533400"/>
          </a:xfrm>
          <a:prstGeom prst="rect">
            <a:avLst/>
          </a:prstGeom>
          <a:solidFill>
            <a:srgbClr val="72A37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itle Placeholder 1"/>
          <p:cNvSpPr>
            <a:spLocks noGrp="1"/>
          </p:cNvSpPr>
          <p:nvPr>
            <p:ph type="title"/>
          </p:nvPr>
        </p:nvSpPr>
        <p:spPr bwMode="auto">
          <a:xfrm>
            <a:off x="457200" y="274638"/>
            <a:ext cx="6172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81000" y="6400800"/>
            <a:ext cx="7315200" cy="304800"/>
          </a:xfrm>
          <a:prstGeom prst="rect">
            <a:avLst/>
          </a:prstGeom>
        </p:spPr>
        <p:txBody>
          <a:bodyPr vert="horz" lIns="91440" tIns="45720" rIns="91440" bIns="45720" rtlCol="0" anchor="ctr"/>
          <a:lstStyle>
            <a:lvl1pPr algn="l" fontAlgn="auto">
              <a:spcBef>
                <a:spcPts val="0"/>
              </a:spcBef>
              <a:spcAft>
                <a:spcPts val="0"/>
              </a:spcAft>
              <a:defRPr sz="1200">
                <a:solidFill>
                  <a:schemeClr val="accent3">
                    <a:lumMod val="50000"/>
                  </a:schemeClr>
                </a:solidFill>
                <a:latin typeface="+mn-lt"/>
                <a:cs typeface="+mn-cs"/>
              </a:defRPr>
            </a:lvl1pPr>
          </a:lstStyle>
          <a:p>
            <a:pPr>
              <a:defRPr/>
            </a:pPr>
            <a:r>
              <a:rPr lang="en-US"/>
              <a:t>IIFM Activities &amp; Recent Trends in IFSI ‘Focus: Repo’</a:t>
            </a:r>
          </a:p>
        </p:txBody>
      </p:sp>
      <p:pic>
        <p:nvPicPr>
          <p:cNvPr id="1030" name="Picture 3"/>
          <p:cNvPicPr>
            <a:picLocks noChangeAspect="1" noChangeArrowheads="1"/>
          </p:cNvPicPr>
          <p:nvPr userDrawn="1"/>
        </p:nvPicPr>
        <p:blipFill>
          <a:blip r:embed="rId13"/>
          <a:srcRect/>
          <a:stretch>
            <a:fillRect/>
          </a:stretch>
        </p:blipFill>
        <p:spPr bwMode="auto">
          <a:xfrm>
            <a:off x="6553200" y="152400"/>
            <a:ext cx="2438400" cy="762000"/>
          </a:xfrm>
          <a:prstGeom prst="rect">
            <a:avLst/>
          </a:prstGeom>
          <a:noFill/>
          <a:ln w="9525">
            <a:noFill/>
            <a:miter lim="800000"/>
            <a:headEnd/>
            <a:tailEnd/>
          </a:ln>
        </p:spPr>
      </p:pic>
      <p:sp>
        <p:nvSpPr>
          <p:cNvPr id="6" name="Slide Number Placeholder 5"/>
          <p:cNvSpPr>
            <a:spLocks noGrp="1"/>
          </p:cNvSpPr>
          <p:nvPr>
            <p:ph type="sldNum" sz="quarter" idx="4"/>
          </p:nvPr>
        </p:nvSpPr>
        <p:spPr>
          <a:xfrm>
            <a:off x="7696200" y="6400800"/>
            <a:ext cx="1066800" cy="304800"/>
          </a:xfrm>
          <a:prstGeom prst="rect">
            <a:avLst/>
          </a:prstGeom>
        </p:spPr>
        <p:txBody>
          <a:bodyPr vert="horz" lIns="91440" tIns="45720" rIns="91440" bIns="45720" rtlCol="0" anchor="ctr"/>
          <a:lstStyle>
            <a:lvl1pPr algn="r" fontAlgn="auto">
              <a:spcBef>
                <a:spcPts val="0"/>
              </a:spcBef>
              <a:spcAft>
                <a:spcPts val="0"/>
              </a:spcAft>
              <a:defRPr sz="1200">
                <a:solidFill>
                  <a:schemeClr val="accent3">
                    <a:lumMod val="50000"/>
                  </a:schemeClr>
                </a:solidFill>
                <a:latin typeface="+mn-lt"/>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hf hdr="0" dt="0"/>
  <p:txStyles>
    <p:titleStyle>
      <a:lvl1pPr algn="ctr" rtl="0" eaLnBrk="0" fontAlgn="base" hangingPunct="0">
        <a:spcBef>
          <a:spcPct val="0"/>
        </a:spcBef>
        <a:spcAft>
          <a:spcPct val="0"/>
        </a:spcAft>
        <a:defRPr sz="4400" kern="1200">
          <a:solidFill>
            <a:srgbClr val="72A376"/>
          </a:solidFill>
          <a:latin typeface="+mj-lt"/>
          <a:ea typeface="+mj-ea"/>
          <a:cs typeface="+mj-cs"/>
        </a:defRPr>
      </a:lvl1pPr>
      <a:lvl2pPr algn="ctr" rtl="0" eaLnBrk="0" fontAlgn="base" hangingPunct="0">
        <a:spcBef>
          <a:spcPct val="0"/>
        </a:spcBef>
        <a:spcAft>
          <a:spcPct val="0"/>
        </a:spcAft>
        <a:defRPr sz="4400">
          <a:solidFill>
            <a:srgbClr val="72A376"/>
          </a:solidFill>
          <a:latin typeface="Calibri" pitchFamily="34" charset="0"/>
        </a:defRPr>
      </a:lvl2pPr>
      <a:lvl3pPr algn="ctr" rtl="0" eaLnBrk="0" fontAlgn="base" hangingPunct="0">
        <a:spcBef>
          <a:spcPct val="0"/>
        </a:spcBef>
        <a:spcAft>
          <a:spcPct val="0"/>
        </a:spcAft>
        <a:defRPr sz="4400">
          <a:solidFill>
            <a:srgbClr val="72A376"/>
          </a:solidFill>
          <a:latin typeface="Calibri" pitchFamily="34" charset="0"/>
        </a:defRPr>
      </a:lvl3pPr>
      <a:lvl4pPr algn="ctr" rtl="0" eaLnBrk="0" fontAlgn="base" hangingPunct="0">
        <a:spcBef>
          <a:spcPct val="0"/>
        </a:spcBef>
        <a:spcAft>
          <a:spcPct val="0"/>
        </a:spcAft>
        <a:defRPr sz="4400">
          <a:solidFill>
            <a:srgbClr val="72A376"/>
          </a:solidFill>
          <a:latin typeface="Calibri" pitchFamily="34" charset="0"/>
        </a:defRPr>
      </a:lvl4pPr>
      <a:lvl5pPr algn="ctr" rtl="0" eaLnBrk="0" fontAlgn="base" hangingPunct="0">
        <a:spcBef>
          <a:spcPct val="0"/>
        </a:spcBef>
        <a:spcAft>
          <a:spcPct val="0"/>
        </a:spcAft>
        <a:defRPr sz="4400">
          <a:solidFill>
            <a:srgbClr val="72A376"/>
          </a:solidFill>
          <a:latin typeface="Calibri" pitchFamily="34" charset="0"/>
        </a:defRPr>
      </a:lvl5pPr>
      <a:lvl6pPr marL="457200" algn="ctr" rtl="0" fontAlgn="base">
        <a:spcBef>
          <a:spcPct val="0"/>
        </a:spcBef>
        <a:spcAft>
          <a:spcPct val="0"/>
        </a:spcAft>
        <a:defRPr sz="4400">
          <a:solidFill>
            <a:srgbClr val="72A376"/>
          </a:solidFill>
          <a:latin typeface="Calibri" pitchFamily="34" charset="0"/>
        </a:defRPr>
      </a:lvl6pPr>
      <a:lvl7pPr marL="914400" algn="ctr" rtl="0" fontAlgn="base">
        <a:spcBef>
          <a:spcPct val="0"/>
        </a:spcBef>
        <a:spcAft>
          <a:spcPct val="0"/>
        </a:spcAft>
        <a:defRPr sz="4400">
          <a:solidFill>
            <a:srgbClr val="72A376"/>
          </a:solidFill>
          <a:latin typeface="Calibri" pitchFamily="34" charset="0"/>
        </a:defRPr>
      </a:lvl7pPr>
      <a:lvl8pPr marL="1371600" algn="ctr" rtl="0" fontAlgn="base">
        <a:spcBef>
          <a:spcPct val="0"/>
        </a:spcBef>
        <a:spcAft>
          <a:spcPct val="0"/>
        </a:spcAft>
        <a:defRPr sz="4400">
          <a:solidFill>
            <a:srgbClr val="72A376"/>
          </a:solidFill>
          <a:latin typeface="Calibri" pitchFamily="34" charset="0"/>
        </a:defRPr>
      </a:lvl8pPr>
      <a:lvl9pPr marL="1828800" algn="ctr" rtl="0" fontAlgn="base">
        <a:spcBef>
          <a:spcPct val="0"/>
        </a:spcBef>
        <a:spcAft>
          <a:spcPct val="0"/>
        </a:spcAft>
        <a:defRPr sz="4400">
          <a:solidFill>
            <a:srgbClr val="72A376"/>
          </a:solidFill>
          <a:latin typeface="Calibri" pitchFamily="34" charset="0"/>
        </a:defRPr>
      </a:lvl9pPr>
    </p:titleStyle>
    <p:bodyStyle>
      <a:lvl1pPr marL="342900" indent="-342900" algn="l" rtl="0" eaLnBrk="0" fontAlgn="base" hangingPunct="0">
        <a:spcBef>
          <a:spcPct val="20000"/>
        </a:spcBef>
        <a:spcAft>
          <a:spcPct val="0"/>
        </a:spcAft>
        <a:buClr>
          <a:srgbClr val="72A376"/>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2A376"/>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2A376"/>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2A376"/>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2A376"/>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1676400"/>
            <a:ext cx="7772400" cy="1066800"/>
          </a:xfrm>
        </p:spPr>
        <p:txBody>
          <a:bodyPr/>
          <a:lstStyle/>
          <a:p>
            <a:pPr eaLnBrk="1" hangingPunct="1"/>
            <a:r>
              <a:rPr lang="en-US" sz="3200" b="1" smtClean="0"/>
              <a:t/>
            </a:r>
            <a:br>
              <a:rPr lang="en-US" sz="3200" b="1" smtClean="0"/>
            </a:br>
            <a:r>
              <a:rPr lang="en-US" sz="3200" b="1" smtClean="0"/>
              <a:t>Islamic Repo &amp; Collateralization Possibilities </a:t>
            </a:r>
            <a:r>
              <a:rPr lang="en-US" sz="3200" smtClean="0">
                <a:solidFill>
                  <a:schemeClr val="tx1"/>
                </a:solidFill>
              </a:rPr>
              <a:t/>
            </a:r>
            <a:br>
              <a:rPr lang="en-US" sz="3200" smtClean="0">
                <a:solidFill>
                  <a:schemeClr val="tx1"/>
                </a:solidFill>
              </a:rPr>
            </a:br>
            <a:endParaRPr lang="en-US" sz="3200" smtClean="0"/>
          </a:p>
        </p:txBody>
      </p:sp>
      <p:sp>
        <p:nvSpPr>
          <p:cNvPr id="3" name="Subtitle 2"/>
          <p:cNvSpPr>
            <a:spLocks noGrp="1"/>
          </p:cNvSpPr>
          <p:nvPr>
            <p:ph type="subTitle" idx="1"/>
          </p:nvPr>
        </p:nvSpPr>
        <p:spPr>
          <a:xfrm>
            <a:off x="838200" y="3429000"/>
            <a:ext cx="7543800" cy="2590800"/>
          </a:xfrm>
        </p:spPr>
        <p:txBody>
          <a:bodyPr rtlCol="0">
            <a:normAutofit fontScale="92500" lnSpcReduction="10000"/>
          </a:bodyPr>
          <a:lstStyle/>
          <a:p>
            <a:pPr algn="l" eaLnBrk="1" fontAlgn="auto" hangingPunct="1">
              <a:spcAft>
                <a:spcPts val="0"/>
              </a:spcAft>
              <a:defRPr/>
            </a:pPr>
            <a:r>
              <a:rPr lang="en-US" sz="1500" b="1" dirty="0" smtClean="0">
                <a:solidFill>
                  <a:schemeClr val="tx1"/>
                </a:solidFill>
              </a:rPr>
              <a:t>OIC Member States’ Stock Exchanges Forum 4</a:t>
            </a:r>
            <a:r>
              <a:rPr lang="en-US" sz="1500" b="1" baseline="30000" dirty="0" smtClean="0">
                <a:solidFill>
                  <a:schemeClr val="tx1"/>
                </a:solidFill>
              </a:rPr>
              <a:t>th</a:t>
            </a:r>
            <a:r>
              <a:rPr lang="en-US" sz="1500" b="1" dirty="0" smtClean="0">
                <a:solidFill>
                  <a:schemeClr val="tx1"/>
                </a:solidFill>
              </a:rPr>
              <a:t> Meeting</a:t>
            </a:r>
          </a:p>
          <a:p>
            <a:pPr algn="l" eaLnBrk="1" fontAlgn="auto" hangingPunct="1">
              <a:spcAft>
                <a:spcPts val="0"/>
              </a:spcAft>
              <a:defRPr/>
            </a:pPr>
            <a:r>
              <a:rPr lang="en-US" sz="1500" b="1" dirty="0" smtClean="0">
                <a:solidFill>
                  <a:schemeClr val="tx1"/>
                </a:solidFill>
              </a:rPr>
              <a:t>Saturday, 2</a:t>
            </a:r>
            <a:r>
              <a:rPr lang="en-US" sz="1500" b="1" baseline="30000" dirty="0" smtClean="0">
                <a:solidFill>
                  <a:schemeClr val="tx1"/>
                </a:solidFill>
              </a:rPr>
              <a:t>nd</a:t>
            </a:r>
            <a:r>
              <a:rPr lang="en-US" sz="1500" b="1" dirty="0" smtClean="0">
                <a:solidFill>
                  <a:schemeClr val="tx1"/>
                </a:solidFill>
              </a:rPr>
              <a:t> Oct 2010</a:t>
            </a:r>
          </a:p>
          <a:p>
            <a:pPr algn="l" eaLnBrk="1" fontAlgn="auto" hangingPunct="1">
              <a:spcAft>
                <a:spcPts val="0"/>
              </a:spcAft>
              <a:defRPr/>
            </a:pPr>
            <a:r>
              <a:rPr lang="en-US" sz="1500" b="1" dirty="0" smtClean="0">
                <a:solidFill>
                  <a:schemeClr val="tx1"/>
                </a:solidFill>
              </a:rPr>
              <a:t>Istanbul, Turkey</a:t>
            </a:r>
          </a:p>
          <a:p>
            <a:pPr algn="l" eaLnBrk="1" fontAlgn="auto" hangingPunct="1">
              <a:spcAft>
                <a:spcPts val="0"/>
              </a:spcAft>
              <a:defRPr/>
            </a:pPr>
            <a:r>
              <a:rPr lang="en-US" sz="1800" dirty="0" smtClean="0">
                <a:solidFill>
                  <a:schemeClr val="tx1"/>
                </a:solidFill>
              </a:rPr>
              <a:t>		            	</a:t>
            </a:r>
          </a:p>
          <a:p>
            <a:pPr algn="l" eaLnBrk="1" fontAlgn="auto" hangingPunct="1">
              <a:spcAft>
                <a:spcPts val="0"/>
              </a:spcAft>
              <a:defRPr/>
            </a:pPr>
            <a:endParaRPr lang="en-US" sz="1800" dirty="0" smtClean="0">
              <a:solidFill>
                <a:schemeClr val="tx1"/>
              </a:solidFill>
            </a:endParaRPr>
          </a:p>
          <a:p>
            <a:pPr algn="l" eaLnBrk="1" fontAlgn="auto" hangingPunct="1">
              <a:spcAft>
                <a:spcPts val="0"/>
              </a:spcAft>
              <a:defRPr/>
            </a:pPr>
            <a:r>
              <a:rPr lang="en-US" sz="1800" dirty="0" smtClean="0">
                <a:solidFill>
                  <a:schemeClr val="tx1"/>
                </a:solidFill>
              </a:rPr>
              <a:t>	</a:t>
            </a:r>
          </a:p>
          <a:p>
            <a:pPr algn="l" eaLnBrk="1" fontAlgn="auto" hangingPunct="1">
              <a:spcAft>
                <a:spcPts val="0"/>
              </a:spcAft>
              <a:defRPr/>
            </a:pPr>
            <a:r>
              <a:rPr lang="en-US" sz="1300" b="1" i="1" dirty="0" smtClean="0">
                <a:solidFill>
                  <a:schemeClr val="accent6">
                    <a:lumMod val="75000"/>
                  </a:schemeClr>
                </a:solidFill>
              </a:rPr>
              <a:t>Ijlal Ahmed Alvi</a:t>
            </a:r>
          </a:p>
          <a:p>
            <a:pPr algn="l" eaLnBrk="1" fontAlgn="auto" hangingPunct="1">
              <a:spcAft>
                <a:spcPts val="0"/>
              </a:spcAft>
              <a:defRPr/>
            </a:pPr>
            <a:r>
              <a:rPr lang="en-US" sz="1300" b="1" i="1" dirty="0" smtClean="0">
                <a:solidFill>
                  <a:schemeClr val="accent6">
                    <a:lumMod val="75000"/>
                  </a:schemeClr>
                </a:solidFill>
              </a:rPr>
              <a:t>Chief Executive Officer</a:t>
            </a:r>
          </a:p>
          <a:p>
            <a:pPr algn="l" eaLnBrk="1" fontAlgn="auto" hangingPunct="1">
              <a:spcAft>
                <a:spcPts val="0"/>
              </a:spcAft>
              <a:defRPr/>
            </a:pPr>
            <a:r>
              <a:rPr lang="en-US" sz="1300" b="1" i="1" dirty="0" smtClean="0">
                <a:solidFill>
                  <a:schemeClr val="accent6">
                    <a:lumMod val="75000"/>
                  </a:schemeClr>
                </a:solidFill>
              </a:rPr>
              <a:t>IIFM</a:t>
            </a:r>
          </a:p>
          <a:p>
            <a:pPr algn="l" eaLnBrk="1" fontAlgn="auto" hangingPunct="1">
              <a:spcAft>
                <a:spcPts val="0"/>
              </a:spcAft>
              <a:defRPr/>
            </a:pPr>
            <a:r>
              <a:rPr lang="en-US" sz="1600" b="1" i="1" dirty="0" smtClean="0">
                <a:solidFill>
                  <a:srgbClr val="72A376"/>
                </a:solidFill>
              </a:rPr>
              <a:t>		</a:t>
            </a:r>
          </a:p>
          <a:p>
            <a:pPr eaLnBrk="1" fontAlgn="auto" hangingPunct="1">
              <a:spcAft>
                <a:spcPts val="0"/>
              </a:spcAft>
              <a:buFont typeface="Arial" pitchFamily="34" charset="0"/>
              <a:buNone/>
              <a:defRPr/>
            </a:pPr>
            <a:endParaRPr lang="en-US" dirty="0"/>
          </a:p>
        </p:txBody>
      </p:sp>
      <p:sp>
        <p:nvSpPr>
          <p:cNvPr id="5" name="Slide Number Placeholder 4"/>
          <p:cNvSpPr>
            <a:spLocks noGrp="1"/>
          </p:cNvSpPr>
          <p:nvPr>
            <p:ph type="sldNum" sz="quarter" idx="12"/>
          </p:nvPr>
        </p:nvSpPr>
        <p:spPr/>
        <p:txBody>
          <a:bodyPr/>
          <a:lstStyle/>
          <a:p>
            <a:pPr>
              <a:defRPr/>
            </a:pPr>
            <a:endParaRPr lang="en-US" dirty="0"/>
          </a:p>
        </p:txBody>
      </p:sp>
      <p:sp>
        <p:nvSpPr>
          <p:cNvPr id="6" name="Footer Placeholder 5"/>
          <p:cNvSpPr>
            <a:spLocks noGrp="1"/>
          </p:cNvSpPr>
          <p:nvPr>
            <p:ph type="ftr" sz="quarter" idx="11"/>
          </p:nvPr>
        </p:nvSpPr>
        <p:spPr>
          <a:xfrm>
            <a:off x="228600" y="6400800"/>
            <a:ext cx="7467600" cy="304800"/>
          </a:xfrm>
        </p:spPr>
        <p:txBody>
          <a:bodyPr/>
          <a:lstStyle/>
          <a:p>
            <a:pPr>
              <a:defRPr/>
            </a:pPr>
            <a:endParaRPr lang="en-US"/>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a:buFont typeface="Arial" charset="0"/>
              <a:buNone/>
              <a:defRPr/>
            </a:pPr>
            <a:endParaRPr lang="en-GB" sz="800" b="1" dirty="0" smtClean="0"/>
          </a:p>
          <a:p>
            <a:pPr>
              <a:buFont typeface="Arial" charset="0"/>
              <a:buNone/>
              <a:defRPr/>
            </a:pPr>
            <a:r>
              <a:rPr lang="en-GB" sz="2000" b="1" dirty="0" smtClean="0"/>
              <a:t>(ii) Issues for Consideration</a:t>
            </a:r>
          </a:p>
          <a:p>
            <a:pPr>
              <a:buFont typeface="Arial" charset="0"/>
              <a:buNone/>
              <a:defRPr/>
            </a:pPr>
            <a:endParaRPr lang="en-GB" sz="800" b="1" dirty="0" smtClean="0"/>
          </a:p>
          <a:p>
            <a:pPr>
              <a:lnSpc>
                <a:spcPct val="115000"/>
              </a:lnSpc>
              <a:spcBef>
                <a:spcPct val="0"/>
              </a:spcBef>
              <a:buFont typeface="Arial" charset="0"/>
              <a:buAutoNum type="alphaUcPeriod" startAt="4"/>
              <a:defRPr/>
            </a:pPr>
            <a:r>
              <a:rPr lang="en-US" sz="1600" dirty="0" smtClean="0">
                <a:ea typeface="Calibri" pitchFamily="34" charset="0"/>
                <a:cs typeface="Arial" charset="0"/>
              </a:rPr>
              <a:t>How to effect collateralization? In conventional repo documentation, the collateralization technique used is usually netting i.e. the ability to close out and set off in an insolvency where the value of the collateral securities can be determined and applied in set off against the repurchase price.  The lack of recognition of set off in many GCC countries means that the applicability and efficacy of this technique would be limited for the present</a:t>
            </a:r>
          </a:p>
          <a:p>
            <a:pPr>
              <a:lnSpc>
                <a:spcPct val="115000"/>
              </a:lnSpc>
              <a:spcBef>
                <a:spcPct val="0"/>
              </a:spcBef>
              <a:buFont typeface="Arial" charset="0"/>
              <a:buAutoNum type="alphaUcPeriod" startAt="4"/>
              <a:defRPr/>
            </a:pPr>
            <a:endParaRPr lang="en-US" sz="1600" dirty="0" smtClean="0">
              <a:ea typeface="Calibri" pitchFamily="34" charset="0"/>
              <a:cs typeface="Arial" charset="0"/>
            </a:endParaRPr>
          </a:p>
          <a:p>
            <a:pPr>
              <a:lnSpc>
                <a:spcPct val="115000"/>
              </a:lnSpc>
              <a:spcBef>
                <a:spcPct val="0"/>
              </a:spcBef>
              <a:buFont typeface="Arial" charset="0"/>
              <a:buAutoNum type="alphaUcPeriod" startAt="4"/>
              <a:defRPr/>
            </a:pPr>
            <a:r>
              <a:rPr lang="en-US" sz="1600" dirty="0" smtClean="0">
                <a:ea typeface="Calibri" pitchFamily="34" charset="0"/>
                <a:cs typeface="Times New Roman" pitchFamily="18" charset="0"/>
              </a:rPr>
              <a:t>Complicating steps of going through 3 parties every time there is a margin call</a:t>
            </a:r>
            <a:endParaRPr lang="en-US" sz="1600" dirty="0" smtClean="0">
              <a:ea typeface="Calibri" pitchFamily="34" charset="0"/>
              <a:cs typeface="Arial" charset="0"/>
            </a:endParaRPr>
          </a:p>
          <a:p>
            <a:pPr lvl="1">
              <a:lnSpc>
                <a:spcPct val="115000"/>
              </a:lnSpc>
              <a:spcBef>
                <a:spcPct val="0"/>
              </a:spcBef>
              <a:buFont typeface="Arial" charset="0"/>
              <a:buNone/>
              <a:defRPr/>
            </a:pPr>
            <a:endParaRPr lang="en-US" sz="1800" dirty="0" smtClean="0">
              <a:ea typeface="Calibri" pitchFamily="34" charset="0"/>
              <a:cs typeface="Arial" charset="0"/>
            </a:endParaRPr>
          </a:p>
          <a:p>
            <a:pPr>
              <a:buFont typeface="Arial" charset="0"/>
              <a:buNone/>
              <a:defRPr/>
            </a:pPr>
            <a:endParaRPr lang="en-US" sz="800" dirty="0" smtClean="0"/>
          </a:p>
          <a:p>
            <a:pPr>
              <a:buFont typeface="Arial" charset="0"/>
              <a:buNone/>
              <a:defRPr/>
            </a:pPr>
            <a:endParaRPr lang="en-US" sz="1400" dirty="0" smtClean="0">
              <a:solidFill>
                <a:srgbClr val="000000"/>
              </a:solidFill>
            </a:endParaRPr>
          </a:p>
          <a:p>
            <a:pPr algn="r">
              <a:buFont typeface="Arial" charset="0"/>
              <a:buNone/>
              <a:defRPr/>
            </a:pPr>
            <a:r>
              <a:rPr lang="en-US" sz="1400" dirty="0" smtClean="0">
                <a:solidFill>
                  <a:srgbClr val="FF0000"/>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9</a:t>
            </a:r>
            <a:endParaRPr lang="en-US" dirty="0"/>
          </a:p>
        </p:txBody>
      </p:sp>
      <p:sp>
        <p:nvSpPr>
          <p:cNvPr id="22533"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958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a:buFont typeface="Arial" charset="0"/>
              <a:buNone/>
              <a:defRPr/>
            </a:pPr>
            <a:endParaRPr lang="en-GB" sz="800" b="1" dirty="0" smtClean="0"/>
          </a:p>
          <a:p>
            <a:pPr>
              <a:buFont typeface="Arial" charset="0"/>
              <a:buNone/>
              <a:defRPr/>
            </a:pPr>
            <a:r>
              <a:rPr lang="en-GB" sz="2000" b="1" dirty="0" smtClean="0"/>
              <a:t>(ii) Issues for Consideration</a:t>
            </a:r>
          </a:p>
          <a:p>
            <a:pPr>
              <a:buFont typeface="Arial" charset="0"/>
              <a:buNone/>
              <a:defRPr/>
            </a:pPr>
            <a:endParaRPr lang="en-GB" sz="800" b="1" dirty="0" smtClean="0"/>
          </a:p>
          <a:p>
            <a:pPr marL="0" algn="just">
              <a:spcBef>
                <a:spcPts val="0"/>
              </a:spcBef>
              <a:spcAft>
                <a:spcPts val="1200"/>
              </a:spcAft>
              <a:buFont typeface="Arial" charset="0"/>
              <a:buAutoNum type="arabicPeriod" startAt="3"/>
              <a:defRPr/>
            </a:pPr>
            <a:r>
              <a:rPr lang="en-GB" sz="1800" b="1" dirty="0" smtClean="0">
                <a:solidFill>
                  <a:srgbClr val="0070C0"/>
                </a:solidFill>
                <a:ea typeface="SimSun"/>
                <a:cs typeface="Times New Roman"/>
              </a:rPr>
              <a:t>Accounting Treatment</a:t>
            </a:r>
            <a:r>
              <a:rPr lang="en-US" sz="1800" dirty="0" smtClean="0">
                <a:solidFill>
                  <a:srgbClr val="0070C0"/>
                </a:solidFill>
                <a:latin typeface="Times New Roman"/>
                <a:ea typeface="SimSun"/>
                <a:cs typeface="Simplified Arabic"/>
              </a:rPr>
              <a:t> </a:t>
            </a:r>
            <a:r>
              <a:rPr lang="en-US" sz="1800" dirty="0" smtClean="0">
                <a:latin typeface="Times New Roman"/>
                <a:ea typeface="SimSun"/>
                <a:cs typeface="Simplified Arabic"/>
              </a:rPr>
              <a:t>– </a:t>
            </a:r>
            <a:r>
              <a:rPr lang="en-US" sz="1800" dirty="0" smtClean="0">
                <a:ea typeface="Calibri"/>
                <a:cs typeface="Arial"/>
              </a:rPr>
              <a:t>Confirmation of the accounting treatment that would be applied to a repo structured in this way.</a:t>
            </a:r>
          </a:p>
          <a:p>
            <a:pPr marL="0" algn="just">
              <a:spcBef>
                <a:spcPts val="0"/>
              </a:spcBef>
              <a:spcAft>
                <a:spcPts val="1200"/>
              </a:spcAft>
              <a:buFont typeface="Arial" charset="0"/>
              <a:buAutoNum type="arabicPeriod" startAt="3"/>
              <a:defRPr/>
            </a:pPr>
            <a:r>
              <a:rPr lang="en-GB" sz="1800" b="1" dirty="0" smtClean="0">
                <a:solidFill>
                  <a:srgbClr val="0070C0"/>
                </a:solidFill>
                <a:ea typeface="SimSun"/>
                <a:cs typeface="Times New Roman"/>
              </a:rPr>
              <a:t>Third Party Credit Risk</a:t>
            </a:r>
            <a:r>
              <a:rPr lang="en-US" sz="1800" dirty="0" smtClean="0">
                <a:solidFill>
                  <a:srgbClr val="0070C0"/>
                </a:solidFill>
                <a:latin typeface="Times New Roman"/>
                <a:ea typeface="SimSun"/>
                <a:cs typeface="Simplified Arabic"/>
              </a:rPr>
              <a:t> </a:t>
            </a:r>
            <a:r>
              <a:rPr lang="en-US" sz="1800" dirty="0" smtClean="0">
                <a:latin typeface="Times New Roman"/>
                <a:ea typeface="SimSun"/>
                <a:cs typeface="Simplified Arabic"/>
              </a:rPr>
              <a:t>– </a:t>
            </a:r>
            <a:r>
              <a:rPr lang="en-US" sz="1800" dirty="0" smtClean="0">
                <a:ea typeface="Calibri"/>
                <a:cs typeface="Arial"/>
              </a:rPr>
              <a:t>The parties will be taking settlement credit risk on the third party in respect of its obligations.  Any third party involved would also be taking risk on the parties and would need to be comfortable with this.</a:t>
            </a:r>
          </a:p>
          <a:p>
            <a:pPr marL="0" algn="just">
              <a:spcBef>
                <a:spcPts val="0"/>
              </a:spcBef>
              <a:spcAft>
                <a:spcPts val="1200"/>
              </a:spcAft>
              <a:buFont typeface="Arial" charset="0"/>
              <a:buAutoNum type="arabicPeriod" startAt="3"/>
              <a:defRPr/>
            </a:pPr>
            <a:r>
              <a:rPr lang="en-GB" sz="1800" b="1" dirty="0" smtClean="0">
                <a:solidFill>
                  <a:srgbClr val="0070C0"/>
                </a:solidFill>
                <a:ea typeface="SimSun"/>
                <a:cs typeface="Times New Roman"/>
              </a:rPr>
              <a:t>Income Treatment</a:t>
            </a:r>
            <a:r>
              <a:rPr lang="en-US" sz="1800" dirty="0" smtClean="0">
                <a:solidFill>
                  <a:srgbClr val="0070C0"/>
                </a:solidFill>
                <a:latin typeface="Times New Roman"/>
                <a:ea typeface="SimSun"/>
                <a:cs typeface="Simplified Arabic"/>
              </a:rPr>
              <a:t> </a:t>
            </a:r>
            <a:r>
              <a:rPr lang="en-US" sz="1800" dirty="0" smtClean="0">
                <a:latin typeface="Times New Roman"/>
                <a:ea typeface="SimSun"/>
                <a:cs typeface="Simplified Arabic"/>
              </a:rPr>
              <a:t>– </a:t>
            </a:r>
            <a:r>
              <a:rPr lang="en-US" sz="1800" dirty="0" smtClean="0">
                <a:ea typeface="Calibri"/>
                <a:cs typeface="Arial"/>
              </a:rPr>
              <a:t>Consideration as to whether there should be a mechanism for passing to Party A the income on coupon or dividend securities received prior to Party A's Undertaking being exercised or whether the income should simply be reflected in the "Repurchase Price“ </a:t>
            </a:r>
            <a:endParaRPr lang="en-US" sz="18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r>
              <a:rPr lang="en-US" sz="1400" dirty="0" smtClean="0">
                <a:solidFill>
                  <a:prstClr val="black"/>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10</a:t>
            </a:r>
            <a:endParaRPr lang="en-US" dirty="0"/>
          </a:p>
        </p:txBody>
      </p:sp>
      <p:sp>
        <p:nvSpPr>
          <p:cNvPr id="23557"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a:buFont typeface="Arial" charset="0"/>
              <a:buNone/>
              <a:defRPr/>
            </a:pPr>
            <a:endParaRPr lang="en-GB" sz="800" b="1" dirty="0" smtClean="0"/>
          </a:p>
          <a:p>
            <a:pPr>
              <a:buFont typeface="Arial" charset="0"/>
              <a:buNone/>
              <a:defRPr/>
            </a:pPr>
            <a:r>
              <a:rPr lang="en-GB" sz="2000" b="1" dirty="0" smtClean="0"/>
              <a:t>(ii) Issues for Consideration</a:t>
            </a:r>
          </a:p>
          <a:p>
            <a:pPr>
              <a:buFont typeface="Arial" charset="0"/>
              <a:buNone/>
              <a:defRPr/>
            </a:pPr>
            <a:endParaRPr lang="en-GB" sz="800" b="1" dirty="0" smtClean="0"/>
          </a:p>
          <a:p>
            <a:pPr marL="0" algn="just">
              <a:spcBef>
                <a:spcPts val="0"/>
              </a:spcBef>
              <a:spcAft>
                <a:spcPts val="1200"/>
              </a:spcAft>
              <a:buFont typeface="Arial" charset="0"/>
              <a:buAutoNum type="arabicPeriod" startAt="6"/>
              <a:defRPr/>
            </a:pPr>
            <a:r>
              <a:rPr lang="en-GB" sz="1800" b="1" dirty="0" smtClean="0">
                <a:solidFill>
                  <a:srgbClr val="0070C0"/>
                </a:solidFill>
                <a:ea typeface="SimSun"/>
                <a:cs typeface="Times New Roman"/>
              </a:rPr>
              <a:t>Master Terms</a:t>
            </a:r>
            <a:r>
              <a:rPr lang="en-US" sz="1800" dirty="0" smtClean="0">
                <a:solidFill>
                  <a:srgbClr val="0070C0"/>
                </a:solidFill>
                <a:latin typeface="Times New Roman"/>
                <a:ea typeface="SimSun"/>
                <a:cs typeface="Simplified Arabic"/>
              </a:rPr>
              <a:t> </a:t>
            </a:r>
            <a:r>
              <a:rPr lang="en-US" sz="1800" dirty="0" smtClean="0">
                <a:latin typeface="Times New Roman"/>
                <a:ea typeface="SimSun"/>
                <a:cs typeface="Simplified Arabic"/>
              </a:rPr>
              <a:t>– </a:t>
            </a:r>
            <a:r>
              <a:rPr lang="en-US" sz="1800" i="1" dirty="0" smtClean="0">
                <a:ea typeface="Calibri"/>
                <a:cs typeface="Arial"/>
              </a:rPr>
              <a:t>Shari'ah</a:t>
            </a:r>
            <a:r>
              <a:rPr lang="en-US" sz="1800" dirty="0" smtClean="0">
                <a:ea typeface="Calibri"/>
                <a:cs typeface="Arial"/>
              </a:rPr>
              <a:t> acceptance of the Master terms and conditions have certain obligations which may be regarded by </a:t>
            </a:r>
            <a:r>
              <a:rPr lang="en-US" sz="1800" i="1" dirty="0" smtClean="0">
                <a:ea typeface="Calibri"/>
                <a:cs typeface="Arial"/>
              </a:rPr>
              <a:t>Shari’ah</a:t>
            </a:r>
            <a:r>
              <a:rPr lang="en-US" sz="1800" dirty="0" smtClean="0">
                <a:ea typeface="Calibri"/>
                <a:cs typeface="Arial"/>
              </a:rPr>
              <a:t> as adversely affecting the unilateral nature of the </a:t>
            </a:r>
            <a:r>
              <a:rPr lang="en-US" sz="1800" i="1" dirty="0" err="1" smtClean="0">
                <a:ea typeface="Calibri"/>
                <a:cs typeface="Arial"/>
              </a:rPr>
              <a:t>Wa’ad</a:t>
            </a:r>
            <a:r>
              <a:rPr lang="en-US" sz="1800" dirty="0" smtClean="0">
                <a:ea typeface="Calibri"/>
                <a:cs typeface="Arial"/>
              </a:rPr>
              <a:t>.</a:t>
            </a:r>
          </a:p>
          <a:p>
            <a:pPr marL="0" algn="just">
              <a:spcBef>
                <a:spcPts val="0"/>
              </a:spcBef>
              <a:spcAft>
                <a:spcPts val="1200"/>
              </a:spcAft>
              <a:buFont typeface="Arial" charset="0"/>
              <a:buAutoNum type="arabicPeriod" startAt="6"/>
              <a:defRPr/>
            </a:pPr>
            <a:r>
              <a:rPr lang="en-GB" sz="1800" b="1" dirty="0" smtClean="0">
                <a:solidFill>
                  <a:srgbClr val="0070C0"/>
                </a:solidFill>
                <a:ea typeface="SimSun"/>
                <a:cs typeface="Times New Roman"/>
              </a:rPr>
              <a:t>Party B Undertaking</a:t>
            </a:r>
            <a:r>
              <a:rPr lang="en-US" sz="1800" dirty="0" smtClean="0">
                <a:solidFill>
                  <a:srgbClr val="0070C0"/>
                </a:solidFill>
                <a:latin typeface="Times New Roman"/>
                <a:ea typeface="SimSun"/>
                <a:cs typeface="Simplified Arabic"/>
              </a:rPr>
              <a:t> </a:t>
            </a:r>
            <a:r>
              <a:rPr lang="en-US" sz="1800" dirty="0" smtClean="0">
                <a:latin typeface="Times New Roman"/>
                <a:ea typeface="SimSun"/>
                <a:cs typeface="Simplified Arabic"/>
              </a:rPr>
              <a:t>– </a:t>
            </a:r>
            <a:r>
              <a:rPr lang="en-US" sz="1800" dirty="0" smtClean="0">
                <a:ea typeface="Calibri"/>
                <a:cs typeface="Arial"/>
              </a:rPr>
              <a:t>Consideration needs to be given to whether an Undertaking from Party B is required to ensure on-sale by Party B of the equivalent securities should their value exceed the "Repurchase Price".  From a </a:t>
            </a:r>
            <a:r>
              <a:rPr lang="en-US" sz="1800" i="1" dirty="0" smtClean="0">
                <a:ea typeface="Calibri"/>
                <a:cs typeface="Arial"/>
              </a:rPr>
              <a:t>Shari'ah</a:t>
            </a:r>
            <a:r>
              <a:rPr lang="en-US" sz="1800" dirty="0" smtClean="0">
                <a:ea typeface="Calibri"/>
                <a:cs typeface="Arial"/>
              </a:rPr>
              <a:t> perspective, it may not be permissible to make such an Undertaking binding on Party B.</a:t>
            </a:r>
          </a:p>
          <a:p>
            <a:pPr marL="0" algn="just">
              <a:spcBef>
                <a:spcPts val="0"/>
              </a:spcBef>
              <a:spcAft>
                <a:spcPts val="1200"/>
              </a:spcAft>
              <a:buFont typeface="Arial" charset="0"/>
              <a:buAutoNum type="arabicPeriod" startAt="6"/>
              <a:defRPr/>
            </a:pPr>
            <a:r>
              <a:rPr lang="en-GB" sz="1800" b="1" dirty="0" smtClean="0">
                <a:solidFill>
                  <a:srgbClr val="0070C0"/>
                </a:solidFill>
                <a:ea typeface="SimSun"/>
                <a:cs typeface="Times New Roman"/>
              </a:rPr>
              <a:t>Netting Issues</a:t>
            </a:r>
            <a:r>
              <a:rPr lang="en-US" sz="1800" dirty="0" smtClean="0">
                <a:solidFill>
                  <a:srgbClr val="0070C0"/>
                </a:solidFill>
                <a:latin typeface="Times New Roman"/>
                <a:ea typeface="SimSun"/>
                <a:cs typeface="Simplified Arabic"/>
              </a:rPr>
              <a:t> </a:t>
            </a:r>
            <a:r>
              <a:rPr lang="en-US" sz="1800" dirty="0" smtClean="0">
                <a:latin typeface="Times New Roman"/>
                <a:ea typeface="SimSun"/>
                <a:cs typeface="Simplified Arabic"/>
              </a:rPr>
              <a:t>– </a:t>
            </a:r>
            <a:r>
              <a:rPr lang="en-US" sz="1800" dirty="0" smtClean="0">
                <a:ea typeface="Calibri"/>
                <a:cs typeface="Arial"/>
              </a:rPr>
              <a:t>As indicated above, the applicability and efficacy of netting is a practical issue with this structure. There is a need to develop law provisions allowing effective netting.</a:t>
            </a:r>
          </a:p>
          <a:p>
            <a:pPr algn="r">
              <a:buFont typeface="Arial" charset="0"/>
              <a:buNone/>
              <a:defRPr/>
            </a:pPr>
            <a:r>
              <a:rPr lang="en-US" sz="1400" dirty="0" smtClean="0">
                <a:solidFill>
                  <a:srgbClr val="FF0000"/>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11</a:t>
            </a:r>
            <a:endParaRPr lang="en-US" dirty="0"/>
          </a:p>
        </p:txBody>
      </p:sp>
      <p:sp>
        <p:nvSpPr>
          <p:cNvPr id="24581"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pitchFamily="18" charset="0"/>
              <a:cs typeface="Times New Roman" pitchFamily="18" charset="0"/>
            </a:endParaRPr>
          </a:p>
          <a:p>
            <a:pPr eaLnBrk="1" hangingPunct="1">
              <a:buFont typeface="Arial" charset="0"/>
              <a:buNone/>
              <a:defRPr/>
            </a:pPr>
            <a:r>
              <a:rPr lang="en-US" sz="2000" b="1" dirty="0" smtClean="0">
                <a:latin typeface="+mj-lt"/>
                <a:cs typeface="Times New Roman" pitchFamily="18" charset="0"/>
              </a:rPr>
              <a:t>(iii) </a:t>
            </a:r>
            <a:r>
              <a:rPr lang="en-US" sz="2000" b="1" i="1" dirty="0" smtClean="0">
                <a:latin typeface="+mj-lt"/>
                <a:cs typeface="Times New Roman" pitchFamily="18" charset="0"/>
              </a:rPr>
              <a:t>Shari’ah</a:t>
            </a:r>
            <a:r>
              <a:rPr lang="en-US" sz="2000" b="1" dirty="0" smtClean="0">
                <a:latin typeface="+mj-lt"/>
                <a:cs typeface="Times New Roman" pitchFamily="18" charset="0"/>
              </a:rPr>
              <a:t> issues to be tackled</a:t>
            </a:r>
            <a:r>
              <a:rPr lang="en-US" sz="2000" dirty="0" smtClean="0">
                <a:latin typeface="+mj-lt"/>
              </a:rPr>
              <a:t> </a:t>
            </a:r>
          </a:p>
          <a:p>
            <a:pPr eaLnBrk="1" hangingPunct="1">
              <a:buFont typeface="Arial" charset="0"/>
              <a:buNone/>
              <a:defRPr/>
            </a:pPr>
            <a:r>
              <a:rPr lang="en-US" sz="1400" dirty="0" smtClean="0">
                <a:ea typeface="Calibri" pitchFamily="34" charset="0"/>
                <a:cs typeface="Times New Roman" pitchFamily="18" charset="0"/>
              </a:rPr>
              <a:t>	</a:t>
            </a:r>
            <a:r>
              <a:rPr lang="en-US" sz="1800" i="1" dirty="0" err="1" smtClean="0">
                <a:ea typeface="Calibri" pitchFamily="34" charset="0"/>
                <a:cs typeface="Times New Roman" pitchFamily="18" charset="0"/>
              </a:rPr>
              <a:t>I’aadat</a:t>
            </a:r>
            <a:r>
              <a:rPr lang="en-US" sz="1800" i="1" dirty="0" smtClean="0">
                <a:ea typeface="Calibri" pitchFamily="34" charset="0"/>
                <a:cs typeface="Times New Roman" pitchFamily="18" charset="0"/>
              </a:rPr>
              <a:t> Al </a:t>
            </a:r>
            <a:r>
              <a:rPr lang="en-US" sz="1800" i="1" dirty="0" err="1" smtClean="0">
                <a:ea typeface="Calibri" pitchFamily="34" charset="0"/>
                <a:cs typeface="Times New Roman" pitchFamily="18" charset="0"/>
              </a:rPr>
              <a:t>Shira’a</a:t>
            </a:r>
            <a:r>
              <a:rPr lang="en-US" sz="1800" i="1" dirty="0" smtClean="0">
                <a:ea typeface="Calibri" pitchFamily="34" charset="0"/>
                <a:cs typeface="Times New Roman" pitchFamily="18" charset="0"/>
              </a:rPr>
              <a:t> ‘IS’ </a:t>
            </a:r>
            <a:r>
              <a:rPr lang="en-US" sz="1800" dirty="0" smtClean="0">
                <a:ea typeface="Calibri" pitchFamily="34" charset="0"/>
                <a:cs typeface="Times New Roman" pitchFamily="18" charset="0"/>
              </a:rPr>
              <a:t>if affected on a three party basis is possible and the recommended approach by some scholars, although resolution is still required on the following:  </a:t>
            </a:r>
            <a:endParaRPr lang="en-US" sz="1800" dirty="0" smtClean="0">
              <a:ea typeface="Calibri" pitchFamily="34" charset="0"/>
              <a:cs typeface="Arial" charset="0"/>
            </a:endParaRPr>
          </a:p>
          <a:p>
            <a:pPr algn="just">
              <a:lnSpc>
                <a:spcPct val="115000"/>
              </a:lnSpc>
              <a:spcBef>
                <a:spcPct val="0"/>
              </a:spcBef>
              <a:buFont typeface="Calibri" pitchFamily="34" charset="0"/>
              <a:buAutoNum type="arabicPeriod"/>
              <a:defRPr/>
            </a:pPr>
            <a:r>
              <a:rPr lang="en-US" sz="1800" dirty="0" smtClean="0">
                <a:ea typeface="Calibri" pitchFamily="34" charset="0"/>
                <a:cs typeface="Times New Roman" pitchFamily="18" charset="0"/>
              </a:rPr>
              <a:t>Type of arrangement between A &amp; B and what form of undertaking</a:t>
            </a:r>
            <a:endParaRPr lang="en-US" sz="1800" dirty="0" smtClean="0">
              <a:ea typeface="Calibri" pitchFamily="34" charset="0"/>
              <a:cs typeface="Arial" charset="0"/>
            </a:endParaRPr>
          </a:p>
          <a:p>
            <a:pPr algn="just">
              <a:lnSpc>
                <a:spcPct val="115000"/>
              </a:lnSpc>
              <a:spcBef>
                <a:spcPct val="0"/>
              </a:spcBef>
              <a:buFont typeface="Calibri" pitchFamily="34" charset="0"/>
              <a:buAutoNum type="arabicPeriod"/>
              <a:defRPr/>
            </a:pPr>
            <a:r>
              <a:rPr lang="en-US" sz="1800" dirty="0" smtClean="0">
                <a:ea typeface="Calibri" pitchFamily="34" charset="0"/>
                <a:cs typeface="Times New Roman" pitchFamily="18" charset="0"/>
              </a:rPr>
              <a:t>Whether the undertaking may be a unilateral undertaking or simple undertaking </a:t>
            </a:r>
            <a:endParaRPr lang="en-US" sz="1800" dirty="0" smtClean="0">
              <a:ea typeface="Calibri" pitchFamily="34" charset="0"/>
              <a:cs typeface="Arial" charset="0"/>
            </a:endParaRPr>
          </a:p>
          <a:p>
            <a:pPr algn="just">
              <a:lnSpc>
                <a:spcPct val="115000"/>
              </a:lnSpc>
              <a:spcBef>
                <a:spcPct val="0"/>
              </a:spcBef>
              <a:buFont typeface="Calibri" pitchFamily="34" charset="0"/>
              <a:buAutoNum type="arabicPeriod"/>
              <a:defRPr/>
            </a:pPr>
            <a:r>
              <a:rPr lang="en-US" sz="1800" dirty="0" smtClean="0">
                <a:ea typeface="Calibri" pitchFamily="34" charset="0"/>
                <a:cs typeface="Times New Roman" pitchFamily="18" charset="0"/>
              </a:rPr>
              <a:t>Whether B has the right to exercise: If yes then, this may raise </a:t>
            </a:r>
            <a:r>
              <a:rPr lang="en-US" sz="1800" i="1" dirty="0" smtClean="0">
                <a:ea typeface="Calibri" pitchFamily="34" charset="0"/>
                <a:cs typeface="Times New Roman" pitchFamily="18" charset="0"/>
              </a:rPr>
              <a:t>Shari’ah</a:t>
            </a:r>
            <a:r>
              <a:rPr lang="en-US" sz="1800" dirty="0" smtClean="0">
                <a:ea typeface="Calibri" pitchFamily="34" charset="0"/>
                <a:cs typeface="Times New Roman" pitchFamily="18" charset="0"/>
              </a:rPr>
              <a:t> issues</a:t>
            </a:r>
            <a:endParaRPr lang="en-US" sz="1800" dirty="0" smtClean="0">
              <a:ea typeface="Calibri" pitchFamily="34" charset="0"/>
              <a:cs typeface="Arial" charset="0"/>
            </a:endParaRPr>
          </a:p>
          <a:p>
            <a:pPr algn="just">
              <a:lnSpc>
                <a:spcPct val="115000"/>
              </a:lnSpc>
              <a:spcBef>
                <a:spcPct val="0"/>
              </a:spcBef>
              <a:buFont typeface="Calibri" pitchFamily="34" charset="0"/>
              <a:buAutoNum type="arabicPeriod"/>
              <a:defRPr/>
            </a:pPr>
            <a:r>
              <a:rPr lang="en-US" sz="1800" dirty="0" smtClean="0">
                <a:ea typeface="Calibri" pitchFamily="34" charset="0"/>
                <a:cs typeface="Times New Roman" pitchFamily="18" charset="0"/>
              </a:rPr>
              <a:t>Contingent contracts and entering the contract now for future (has to be non-contingent contracts)</a:t>
            </a:r>
            <a:endParaRPr lang="en-US" sz="1800" dirty="0" smtClean="0">
              <a:ea typeface="Calibri" pitchFamily="34" charset="0"/>
              <a:cs typeface="Arial" charset="0"/>
            </a:endParaRPr>
          </a:p>
          <a:p>
            <a:pPr algn="just">
              <a:lnSpc>
                <a:spcPct val="115000"/>
              </a:lnSpc>
              <a:spcBef>
                <a:spcPct val="0"/>
              </a:spcBef>
              <a:buFont typeface="Calibri" pitchFamily="34" charset="0"/>
              <a:buAutoNum type="arabicPeriod"/>
              <a:defRPr/>
            </a:pPr>
            <a:r>
              <a:rPr lang="en-US" sz="1800" dirty="0" smtClean="0">
                <a:ea typeface="Calibri" pitchFamily="34" charset="0"/>
                <a:cs typeface="Times New Roman" pitchFamily="18" charset="0"/>
              </a:rPr>
              <a:t>Undertaking by B to A; has to be developed based on different scenarios</a:t>
            </a:r>
            <a:endParaRPr lang="en-US" sz="1800" dirty="0" smtClean="0">
              <a:ea typeface="Calibri" pitchFamily="34" charset="0"/>
              <a:cs typeface="Arial" charset="0"/>
            </a:endParaRPr>
          </a:p>
          <a:p>
            <a:pPr algn="just">
              <a:lnSpc>
                <a:spcPct val="115000"/>
              </a:lnSpc>
              <a:spcBef>
                <a:spcPct val="0"/>
              </a:spcBef>
              <a:buFont typeface="Calibri" pitchFamily="34" charset="0"/>
              <a:buAutoNum type="arabicPeriod"/>
              <a:defRPr/>
            </a:pPr>
            <a:r>
              <a:rPr lang="en-US" sz="1800" dirty="0" smtClean="0">
                <a:ea typeface="Calibri" pitchFamily="34" charset="0"/>
                <a:cs typeface="Times New Roman" pitchFamily="18" charset="0"/>
              </a:rPr>
              <a:t>Linking of undertaking and transactions, keeping in view the </a:t>
            </a:r>
            <a:r>
              <a:rPr lang="en-US" sz="1800" i="1" dirty="0" smtClean="0">
                <a:ea typeface="Calibri" pitchFamily="34" charset="0"/>
                <a:cs typeface="Times New Roman" pitchFamily="18" charset="0"/>
              </a:rPr>
              <a:t>Shari’ah </a:t>
            </a:r>
            <a:r>
              <a:rPr lang="en-US" sz="1800" dirty="0" smtClean="0">
                <a:ea typeface="Calibri" pitchFamily="34" charset="0"/>
                <a:cs typeface="Times New Roman" pitchFamily="18" charset="0"/>
              </a:rPr>
              <a:t>rulings</a:t>
            </a:r>
            <a:endParaRPr lang="en-US" sz="1800" dirty="0" smtClean="0">
              <a:ea typeface="Calibri" pitchFamily="34" charset="0"/>
              <a:cs typeface="Arial" charset="0"/>
            </a:endParaRPr>
          </a:p>
          <a:p>
            <a:pPr>
              <a:buFont typeface="Arial" charset="0"/>
              <a:buNone/>
              <a:defRPr/>
            </a:pPr>
            <a:endParaRPr lang="en-US" sz="1400" dirty="0" smtClean="0">
              <a:solidFill>
                <a:srgbClr val="000000"/>
              </a:solidFill>
              <a:ea typeface="Calibri" pitchFamily="34" charset="0"/>
              <a:cs typeface="Arial" charset="0"/>
            </a:endParaRPr>
          </a:p>
          <a:p>
            <a:pPr algn="r">
              <a:buFont typeface="Arial" charset="0"/>
              <a:buNone/>
              <a:defRPr/>
            </a:pPr>
            <a:r>
              <a:rPr lang="en-US" sz="1400" dirty="0" smtClean="0">
                <a:solidFill>
                  <a:srgbClr val="FF0000"/>
                </a:solidFill>
                <a:ea typeface="Calibri" pitchFamily="34" charset="0"/>
                <a:cs typeface="Arial" charset="0"/>
              </a:rPr>
              <a:t>Continued…</a:t>
            </a: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12</a:t>
            </a:r>
            <a:endParaRPr lang="en-US" dirty="0"/>
          </a:p>
        </p:txBody>
      </p:sp>
      <p:sp>
        <p:nvSpPr>
          <p:cNvPr id="25605"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a:cs typeface="Times New Roman"/>
            </a:endParaRPr>
          </a:p>
          <a:p>
            <a:pPr marL="0" algn="just">
              <a:lnSpc>
                <a:spcPct val="115000"/>
              </a:lnSpc>
              <a:spcBef>
                <a:spcPts val="0"/>
              </a:spcBef>
              <a:spcAft>
                <a:spcPts val="1000"/>
              </a:spcAft>
              <a:buFont typeface="Arial" charset="0"/>
              <a:buNone/>
              <a:defRPr/>
            </a:pPr>
            <a:r>
              <a:rPr lang="en-US" sz="2000" b="1" dirty="0" smtClean="0">
                <a:latin typeface="+mj-lt"/>
                <a:ea typeface="Calibri"/>
                <a:cs typeface="Times New Roman"/>
              </a:rPr>
              <a:t>(iv) Conclusion</a:t>
            </a:r>
            <a:endParaRPr lang="en-US" sz="2000" dirty="0" smtClean="0">
              <a:latin typeface="+mj-lt"/>
              <a:ea typeface="Calibri"/>
              <a:cs typeface="Arial"/>
            </a:endParaRPr>
          </a:p>
          <a:p>
            <a:pPr marL="0">
              <a:lnSpc>
                <a:spcPct val="150000"/>
              </a:lnSpc>
              <a:spcBef>
                <a:spcPts val="0"/>
              </a:spcBef>
              <a:spcAft>
                <a:spcPts val="1000"/>
              </a:spcAft>
              <a:buFont typeface="Arial" charset="0"/>
              <a:buNone/>
              <a:defRPr/>
            </a:pPr>
            <a:r>
              <a:rPr lang="en-US" sz="1800" dirty="0" smtClean="0">
                <a:ea typeface="Calibri"/>
                <a:cs typeface="Arial"/>
              </a:rPr>
              <a:t>The working team is of the view that this concept should be further developed based on the above findings and the third party who is willing to step in as principal. Moreover, as mentioned in the background, the ‘third party’ will be required to assume risk similar to the CBB structure. It is also recommended that Islamic Development Bank (multilateral institution) or clearing company of a major OIC Stock Exchange (could be Istanbul Stock Exchange) or clearing/custodian institution may assume the role of principal in Three Party Concept.  </a:t>
            </a:r>
          </a:p>
          <a:p>
            <a:pPr algn="r">
              <a:buFont typeface="Arial" charset="0"/>
              <a:buNone/>
              <a:defRPr/>
            </a:pPr>
            <a:r>
              <a:rPr lang="en-US" sz="1400" dirty="0" smtClean="0">
                <a:solidFill>
                  <a:srgbClr val="FF0000"/>
                </a:solidFill>
              </a:rPr>
              <a:t>Continued…</a:t>
            </a: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13</a:t>
            </a:r>
            <a:endParaRPr lang="en-US" dirty="0"/>
          </a:p>
        </p:txBody>
      </p:sp>
      <p:sp>
        <p:nvSpPr>
          <p:cNvPr id="26629"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pPr>
            <a:r>
              <a:rPr lang="en-US" sz="2000" b="1" u="sng" smtClean="0">
                <a:solidFill>
                  <a:srgbClr val="0070C0"/>
                </a:solidFill>
              </a:rPr>
              <a:t>Concept 3 – Three Party </a:t>
            </a:r>
            <a:r>
              <a:rPr lang="en-US" sz="2000" b="1" i="1" u="sng" smtClean="0">
                <a:solidFill>
                  <a:srgbClr val="0070C0"/>
                </a:solidFill>
              </a:rPr>
              <a:t>I’aadat Al Shira’a ‘IS’ </a:t>
            </a:r>
          </a:p>
          <a:p>
            <a:pPr eaLnBrk="1" hangingPunct="1">
              <a:buFont typeface="Arial" charset="0"/>
              <a:buNone/>
            </a:pPr>
            <a:r>
              <a:rPr lang="en-US" sz="1800" b="1" smtClean="0">
                <a:solidFill>
                  <a:srgbClr val="0070C0"/>
                </a:solidFill>
              </a:rPr>
              <a:t>	</a:t>
            </a:r>
            <a:r>
              <a:rPr lang="en-US" sz="1800" b="1" u="sng" smtClean="0">
                <a:solidFill>
                  <a:srgbClr val="0070C0"/>
                </a:solidFill>
              </a:rPr>
              <a:t>Jurisdictional Approach by Bahrain</a:t>
            </a:r>
          </a:p>
          <a:p>
            <a:pPr eaLnBrk="1" hangingPunct="1">
              <a:buFont typeface="Arial" charset="0"/>
              <a:buNone/>
            </a:pPr>
            <a:endParaRPr lang="en-US" sz="800" b="1" u="sng" smtClean="0">
              <a:latin typeface="Cambria" pitchFamily="18" charset="0"/>
              <a:cs typeface="Times New Roman" pitchFamily="18" charset="0"/>
            </a:endParaRPr>
          </a:p>
          <a:p>
            <a:pP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algn="r">
              <a:buFont typeface="Arial" charset="0"/>
              <a:buNone/>
            </a:pPr>
            <a:endParaRPr lang="en-US" sz="1400" smtClean="0">
              <a:solidFill>
                <a:srgbClr val="000000"/>
              </a:solidFill>
            </a:endParaRPr>
          </a:p>
          <a:p>
            <a:pPr lvl="1" eaLnBrk="1" hangingPunct="1">
              <a:buFont typeface="Arial" charset="0"/>
              <a:buNone/>
            </a:pPr>
            <a:endParaRPr lang="en-US" sz="800" smtClean="0"/>
          </a:p>
          <a:p>
            <a:pPr lvl="1" eaLnBrk="1" hangingPunct="1">
              <a:buFont typeface="Arial" charset="0"/>
              <a:buNone/>
            </a:pPr>
            <a:endParaRPr lang="en-US" sz="160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14</a:t>
            </a:r>
            <a:endParaRPr lang="en-US" dirty="0"/>
          </a:p>
        </p:txBody>
      </p:sp>
      <p:sp>
        <p:nvSpPr>
          <p:cNvPr id="27653"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pic>
        <p:nvPicPr>
          <p:cNvPr id="27654" name="Picture 4"/>
          <p:cNvPicPr>
            <a:picLocks noChangeAspect="1" noChangeArrowheads="1"/>
          </p:cNvPicPr>
          <p:nvPr/>
        </p:nvPicPr>
        <p:blipFill>
          <a:blip r:embed="rId3"/>
          <a:srcRect/>
          <a:stretch>
            <a:fillRect/>
          </a:stretch>
        </p:blipFill>
        <p:spPr bwMode="auto">
          <a:xfrm>
            <a:off x="990600" y="2514600"/>
            <a:ext cx="6781800" cy="3763963"/>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Arial" charset="0"/>
              <a:buNone/>
              <a:defRPr/>
            </a:pPr>
            <a:r>
              <a:rPr lang="en-US" sz="2400" b="1" u="sng" dirty="0" smtClean="0">
                <a:solidFill>
                  <a:srgbClr val="0070C0"/>
                </a:solidFill>
              </a:rPr>
              <a:t>Clearing company as third party - consideration</a:t>
            </a:r>
            <a:r>
              <a:rPr lang="en-US" sz="2400" b="1" i="1" u="sng" dirty="0" smtClean="0">
                <a:solidFill>
                  <a:srgbClr val="0070C0"/>
                </a:solidFill>
              </a:rPr>
              <a:t> </a:t>
            </a:r>
          </a:p>
          <a:p>
            <a:pPr eaLnBrk="1" hangingPunct="1">
              <a:buFont typeface="Arial" charset="0"/>
              <a:buNone/>
              <a:defRPr/>
            </a:pPr>
            <a:endParaRPr lang="en-US" sz="800" b="1" i="1" u="sng" dirty="0" smtClean="0">
              <a:solidFill>
                <a:srgbClr val="0070C0"/>
              </a:solidFill>
            </a:endParaRPr>
          </a:p>
          <a:p>
            <a:pPr eaLnBrk="1" hangingPunct="1">
              <a:buFont typeface="Wingdings" pitchFamily="2" charset="2"/>
              <a:buChar char="Ø"/>
              <a:defRPr/>
            </a:pPr>
            <a:r>
              <a:rPr lang="en-US" sz="2400" dirty="0" smtClean="0">
                <a:cs typeface="Times New Roman"/>
              </a:rPr>
              <a:t>Risk Taking – Clearing company do take risk in transaction as against no risk by custodian/agent</a:t>
            </a:r>
          </a:p>
          <a:p>
            <a:pPr eaLnBrk="1" hangingPunct="1">
              <a:buFont typeface="Wingdings" pitchFamily="2" charset="2"/>
              <a:buChar char="Ø"/>
              <a:defRPr/>
            </a:pPr>
            <a:r>
              <a:rPr lang="en-US" sz="2400" dirty="0" smtClean="0">
                <a:cs typeface="Times New Roman"/>
              </a:rPr>
              <a:t>Operational mechanism may need to be developed considering Shari’ah apprehension in three party structures</a:t>
            </a:r>
          </a:p>
          <a:p>
            <a:pPr eaLnBrk="1" hangingPunct="1">
              <a:buFont typeface="Wingdings" pitchFamily="2" charset="2"/>
              <a:buChar char="Ø"/>
              <a:defRPr/>
            </a:pPr>
            <a:r>
              <a:rPr lang="en-US" sz="2400" dirty="0" smtClean="0">
                <a:cs typeface="Times New Roman"/>
              </a:rPr>
              <a:t>CBB liquidity management tool process or innovative process</a:t>
            </a:r>
          </a:p>
          <a:p>
            <a:pPr lvl="1" eaLnBrk="1" hangingPunct="1">
              <a:buFont typeface="Wingdings" pitchFamily="2" charset="2"/>
              <a:buChar char="§"/>
              <a:defRPr/>
            </a:pPr>
            <a:r>
              <a:rPr lang="en-US" sz="2000" dirty="0" smtClean="0">
                <a:cs typeface="Times New Roman"/>
              </a:rPr>
              <a:t>Order Book maintenance by clearing company for forward trades</a:t>
            </a:r>
          </a:p>
          <a:p>
            <a:pPr marL="0" algn="r">
              <a:lnSpc>
                <a:spcPct val="115000"/>
              </a:lnSpc>
              <a:spcBef>
                <a:spcPts val="0"/>
              </a:spcBef>
              <a:spcAft>
                <a:spcPts val="1000"/>
              </a:spcAft>
              <a:buFont typeface="Arial" charset="0"/>
              <a:buNone/>
              <a:defRPr/>
            </a:pPr>
            <a:endParaRPr lang="en-US" sz="1400" dirty="0" smtClean="0">
              <a:solidFill>
                <a:srgbClr val="FF0000"/>
              </a:solidFill>
            </a:endParaRPr>
          </a:p>
          <a:p>
            <a:pPr marL="0" algn="r">
              <a:lnSpc>
                <a:spcPct val="115000"/>
              </a:lnSpc>
              <a:spcBef>
                <a:spcPts val="0"/>
              </a:spcBef>
              <a:spcAft>
                <a:spcPts val="1000"/>
              </a:spcAft>
              <a:buFont typeface="Arial" charset="0"/>
              <a:buNone/>
              <a:defRPr/>
            </a:pPr>
            <a:endParaRPr lang="en-US" sz="1400" dirty="0" smtClean="0">
              <a:solidFill>
                <a:srgbClr val="FF0000"/>
              </a:solidFill>
            </a:endParaRPr>
          </a:p>
          <a:p>
            <a:pPr marL="0" algn="r">
              <a:lnSpc>
                <a:spcPct val="115000"/>
              </a:lnSpc>
              <a:spcBef>
                <a:spcPts val="0"/>
              </a:spcBef>
              <a:spcAft>
                <a:spcPts val="1000"/>
              </a:spcAft>
              <a:buFont typeface="Arial" charset="0"/>
              <a:buNone/>
              <a:defRPr/>
            </a:pPr>
            <a:endParaRPr lang="en-US" sz="1400" dirty="0" smtClean="0">
              <a:solidFill>
                <a:srgbClr val="FF0000"/>
              </a:solidFill>
            </a:endParaRPr>
          </a:p>
          <a:p>
            <a:pPr marL="0" algn="r">
              <a:lnSpc>
                <a:spcPct val="115000"/>
              </a:lnSpc>
              <a:spcBef>
                <a:spcPts val="0"/>
              </a:spcBef>
              <a:spcAft>
                <a:spcPts val="1000"/>
              </a:spcAft>
              <a:buFont typeface="Arial" charset="0"/>
              <a:buNone/>
              <a:defRPr/>
            </a:pPr>
            <a:r>
              <a:rPr lang="en-US" sz="1400" dirty="0" smtClean="0">
                <a:solidFill>
                  <a:srgbClr val="FF0000"/>
                </a:solidFill>
              </a:rPr>
              <a:t>Continued…</a:t>
            </a: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15</a:t>
            </a:r>
            <a:endParaRPr lang="en-US" dirty="0"/>
          </a:p>
        </p:txBody>
      </p:sp>
      <p:sp>
        <p:nvSpPr>
          <p:cNvPr id="28677"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a:cs typeface="Times New Roman"/>
            </a:endParaRPr>
          </a:p>
          <a:p>
            <a:pPr marL="0" indent="0" algn="just">
              <a:lnSpc>
                <a:spcPct val="120000"/>
              </a:lnSpc>
              <a:spcBef>
                <a:spcPts val="0"/>
              </a:spcBef>
              <a:spcAft>
                <a:spcPts val="1200"/>
              </a:spcAft>
              <a:buFont typeface="Arial" charset="0"/>
              <a:buNone/>
              <a:tabLst>
                <a:tab pos="457200" algn="l"/>
                <a:tab pos="457200" algn="l"/>
              </a:tabLst>
              <a:defRPr/>
            </a:pPr>
            <a:r>
              <a:rPr lang="en-GB" sz="1600" dirty="0" smtClean="0">
                <a:ea typeface="SimSun"/>
                <a:cs typeface="Times New Roman"/>
              </a:rPr>
              <a:t>In order to make use of parties </a:t>
            </a:r>
            <a:r>
              <a:rPr lang="en-GB" sz="1600" i="1" dirty="0" smtClean="0">
                <a:ea typeface="SimSun"/>
                <a:cs typeface="Times New Roman"/>
              </a:rPr>
              <a:t>Sukuk</a:t>
            </a:r>
            <a:r>
              <a:rPr lang="en-GB" sz="1600" dirty="0" smtClean="0">
                <a:ea typeface="SimSun"/>
                <a:cs typeface="Times New Roman"/>
              </a:rPr>
              <a:t> portfolios and to initiate the process while further research and deliberation on finding an ideal ‘IS’ structure may continue, the working team is of the view that a collateralized structure is one of the options which perhaps can be initiated now given the industry’s urgent requirement for a workable liquidity management tool. </a:t>
            </a:r>
            <a:endParaRPr lang="en-US" sz="1600" dirty="0" smtClean="0">
              <a:latin typeface="Times New Roman"/>
              <a:ea typeface="SimSun"/>
              <a:cs typeface="Simplified Arabic"/>
            </a:endParaRPr>
          </a:p>
          <a:p>
            <a:pPr marL="0">
              <a:lnSpc>
                <a:spcPct val="115000"/>
              </a:lnSpc>
              <a:spcBef>
                <a:spcPts val="0"/>
              </a:spcBef>
              <a:spcAft>
                <a:spcPts val="1000"/>
              </a:spcAft>
              <a:buFont typeface="Arial" charset="0"/>
              <a:buNone/>
              <a:defRPr/>
            </a:pPr>
            <a:r>
              <a:rPr lang="en-US" sz="1600" dirty="0" smtClean="0">
                <a:ea typeface="Calibri"/>
                <a:cs typeface="Arial"/>
              </a:rPr>
              <a:t>The proposal is to make use of </a:t>
            </a:r>
            <a:r>
              <a:rPr lang="en-US" sz="1600" i="1" dirty="0" smtClean="0">
                <a:ea typeface="Calibri"/>
                <a:cs typeface="Arial"/>
              </a:rPr>
              <a:t>Sukuk</a:t>
            </a:r>
            <a:r>
              <a:rPr lang="en-US" sz="1600" dirty="0" smtClean="0">
                <a:ea typeface="Calibri"/>
                <a:cs typeface="Arial"/>
              </a:rPr>
              <a:t>, which are currently not utilized in a bank’s portfolio, through either a </a:t>
            </a:r>
            <a:r>
              <a:rPr lang="en-US" sz="1600" i="1" dirty="0" smtClean="0">
                <a:ea typeface="Calibri"/>
                <a:cs typeface="Arial"/>
              </a:rPr>
              <a:t>Murabaha</a:t>
            </a:r>
            <a:r>
              <a:rPr lang="en-US" sz="1600" dirty="0" smtClean="0">
                <a:ea typeface="Calibri"/>
                <a:cs typeface="Arial"/>
              </a:rPr>
              <a:t> or </a:t>
            </a:r>
            <a:r>
              <a:rPr lang="en-US" sz="1600" i="1" dirty="0" smtClean="0">
                <a:ea typeface="Calibri"/>
                <a:cs typeface="Arial"/>
              </a:rPr>
              <a:t>Wakala</a:t>
            </a:r>
            <a:r>
              <a:rPr lang="en-US" sz="1600" dirty="0" smtClean="0">
                <a:ea typeface="Calibri"/>
                <a:cs typeface="Arial"/>
              </a:rPr>
              <a:t> arrangement. Since </a:t>
            </a:r>
            <a:r>
              <a:rPr lang="en-US" sz="1600" i="1" dirty="0" smtClean="0">
                <a:ea typeface="Calibri"/>
                <a:cs typeface="Arial"/>
              </a:rPr>
              <a:t>Murabaha</a:t>
            </a:r>
            <a:r>
              <a:rPr lang="en-US" sz="1600" dirty="0" smtClean="0">
                <a:ea typeface="Calibri"/>
                <a:cs typeface="Arial"/>
              </a:rPr>
              <a:t> is more developed and widely used, the working team is of the view that the following proposed structure may be initiated in various jurisdictions so that not only do funds remain within the Islamic system but the required legal procedures can be managed at the jurisdiction level (the suggestion is to seek required legal changes in OIC countries to facilitate the process). </a:t>
            </a:r>
          </a:p>
          <a:p>
            <a:pPr marL="0">
              <a:lnSpc>
                <a:spcPct val="115000"/>
              </a:lnSpc>
              <a:spcBef>
                <a:spcPts val="0"/>
              </a:spcBef>
              <a:spcAft>
                <a:spcPts val="1000"/>
              </a:spcAft>
              <a:buFont typeface="Arial" charset="0"/>
              <a:buNone/>
              <a:defRPr/>
            </a:pPr>
            <a:r>
              <a:rPr lang="en-US" sz="1600" i="1" dirty="0" smtClean="0">
                <a:ea typeface="Calibri"/>
                <a:cs typeface="Arial"/>
              </a:rPr>
              <a:t>Sukuk </a:t>
            </a:r>
            <a:r>
              <a:rPr lang="en-US" sz="1600" dirty="0" smtClean="0">
                <a:ea typeface="Calibri"/>
                <a:cs typeface="Arial"/>
              </a:rPr>
              <a:t>collateralization through a </a:t>
            </a:r>
            <a:r>
              <a:rPr lang="en-US" sz="1600" i="1" dirty="0" smtClean="0">
                <a:ea typeface="Calibri"/>
                <a:cs typeface="Arial"/>
              </a:rPr>
              <a:t>Wakala </a:t>
            </a:r>
            <a:r>
              <a:rPr lang="en-US" sz="1600" dirty="0" smtClean="0">
                <a:ea typeface="Calibri"/>
                <a:cs typeface="Arial"/>
              </a:rPr>
              <a:t>arrangement is another option which, if required, can be further developed by the IIFM working team if requested by the industry. 	                </a:t>
            </a:r>
          </a:p>
          <a:p>
            <a:pPr marL="0" algn="r">
              <a:lnSpc>
                <a:spcPct val="115000"/>
              </a:lnSpc>
              <a:spcBef>
                <a:spcPts val="0"/>
              </a:spcBef>
              <a:spcAft>
                <a:spcPts val="1000"/>
              </a:spcAft>
              <a:buFont typeface="Arial" charset="0"/>
              <a:buNone/>
              <a:defRPr/>
            </a:pPr>
            <a:r>
              <a:rPr lang="en-US" sz="1400" dirty="0" smtClean="0">
                <a:solidFill>
                  <a:srgbClr val="FF0000"/>
                </a:solidFill>
              </a:rPr>
              <a:t>Continued…</a:t>
            </a: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15</a:t>
            </a:r>
            <a:endParaRPr lang="en-US" dirty="0"/>
          </a:p>
        </p:txBody>
      </p:sp>
      <p:sp>
        <p:nvSpPr>
          <p:cNvPr id="29701"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524000"/>
            <a:ext cx="8229600" cy="4724400"/>
          </a:xfrm>
        </p:spPr>
        <p:txBody>
          <a:bodyPr/>
          <a:lstStyle/>
          <a:p>
            <a:pPr eaLnBrk="1" hangingPunct="1">
              <a:buFont typeface="Wingdings" pitchFamily="2" charset="2"/>
              <a:buChar char="Ø"/>
              <a:defRPr/>
            </a:pPr>
            <a:r>
              <a:rPr lang="en-US" sz="2000" b="1" u="sng" dirty="0" smtClean="0">
                <a:solidFill>
                  <a:schemeClr val="accent6">
                    <a:lumMod val="75000"/>
                  </a:schemeClr>
                </a:solidFill>
              </a:rPr>
              <a:t>Concept 4 – Collateralized </a:t>
            </a:r>
            <a:r>
              <a:rPr lang="en-US" sz="2000" b="1" i="1" u="sng" dirty="0" err="1" smtClean="0">
                <a:solidFill>
                  <a:schemeClr val="accent6">
                    <a:lumMod val="75000"/>
                  </a:schemeClr>
                </a:solidFill>
              </a:rPr>
              <a:t>I’aadat</a:t>
            </a:r>
            <a:r>
              <a:rPr lang="en-US" sz="2000" b="1" i="1" u="sng" dirty="0" smtClean="0">
                <a:solidFill>
                  <a:schemeClr val="accent6">
                    <a:lumMod val="75000"/>
                  </a:schemeClr>
                </a:solidFill>
              </a:rPr>
              <a:t> Al </a:t>
            </a:r>
            <a:r>
              <a:rPr lang="en-US" sz="2000" b="1" i="1" u="sng" dirty="0" err="1" smtClean="0">
                <a:solidFill>
                  <a:schemeClr val="accent6">
                    <a:lumMod val="75000"/>
                  </a:schemeClr>
                </a:solidFill>
              </a:rPr>
              <a:t>Shira’a</a:t>
            </a:r>
            <a:r>
              <a:rPr lang="en-US" sz="2000" b="1" i="1" u="sng" dirty="0" smtClean="0">
                <a:solidFill>
                  <a:schemeClr val="accent6">
                    <a:lumMod val="75000"/>
                  </a:schemeClr>
                </a:solidFill>
              </a:rPr>
              <a:t> ‘IS’ </a:t>
            </a:r>
          </a:p>
          <a:p>
            <a:pPr marL="0">
              <a:lnSpc>
                <a:spcPct val="115000"/>
              </a:lnSpc>
              <a:spcBef>
                <a:spcPts val="0"/>
              </a:spcBef>
              <a:spcAft>
                <a:spcPts val="1000"/>
              </a:spcAft>
              <a:buFont typeface="Arial" charset="0"/>
              <a:buNone/>
              <a:defRPr/>
            </a:pPr>
            <a:r>
              <a:rPr lang="en-US" sz="1400" dirty="0" smtClean="0"/>
              <a:t>To show how the structure will work the following commodity </a:t>
            </a:r>
            <a:r>
              <a:rPr lang="en-US" sz="1400" i="1" dirty="0" smtClean="0"/>
              <a:t>Murabaha</a:t>
            </a:r>
            <a:r>
              <a:rPr lang="en-US" sz="1400" dirty="0" smtClean="0"/>
              <a:t> based structure is proposed for illustrative purposes only:</a:t>
            </a: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200" dirty="0" smtClean="0">
              <a:solidFill>
                <a:prstClr val="black"/>
              </a:solidFill>
            </a:endParaRPr>
          </a:p>
          <a:p>
            <a:pPr algn="r">
              <a:buFont typeface="Arial" charset="0"/>
              <a:buNone/>
              <a:defRPr/>
            </a:pPr>
            <a:r>
              <a:rPr lang="en-US" sz="1400" dirty="0" smtClean="0">
                <a:solidFill>
                  <a:srgbClr val="FF0000"/>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16</a:t>
            </a:r>
            <a:endParaRPr lang="en-US" dirty="0"/>
          </a:p>
        </p:txBody>
      </p:sp>
      <p:sp>
        <p:nvSpPr>
          <p:cNvPr id="30725" name="Title 1"/>
          <p:cNvSpPr>
            <a:spLocks noGrp="1"/>
          </p:cNvSpPr>
          <p:nvPr>
            <p:ph type="title"/>
          </p:nvPr>
        </p:nvSpPr>
        <p:spPr>
          <a:xfrm>
            <a:off x="228600" y="3048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pic>
        <p:nvPicPr>
          <p:cNvPr id="30726" name="Picture 6" descr="123.bmp"/>
          <p:cNvPicPr>
            <a:picLocks noChangeAspect="1"/>
          </p:cNvPicPr>
          <p:nvPr/>
        </p:nvPicPr>
        <p:blipFill>
          <a:blip r:embed="rId3"/>
          <a:srcRect/>
          <a:stretch>
            <a:fillRect/>
          </a:stretch>
        </p:blipFill>
        <p:spPr bwMode="auto">
          <a:xfrm>
            <a:off x="533400" y="2438400"/>
            <a:ext cx="5715000" cy="38862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a:cs typeface="Times New Roman"/>
            </a:endParaRPr>
          </a:p>
          <a:p>
            <a:pPr marL="0">
              <a:lnSpc>
                <a:spcPct val="115000"/>
              </a:lnSpc>
              <a:spcBef>
                <a:spcPts val="0"/>
              </a:spcBef>
              <a:spcAft>
                <a:spcPts val="1000"/>
              </a:spcAft>
              <a:buFont typeface="Arial" charset="0"/>
              <a:buNone/>
              <a:defRPr/>
            </a:pPr>
            <a:r>
              <a:rPr lang="en-US" sz="1800" b="1" dirty="0" smtClean="0"/>
              <a:t>Step 1:</a:t>
            </a:r>
            <a:r>
              <a:rPr lang="en-US" sz="1800" dirty="0" smtClean="0"/>
              <a:t> Party A buys commodities ("Commodities") from a broker 1 against payment of the cash purchase price.</a:t>
            </a:r>
          </a:p>
          <a:p>
            <a:pPr marL="0">
              <a:lnSpc>
                <a:spcPct val="115000"/>
              </a:lnSpc>
              <a:spcBef>
                <a:spcPts val="0"/>
              </a:spcBef>
              <a:spcAft>
                <a:spcPts val="1000"/>
              </a:spcAft>
              <a:buFont typeface="Arial" charset="0"/>
              <a:buNone/>
              <a:defRPr/>
            </a:pPr>
            <a:r>
              <a:rPr lang="en-US" sz="1800" b="1" dirty="0" smtClean="0">
                <a:ea typeface="Calibri"/>
                <a:cs typeface="Arial"/>
              </a:rPr>
              <a:t>Step 2:</a:t>
            </a:r>
            <a:r>
              <a:rPr lang="en-US" sz="1800" dirty="0" smtClean="0">
                <a:ea typeface="Calibri"/>
                <a:cs typeface="Arial"/>
              </a:rPr>
              <a:t> Party A sells the Commodities to Party B against payment of a deferred purchase price (being cost plus profit) (the "Deferred Purchase Price").  </a:t>
            </a:r>
          </a:p>
          <a:p>
            <a:pPr marL="0">
              <a:lnSpc>
                <a:spcPct val="115000"/>
              </a:lnSpc>
              <a:spcBef>
                <a:spcPts val="0"/>
              </a:spcBef>
              <a:spcAft>
                <a:spcPts val="1000"/>
              </a:spcAft>
              <a:buFont typeface="Arial" charset="0"/>
              <a:buNone/>
              <a:defRPr/>
            </a:pPr>
            <a:r>
              <a:rPr lang="en-US" sz="1800" b="1" kern="1000" dirty="0" smtClean="0">
                <a:ea typeface="Calibri"/>
                <a:cs typeface="Arial"/>
              </a:rPr>
              <a:t>Step 3:</a:t>
            </a:r>
            <a:r>
              <a:rPr lang="en-US" sz="1800" kern="1000" dirty="0" smtClean="0">
                <a:ea typeface="Calibri"/>
                <a:cs typeface="Arial"/>
              </a:rPr>
              <a:t> As security for payment of the Deferred Purchase Price, Party B grants security over securities held by it in favor of Party A.</a:t>
            </a:r>
            <a:endParaRPr lang="en-US" sz="1800" dirty="0" smtClean="0">
              <a:ea typeface="Calibri"/>
              <a:cs typeface="Arial"/>
            </a:endParaRPr>
          </a:p>
          <a:p>
            <a:pPr marL="0">
              <a:lnSpc>
                <a:spcPct val="115000"/>
              </a:lnSpc>
              <a:spcBef>
                <a:spcPts val="0"/>
              </a:spcBef>
              <a:spcAft>
                <a:spcPts val="1000"/>
              </a:spcAft>
              <a:buFont typeface="Arial" charset="0"/>
              <a:buNone/>
              <a:defRPr/>
            </a:pPr>
            <a:r>
              <a:rPr lang="en-US" sz="1800" b="1" kern="1000" dirty="0" smtClean="0">
                <a:ea typeface="Calibri"/>
                <a:cs typeface="Arial"/>
              </a:rPr>
              <a:t>Step 4:</a:t>
            </a:r>
            <a:r>
              <a:rPr lang="en-US" sz="1800" kern="1000" dirty="0" smtClean="0">
                <a:ea typeface="Calibri"/>
                <a:cs typeface="Arial"/>
              </a:rPr>
              <a:t> Party B sells the Commodities to a broker against payment of the cash purchase price.</a:t>
            </a:r>
            <a:endParaRPr lang="en-US" sz="1800" dirty="0" smtClean="0">
              <a:ea typeface="Calibri"/>
              <a:cs typeface="Arial"/>
            </a:endParaRPr>
          </a:p>
          <a:p>
            <a:pPr marL="0">
              <a:lnSpc>
                <a:spcPct val="115000"/>
              </a:lnSpc>
              <a:spcBef>
                <a:spcPts val="0"/>
              </a:spcBef>
              <a:spcAft>
                <a:spcPts val="1000"/>
              </a:spcAft>
              <a:buFont typeface="Arial" charset="0"/>
              <a:buNone/>
              <a:defRPr/>
            </a:pPr>
            <a:r>
              <a:rPr lang="en-US" sz="1800" b="1" kern="1000" dirty="0" smtClean="0">
                <a:ea typeface="Calibri"/>
                <a:cs typeface="Arial"/>
              </a:rPr>
              <a:t>Step 5:</a:t>
            </a:r>
            <a:r>
              <a:rPr lang="en-US" sz="1800" kern="1000" dirty="0" smtClean="0">
                <a:ea typeface="Calibri"/>
                <a:cs typeface="Arial"/>
              </a:rPr>
              <a:t> At "maturity", Party B pays the Deferred Purchase Price to Party A and the security granted in favor of Party A is released.</a:t>
            </a:r>
            <a:endParaRPr lang="en-US" sz="1800" dirty="0" smtClean="0">
              <a:ea typeface="Calibri"/>
              <a:cs typeface="Arial"/>
            </a:endParaRPr>
          </a:p>
          <a:p>
            <a:pPr marL="0" algn="r">
              <a:lnSpc>
                <a:spcPct val="115000"/>
              </a:lnSpc>
              <a:spcBef>
                <a:spcPts val="0"/>
              </a:spcBef>
              <a:spcAft>
                <a:spcPts val="1000"/>
              </a:spcAft>
              <a:buFont typeface="Arial" charset="0"/>
              <a:buNone/>
              <a:defRPr/>
            </a:pPr>
            <a:r>
              <a:rPr lang="en-US" sz="1400" dirty="0" smtClean="0">
                <a:solidFill>
                  <a:srgbClr val="FF0000"/>
                </a:solidFill>
              </a:rPr>
              <a:t>Continued…</a:t>
            </a: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17</a:t>
            </a:r>
            <a:endParaRPr lang="en-US" dirty="0"/>
          </a:p>
        </p:txBody>
      </p:sp>
      <p:sp>
        <p:nvSpPr>
          <p:cNvPr id="31749"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
        <p:nvSpPr>
          <p:cNvPr id="14339" name="Content Placeholder 2"/>
          <p:cNvSpPr>
            <a:spLocks noGrp="1"/>
          </p:cNvSpPr>
          <p:nvPr>
            <p:ph idx="1"/>
          </p:nvPr>
        </p:nvSpPr>
        <p:spPr>
          <a:xfrm>
            <a:off x="457200" y="1905000"/>
            <a:ext cx="8229600" cy="4221163"/>
          </a:xfrm>
        </p:spPr>
        <p:txBody>
          <a:bodyPr/>
          <a:lstStyle/>
          <a:p>
            <a:pPr eaLnBrk="1" hangingPunct="1">
              <a:buFont typeface="Arial" charset="0"/>
              <a:buNone/>
              <a:defRPr/>
            </a:pPr>
            <a:endParaRPr lang="en-MY" sz="800" dirty="0" smtClean="0">
              <a:solidFill>
                <a:srgbClr val="000000"/>
              </a:solidFill>
            </a:endParaRPr>
          </a:p>
          <a:p>
            <a:pPr eaLnBrk="1" hangingPunct="1">
              <a:buFont typeface="Wingdings" pitchFamily="2" charset="2"/>
              <a:buChar char="Ø"/>
              <a:defRPr/>
            </a:pPr>
            <a:r>
              <a:rPr lang="en-MY" sz="2000" b="1" dirty="0" smtClean="0">
                <a:solidFill>
                  <a:schemeClr val="accent6">
                    <a:lumMod val="75000"/>
                  </a:schemeClr>
                </a:solidFill>
              </a:rPr>
              <a:t>Published on 28</a:t>
            </a:r>
            <a:r>
              <a:rPr lang="en-MY" sz="2000" b="1" baseline="30000" dirty="0" smtClean="0">
                <a:solidFill>
                  <a:schemeClr val="accent6">
                    <a:lumMod val="75000"/>
                  </a:schemeClr>
                </a:solidFill>
              </a:rPr>
              <a:t>th</a:t>
            </a:r>
            <a:r>
              <a:rPr lang="en-MY" sz="2000" b="1" dirty="0" smtClean="0">
                <a:solidFill>
                  <a:schemeClr val="accent6">
                    <a:lumMod val="75000"/>
                  </a:schemeClr>
                </a:solidFill>
              </a:rPr>
              <a:t> July 2010</a:t>
            </a:r>
          </a:p>
          <a:p>
            <a:pPr eaLnBrk="1" hangingPunct="1">
              <a:buFont typeface="Arial" charset="0"/>
              <a:buNone/>
              <a:defRPr/>
            </a:pPr>
            <a:endParaRPr lang="en-MY" sz="800" dirty="0" smtClean="0">
              <a:solidFill>
                <a:srgbClr val="000000"/>
              </a:solidFill>
            </a:endParaRPr>
          </a:p>
          <a:p>
            <a:pPr eaLnBrk="1" hangingPunct="1">
              <a:buFont typeface="Wingdings" pitchFamily="2" charset="2"/>
              <a:buChar char="Ø"/>
              <a:defRPr/>
            </a:pPr>
            <a:r>
              <a:rPr lang="en-MY" sz="2000" b="1" dirty="0" smtClean="0">
                <a:solidFill>
                  <a:schemeClr val="accent6">
                    <a:lumMod val="75000"/>
                  </a:schemeClr>
                </a:solidFill>
              </a:rPr>
              <a:t>Purpose</a:t>
            </a:r>
          </a:p>
          <a:p>
            <a:pPr eaLnBrk="1" hangingPunct="1">
              <a:buFont typeface="Arial" charset="0"/>
              <a:buNone/>
              <a:defRPr/>
            </a:pPr>
            <a:endParaRPr lang="en-MY" sz="800" b="1" dirty="0" smtClean="0">
              <a:solidFill>
                <a:srgbClr val="000000"/>
              </a:solidFill>
            </a:endParaRPr>
          </a:p>
          <a:p>
            <a:pPr lvl="1" eaLnBrk="1" hangingPunct="1">
              <a:buFont typeface="Wingdings" pitchFamily="2" charset="2"/>
              <a:buChar char="§"/>
              <a:defRPr/>
            </a:pPr>
            <a:r>
              <a:rPr lang="en-MY" sz="2000" dirty="0" smtClean="0">
                <a:solidFill>
                  <a:srgbClr val="000000"/>
                </a:solidFill>
              </a:rPr>
              <a:t>The Reference Paper aims to provide general information on the concept, operational mechanism and uses of conventional repurchase agreements (known as Repo or Sale and Repurchase agreements) and explore the possibilities for </a:t>
            </a:r>
            <a:r>
              <a:rPr lang="en-MY" sz="2000" i="1" dirty="0" err="1" smtClean="0">
                <a:solidFill>
                  <a:srgbClr val="000000"/>
                </a:solidFill>
              </a:rPr>
              <a:t>I’aadat</a:t>
            </a:r>
            <a:r>
              <a:rPr lang="en-MY" sz="2000" i="1" dirty="0" smtClean="0">
                <a:solidFill>
                  <a:srgbClr val="000000"/>
                </a:solidFill>
              </a:rPr>
              <a:t> Al </a:t>
            </a:r>
            <a:r>
              <a:rPr lang="en-MY" sz="2000" i="1" dirty="0" err="1" smtClean="0">
                <a:solidFill>
                  <a:srgbClr val="000000"/>
                </a:solidFill>
              </a:rPr>
              <a:t>Shira’a</a:t>
            </a:r>
            <a:r>
              <a:rPr lang="en-MY" sz="2000" i="1" dirty="0" smtClean="0">
                <a:solidFill>
                  <a:srgbClr val="000000"/>
                </a:solidFill>
              </a:rPr>
              <a:t> </a:t>
            </a:r>
            <a:r>
              <a:rPr lang="en-MY" sz="2000" dirty="0" smtClean="0">
                <a:solidFill>
                  <a:srgbClr val="000000"/>
                </a:solidFill>
              </a:rPr>
              <a:t>(repurchase) as an alternative to Repo</a:t>
            </a:r>
          </a:p>
          <a:p>
            <a:pPr lvl="1" eaLnBrk="1" hangingPunct="1">
              <a:buFont typeface="Arial" charset="0"/>
              <a:buNone/>
              <a:defRPr/>
            </a:pPr>
            <a:endParaRPr lang="en-MY" sz="800" dirty="0" smtClean="0">
              <a:solidFill>
                <a:srgbClr val="000000"/>
              </a:solidFill>
            </a:endParaRPr>
          </a:p>
          <a:p>
            <a:pPr lvl="1" eaLnBrk="1" hangingPunct="1">
              <a:buFont typeface="Wingdings" pitchFamily="2" charset="2"/>
              <a:buChar char="§"/>
              <a:defRPr/>
            </a:pPr>
            <a:r>
              <a:rPr lang="en-MY" sz="2000" dirty="0" smtClean="0">
                <a:solidFill>
                  <a:srgbClr val="000000"/>
                </a:solidFill>
              </a:rPr>
              <a:t>The aim is to provide for the Islamic financial institutions, another tool to effectively manage its liquidity as well as to help it finance its inventory of Asset, </a:t>
            </a:r>
            <a:r>
              <a:rPr lang="en-MY" sz="2000" i="1" dirty="0" smtClean="0">
                <a:solidFill>
                  <a:srgbClr val="000000"/>
                </a:solidFill>
              </a:rPr>
              <a:t>Sukuk</a:t>
            </a:r>
            <a:r>
              <a:rPr lang="en-MY" sz="2000" dirty="0" smtClean="0">
                <a:solidFill>
                  <a:srgbClr val="000000"/>
                </a:solidFill>
              </a:rPr>
              <a:t> and equities</a:t>
            </a:r>
          </a:p>
          <a:p>
            <a:pPr lvl="1" algn="r" eaLnBrk="1" hangingPunct="1">
              <a:buFont typeface="Arial" charset="0"/>
              <a:buNone/>
              <a:defRPr/>
            </a:pPr>
            <a:r>
              <a:rPr lang="en-US" sz="1400" dirty="0" smtClean="0">
                <a:solidFill>
                  <a:srgbClr val="FF0000"/>
                </a:solidFill>
              </a:rPr>
              <a:t>Continued…</a:t>
            </a:r>
          </a:p>
          <a:p>
            <a:pPr lvl="1" eaLnBrk="1" hangingPunct="1">
              <a:buFont typeface="Arial" charset="0"/>
              <a:buNone/>
              <a:defRPr/>
            </a:pPr>
            <a:endParaRPr lang="en-MY" sz="2000" dirty="0" smtClean="0">
              <a:solidFill>
                <a:srgbClr val="000000"/>
              </a:solidFill>
            </a:endParaRPr>
          </a:p>
          <a:p>
            <a:pPr lvl="1" eaLnBrk="1" hangingPunct="1">
              <a:buFont typeface="Arial" charset="0"/>
              <a:buNone/>
              <a:defRPr/>
            </a:pPr>
            <a:endParaRPr lang="en-MY" sz="1600" b="1" dirty="0" smtClean="0">
              <a:solidFill>
                <a:srgbClr val="000000"/>
              </a:solidFill>
            </a:endParaRP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a:t>
            </a:r>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524000"/>
            <a:ext cx="8229600" cy="47244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a:cs typeface="Times New Roman"/>
            </a:endParaRPr>
          </a:p>
          <a:p>
            <a:pPr>
              <a:lnSpc>
                <a:spcPct val="115000"/>
              </a:lnSpc>
              <a:spcBef>
                <a:spcPts val="0"/>
              </a:spcBef>
              <a:spcAft>
                <a:spcPts val="1000"/>
              </a:spcAft>
              <a:buFont typeface="Arial" charset="0"/>
              <a:buNone/>
              <a:defRPr/>
            </a:pPr>
            <a:r>
              <a:rPr lang="en-US" sz="1600" b="1" kern="1000" dirty="0" smtClean="0">
                <a:latin typeface="Cambria"/>
                <a:ea typeface="Calibri"/>
                <a:cs typeface="Arial"/>
              </a:rPr>
              <a:t>(ii) Working of Collateralization  </a:t>
            </a: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600" b="1" kern="1000" dirty="0" smtClean="0">
              <a:solidFill>
                <a:prstClr val="black"/>
              </a:solidFill>
              <a:latin typeface="Cambria"/>
              <a:cs typeface="Arial"/>
            </a:endParaRPr>
          </a:p>
          <a:p>
            <a:pPr>
              <a:lnSpc>
                <a:spcPct val="115000"/>
              </a:lnSpc>
              <a:spcBef>
                <a:spcPts val="0"/>
              </a:spcBef>
              <a:spcAft>
                <a:spcPts val="1000"/>
              </a:spcAft>
              <a:buFont typeface="Arial" charset="0"/>
              <a:buNone/>
              <a:defRPr/>
            </a:pPr>
            <a:endParaRPr lang="en-US" sz="1200" dirty="0" smtClean="0">
              <a:solidFill>
                <a:prstClr val="black"/>
              </a:solidFill>
            </a:endParaRPr>
          </a:p>
          <a:p>
            <a:pPr algn="r">
              <a:lnSpc>
                <a:spcPct val="115000"/>
              </a:lnSpc>
              <a:spcBef>
                <a:spcPts val="0"/>
              </a:spcBef>
              <a:spcAft>
                <a:spcPts val="1000"/>
              </a:spcAft>
              <a:buFont typeface="Arial" charset="0"/>
              <a:buNone/>
              <a:defRPr/>
            </a:pPr>
            <a:r>
              <a:rPr lang="en-US" sz="1400" dirty="0" smtClean="0">
                <a:solidFill>
                  <a:srgbClr val="FF0000"/>
                </a:solidFill>
              </a:rPr>
              <a:t>Continued…</a:t>
            </a:r>
          </a:p>
          <a:p>
            <a:pPr>
              <a:lnSpc>
                <a:spcPct val="115000"/>
              </a:lnSpc>
              <a:spcBef>
                <a:spcPts val="0"/>
              </a:spcBef>
              <a:spcAft>
                <a:spcPts val="1000"/>
              </a:spcAft>
              <a:buFont typeface="Arial" charset="0"/>
              <a:buNone/>
              <a:defRPr/>
            </a:pPr>
            <a:endParaRPr lang="en-US" sz="1600" dirty="0" smtClean="0">
              <a:ea typeface="Calibri"/>
              <a:cs typeface="Arial"/>
            </a:endParaRPr>
          </a:p>
          <a:p>
            <a:pPr marL="0">
              <a:lnSpc>
                <a:spcPct val="115000"/>
              </a:lnSpc>
              <a:spcBef>
                <a:spcPts val="0"/>
              </a:spcBef>
              <a:spcAft>
                <a:spcPts val="1000"/>
              </a:spcAft>
              <a:buFont typeface="Arial" charset="0"/>
              <a:buNone/>
              <a:defRPr/>
            </a:pPr>
            <a:endParaRPr lang="en-US" sz="1400" dirty="0" smtClean="0">
              <a:solidFill>
                <a:prstClr val="black"/>
              </a:solidFill>
            </a:endParaRPr>
          </a:p>
          <a:p>
            <a:pP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18</a:t>
            </a:r>
            <a:endParaRPr lang="en-US" dirty="0"/>
          </a:p>
        </p:txBody>
      </p:sp>
      <p:sp>
        <p:nvSpPr>
          <p:cNvPr id="32773" name="Title 1"/>
          <p:cNvSpPr>
            <a:spLocks noGrp="1"/>
          </p:cNvSpPr>
          <p:nvPr>
            <p:ph type="title"/>
          </p:nvPr>
        </p:nvSpPr>
        <p:spPr>
          <a:xfrm>
            <a:off x="228600" y="3048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pic>
        <p:nvPicPr>
          <p:cNvPr id="32774" name="Picture 6" descr="IS &amp; Collateralization.bmp"/>
          <p:cNvPicPr>
            <a:picLocks noChangeAspect="1"/>
          </p:cNvPicPr>
          <p:nvPr/>
        </p:nvPicPr>
        <p:blipFill>
          <a:blip r:embed="rId3"/>
          <a:srcRect/>
          <a:stretch>
            <a:fillRect/>
          </a:stretch>
        </p:blipFill>
        <p:spPr bwMode="auto">
          <a:xfrm>
            <a:off x="1219200" y="2362200"/>
            <a:ext cx="6477000" cy="377507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524000"/>
            <a:ext cx="8229600" cy="47244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a:cs typeface="Times New Roman"/>
            </a:endParaRPr>
          </a:p>
          <a:p>
            <a:pPr>
              <a:lnSpc>
                <a:spcPct val="115000"/>
              </a:lnSpc>
              <a:spcBef>
                <a:spcPts val="0"/>
              </a:spcBef>
              <a:spcAft>
                <a:spcPts val="1000"/>
              </a:spcAft>
              <a:buFont typeface="Arial" charset="0"/>
              <a:buNone/>
              <a:defRPr/>
            </a:pPr>
            <a:r>
              <a:rPr lang="en-US" sz="1600" b="1" kern="1000" dirty="0" smtClean="0">
                <a:latin typeface="Cambria"/>
                <a:ea typeface="Calibri"/>
                <a:cs typeface="Arial"/>
              </a:rPr>
              <a:t>(ii) Working of Collateralization </a:t>
            </a:r>
            <a:endParaRPr lang="en-US" sz="1600" dirty="0" smtClean="0">
              <a:ea typeface="Calibri"/>
              <a:cs typeface="Arial"/>
            </a:endParaRPr>
          </a:p>
          <a:p>
            <a:pPr marL="0">
              <a:lnSpc>
                <a:spcPct val="115000"/>
              </a:lnSpc>
              <a:spcBef>
                <a:spcPts val="0"/>
              </a:spcBef>
              <a:spcAft>
                <a:spcPts val="1000"/>
              </a:spcAft>
              <a:buFont typeface="Arial" charset="0"/>
              <a:buNone/>
              <a:defRPr/>
            </a:pPr>
            <a:endParaRPr lang="en-US" sz="1400" dirty="0" smtClean="0">
              <a:solidFill>
                <a:prstClr val="black"/>
              </a:solidFill>
            </a:endParaRPr>
          </a:p>
          <a:p>
            <a:pP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19</a:t>
            </a:r>
            <a:endParaRPr lang="en-US" dirty="0"/>
          </a:p>
        </p:txBody>
      </p:sp>
      <p:sp>
        <p:nvSpPr>
          <p:cNvPr id="33797" name="Title 1"/>
          <p:cNvSpPr>
            <a:spLocks noGrp="1"/>
          </p:cNvSpPr>
          <p:nvPr>
            <p:ph type="title"/>
          </p:nvPr>
        </p:nvSpPr>
        <p:spPr>
          <a:xfrm>
            <a:off x="228600" y="3048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pic>
        <p:nvPicPr>
          <p:cNvPr id="33798" name="Picture 6" descr="IS &amp; Collateralization 2.bmp"/>
          <p:cNvPicPr>
            <a:picLocks noChangeAspect="1"/>
          </p:cNvPicPr>
          <p:nvPr/>
        </p:nvPicPr>
        <p:blipFill>
          <a:blip r:embed="rId3"/>
          <a:srcRect/>
          <a:stretch>
            <a:fillRect/>
          </a:stretch>
        </p:blipFill>
        <p:spPr bwMode="auto">
          <a:xfrm>
            <a:off x="914400" y="2362200"/>
            <a:ext cx="7315200" cy="39243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a:cs typeface="Times New Roman"/>
            </a:endParaRPr>
          </a:p>
          <a:p>
            <a:pPr>
              <a:buFont typeface="Arial" charset="0"/>
              <a:buNone/>
              <a:defRPr/>
            </a:pPr>
            <a:r>
              <a:rPr lang="en-US" sz="2000" b="1" i="1" dirty="0" smtClean="0">
                <a:solidFill>
                  <a:srgbClr val="0070C0"/>
                </a:solidFill>
              </a:rPr>
              <a:t>a) Transactional Steps</a:t>
            </a:r>
            <a:endParaRPr lang="en-US" sz="2000" dirty="0" smtClean="0">
              <a:solidFill>
                <a:srgbClr val="0070C0"/>
              </a:solidFill>
            </a:endParaRPr>
          </a:p>
          <a:p>
            <a:pPr>
              <a:buFont typeface="Arial" charset="0"/>
              <a:buNone/>
              <a:defRPr/>
            </a:pPr>
            <a:r>
              <a:rPr lang="en-US" sz="1800" dirty="0" smtClean="0"/>
              <a:t>Step One – Both parties agrees on Term of the transaction, the mark up, type of </a:t>
            </a:r>
            <a:r>
              <a:rPr lang="en-US" sz="1800" i="1" dirty="0" smtClean="0"/>
              <a:t>Sukuk</a:t>
            </a:r>
            <a:r>
              <a:rPr lang="en-US" sz="1800" dirty="0" smtClean="0"/>
              <a:t>, and Margin call parameters (Haircut, Threshold &amp; Base Currency)</a:t>
            </a:r>
          </a:p>
          <a:p>
            <a:pPr>
              <a:buFont typeface="Arial" charset="0"/>
              <a:buNone/>
              <a:defRPr/>
            </a:pPr>
            <a:r>
              <a:rPr lang="en-US" sz="1800" dirty="0" smtClean="0"/>
              <a:t>Step Two – Party B invest $100 million Cash for say1 Month via a </a:t>
            </a:r>
            <a:r>
              <a:rPr lang="en-US" sz="1800" i="1" dirty="0" smtClean="0"/>
              <a:t>Murabaha</a:t>
            </a:r>
            <a:r>
              <a:rPr lang="en-US" sz="1800" dirty="0" smtClean="0"/>
              <a:t> transaction with a local bank</a:t>
            </a:r>
          </a:p>
          <a:p>
            <a:pPr>
              <a:buFont typeface="Arial" charset="0"/>
              <a:buNone/>
              <a:defRPr/>
            </a:pPr>
            <a:r>
              <a:rPr lang="en-US" sz="1800" dirty="0" smtClean="0"/>
              <a:t>Step Three – Party B receives acceptable </a:t>
            </a:r>
            <a:r>
              <a:rPr lang="en-US" sz="1800" i="1" dirty="0" smtClean="0"/>
              <a:t>Sukuk</a:t>
            </a:r>
            <a:r>
              <a:rPr lang="en-US" sz="1800" dirty="0" smtClean="0"/>
              <a:t> as agreed by both parties to a value of $ 110 million to collateralize the exposure and allow 5% variance on both side. Reason to provide 10 million extra coverage is to allow for price fluctuation and to reduce the movement of Collateral back and forth</a:t>
            </a:r>
          </a:p>
          <a:p>
            <a:pPr>
              <a:buFont typeface="Arial" charset="0"/>
              <a:buNone/>
              <a:defRPr/>
            </a:pPr>
            <a:r>
              <a:rPr lang="en-US" sz="1800" dirty="0" smtClean="0"/>
              <a:t>Step Four –Assuming Collateral fluctuation remains within the band then on the deferred maturity date the Party B receives its  $ 100 million + the profit and the Party B returns all of the </a:t>
            </a:r>
            <a:r>
              <a:rPr lang="en-US" sz="1800" i="1" dirty="0" smtClean="0"/>
              <a:t>Sukuk</a:t>
            </a:r>
            <a:r>
              <a:rPr lang="en-US" sz="1800" dirty="0" smtClean="0"/>
              <a:t> Collateral to the Islamic bank</a:t>
            </a:r>
          </a:p>
          <a:p>
            <a:pPr marL="0" algn="r">
              <a:lnSpc>
                <a:spcPct val="115000"/>
              </a:lnSpc>
              <a:spcBef>
                <a:spcPts val="0"/>
              </a:spcBef>
              <a:spcAft>
                <a:spcPts val="1000"/>
              </a:spcAft>
              <a:buFont typeface="Arial" charset="0"/>
              <a:buNone/>
              <a:defRPr/>
            </a:pPr>
            <a:r>
              <a:rPr lang="en-US" sz="1400" dirty="0" smtClean="0">
                <a:solidFill>
                  <a:srgbClr val="FF0000"/>
                </a:solidFill>
              </a:rPr>
              <a:t>Continued…</a:t>
            </a: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20</a:t>
            </a:r>
            <a:endParaRPr lang="en-US" dirty="0"/>
          </a:p>
        </p:txBody>
      </p:sp>
      <p:sp>
        <p:nvSpPr>
          <p:cNvPr id="34821"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latin typeface="Cambria"/>
              <a:cs typeface="Times New Roman"/>
            </a:endParaRPr>
          </a:p>
          <a:p>
            <a:pPr>
              <a:buFont typeface="Arial" charset="0"/>
              <a:buNone/>
              <a:defRPr/>
            </a:pPr>
            <a:r>
              <a:rPr lang="en-US" sz="2000" b="1" dirty="0" smtClean="0">
                <a:solidFill>
                  <a:srgbClr val="0070C0"/>
                </a:solidFill>
              </a:rPr>
              <a:t>b) </a:t>
            </a:r>
            <a:r>
              <a:rPr lang="en-US" sz="2000" b="1" i="1" dirty="0" smtClean="0">
                <a:solidFill>
                  <a:srgbClr val="0070C0"/>
                </a:solidFill>
              </a:rPr>
              <a:t>Assuming the Collateral Value Decreases Below the Threshold Variance</a:t>
            </a:r>
            <a:r>
              <a:rPr lang="en-US" sz="2000" b="1" dirty="0" smtClean="0">
                <a:solidFill>
                  <a:srgbClr val="0070C0"/>
                </a:solidFill>
              </a:rPr>
              <a:t> </a:t>
            </a:r>
          </a:p>
          <a:p>
            <a:pPr>
              <a:buFont typeface="Wingdings" pitchFamily="2" charset="2"/>
              <a:buChar char="Ø"/>
              <a:defRPr/>
            </a:pPr>
            <a:r>
              <a:rPr lang="en-US" sz="1800" dirty="0" smtClean="0"/>
              <a:t>Bank to provide more (same or other) acceptable </a:t>
            </a:r>
            <a:r>
              <a:rPr lang="en-US" sz="1800" i="1" dirty="0" smtClean="0"/>
              <a:t>Sukuk</a:t>
            </a:r>
            <a:r>
              <a:rPr lang="en-US" sz="1800" dirty="0" smtClean="0"/>
              <a:t> </a:t>
            </a:r>
          </a:p>
          <a:p>
            <a:pPr>
              <a:buFont typeface="Wingdings" pitchFamily="2" charset="2"/>
              <a:buChar char="Ø"/>
              <a:defRPr/>
            </a:pPr>
            <a:r>
              <a:rPr lang="en-US" sz="1800" dirty="0" smtClean="0"/>
              <a:t>Provide other acceptable Collateral as previously  agreed</a:t>
            </a:r>
          </a:p>
          <a:p>
            <a:pPr>
              <a:buFont typeface="Wingdings" pitchFamily="2" charset="2"/>
              <a:buChar char="Ø"/>
              <a:defRPr/>
            </a:pPr>
            <a:r>
              <a:rPr lang="en-US" sz="1800" dirty="0" smtClean="0"/>
              <a:t>Or Provide acceptable Letter of Credit</a:t>
            </a:r>
          </a:p>
          <a:p>
            <a:pPr>
              <a:buFont typeface="Wingdings" pitchFamily="2" charset="2"/>
              <a:buChar char="Ø"/>
              <a:defRPr/>
            </a:pPr>
            <a:r>
              <a:rPr lang="en-US" sz="1800" dirty="0" smtClean="0"/>
              <a:t>Or Provide Reverse </a:t>
            </a:r>
            <a:r>
              <a:rPr lang="en-US" sz="1800" i="1" dirty="0" smtClean="0"/>
              <a:t>Murabaha</a:t>
            </a:r>
            <a:endParaRPr lang="en-US" sz="1800" dirty="0" smtClean="0"/>
          </a:p>
          <a:p>
            <a:pPr>
              <a:buFont typeface="Wingdings" pitchFamily="2" charset="2"/>
              <a:buChar char="Ø"/>
              <a:defRPr/>
            </a:pPr>
            <a:r>
              <a:rPr lang="en-US" sz="1800" dirty="0" smtClean="0"/>
              <a:t>To bring the collateral level back to 110%</a:t>
            </a:r>
          </a:p>
          <a:p>
            <a:pPr>
              <a:buFont typeface="Wingdings" pitchFamily="2" charset="2"/>
              <a:buChar char="Ø"/>
              <a:defRPr/>
            </a:pPr>
            <a:r>
              <a:rPr lang="en-US" sz="1800" dirty="0" smtClean="0"/>
              <a:t>If none of the above agreed instrument is delivered then the Party A will be in Default</a:t>
            </a:r>
          </a:p>
          <a:p>
            <a:pPr>
              <a:buFont typeface="Wingdings" pitchFamily="2" charset="2"/>
              <a:buChar char="Ø"/>
              <a:defRPr/>
            </a:pPr>
            <a:r>
              <a:rPr lang="en-US" sz="1800" dirty="0" smtClean="0"/>
              <a:t>The Party B will Return part of the </a:t>
            </a:r>
            <a:r>
              <a:rPr lang="en-US" sz="1800" i="1" dirty="0" smtClean="0"/>
              <a:t>Sukuk</a:t>
            </a:r>
            <a:r>
              <a:rPr lang="en-US" sz="1800" dirty="0" smtClean="0"/>
              <a:t> in order to bring it down to 110% of the </a:t>
            </a:r>
            <a:r>
              <a:rPr lang="en-US" sz="1800" i="1" dirty="0" smtClean="0"/>
              <a:t>Murabaha</a:t>
            </a:r>
            <a:r>
              <a:rPr lang="en-US" sz="1800" dirty="0" smtClean="0"/>
              <a:t> Amount</a:t>
            </a:r>
          </a:p>
          <a:p>
            <a:pPr>
              <a:buFont typeface="Wingdings" pitchFamily="2" charset="2"/>
              <a:buChar char="Ø"/>
              <a:defRPr/>
            </a:pPr>
            <a:r>
              <a:rPr lang="en-US" sz="1800" dirty="0" smtClean="0"/>
              <a:t>Or the Party A may consider not to request this extra amount from the Party B  if it wishes to leave extra buffer and save of operational cost	              </a:t>
            </a:r>
            <a:r>
              <a:rPr lang="en-US" sz="1400" dirty="0" smtClean="0">
                <a:solidFill>
                  <a:srgbClr val="FF0000"/>
                </a:solidFill>
              </a:rPr>
              <a:t>Continued…</a:t>
            </a:r>
          </a:p>
          <a:p>
            <a:pPr>
              <a:buFont typeface="Wingdings" pitchFamily="2" charset="2"/>
              <a:buChar char="Ø"/>
              <a:defRPr/>
            </a:pPr>
            <a:endParaRPr lang="en-US" sz="18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21</a:t>
            </a:r>
            <a:endParaRPr lang="en-US" dirty="0"/>
          </a:p>
        </p:txBody>
      </p:sp>
      <p:sp>
        <p:nvSpPr>
          <p:cNvPr id="35845"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752600"/>
            <a:ext cx="8229600" cy="44958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a:buFont typeface="Arial" charset="0"/>
              <a:buNone/>
              <a:defRPr/>
            </a:pPr>
            <a:r>
              <a:rPr lang="en-US" sz="1800" b="1" i="1" dirty="0" smtClean="0">
                <a:solidFill>
                  <a:srgbClr val="0070C0"/>
                </a:solidFill>
              </a:rPr>
              <a:t>c) Commitment of Both Parties</a:t>
            </a:r>
            <a:endParaRPr lang="en-US" sz="1800" dirty="0" smtClean="0">
              <a:solidFill>
                <a:srgbClr val="0070C0"/>
              </a:solidFill>
            </a:endParaRPr>
          </a:p>
          <a:p>
            <a:pPr>
              <a:buFont typeface="Wingdings" pitchFamily="2" charset="2"/>
              <a:buChar char="Ø"/>
              <a:defRPr/>
            </a:pPr>
            <a:r>
              <a:rPr lang="en-US" sz="1600" dirty="0" smtClean="0"/>
              <a:t>At all times during the 1 Month </a:t>
            </a:r>
            <a:r>
              <a:rPr lang="en-US" sz="1600" i="1" dirty="0" smtClean="0"/>
              <a:t>Murabaha</a:t>
            </a:r>
            <a:r>
              <a:rPr lang="en-US" sz="1600" dirty="0" smtClean="0"/>
              <a:t> a 100% to 110 % collateral cover will be maintained against its Deferred payment exposure</a:t>
            </a:r>
          </a:p>
          <a:p>
            <a:pPr>
              <a:buFont typeface="Wingdings" pitchFamily="2" charset="2"/>
              <a:buChar char="Ø"/>
              <a:defRPr/>
            </a:pPr>
            <a:r>
              <a:rPr lang="en-US" sz="1600" dirty="0" smtClean="0"/>
              <a:t>Any Increase above the 115%, Party A has the right to call collateral back</a:t>
            </a:r>
          </a:p>
          <a:p>
            <a:pPr>
              <a:buFont typeface="Wingdings" pitchFamily="2" charset="2"/>
              <a:buChar char="Ø"/>
              <a:defRPr/>
            </a:pPr>
            <a:r>
              <a:rPr lang="en-US" sz="1600" dirty="0" smtClean="0"/>
              <a:t>Any Decrease below 105%, Party B has the right to ask for Top up </a:t>
            </a:r>
          </a:p>
          <a:p>
            <a:pPr>
              <a:buFont typeface="Arial" charset="0"/>
              <a:buNone/>
              <a:defRPr/>
            </a:pPr>
            <a:r>
              <a:rPr lang="en-US" sz="1800" b="1" i="1" dirty="0" smtClean="0">
                <a:solidFill>
                  <a:srgbClr val="0070C0"/>
                </a:solidFill>
              </a:rPr>
              <a:t>d) Notes &amp; Considerations</a:t>
            </a:r>
            <a:endParaRPr lang="en-US" sz="1800" dirty="0" smtClean="0">
              <a:solidFill>
                <a:srgbClr val="0070C0"/>
              </a:solidFill>
            </a:endParaRPr>
          </a:p>
          <a:p>
            <a:pPr>
              <a:buFont typeface="Wingdings" pitchFamily="2" charset="2"/>
              <a:buChar char="Ø"/>
              <a:defRPr/>
            </a:pPr>
            <a:r>
              <a:rPr lang="en-US" sz="1600" dirty="0" smtClean="0"/>
              <a:t>The counter parties could be Bank and Central Bank, or Banks and any Financial Institution</a:t>
            </a:r>
          </a:p>
          <a:p>
            <a:pPr>
              <a:buFont typeface="Wingdings" pitchFamily="2" charset="2"/>
              <a:buChar char="Ø"/>
              <a:defRPr/>
            </a:pPr>
            <a:r>
              <a:rPr lang="en-US" sz="1600" i="1" dirty="0" smtClean="0"/>
              <a:t>Sukuk</a:t>
            </a:r>
            <a:r>
              <a:rPr lang="en-US" sz="1600" dirty="0" smtClean="0"/>
              <a:t> could be clearing house based as well as domestic </a:t>
            </a:r>
            <a:r>
              <a:rPr lang="en-US" sz="1600" i="1" dirty="0" smtClean="0"/>
              <a:t>Sukuk</a:t>
            </a:r>
            <a:endParaRPr lang="en-US" sz="1600" dirty="0" smtClean="0"/>
          </a:p>
          <a:p>
            <a:pPr>
              <a:buFont typeface="Wingdings" pitchFamily="2" charset="2"/>
              <a:buChar char="Ø"/>
              <a:defRPr/>
            </a:pPr>
            <a:r>
              <a:rPr lang="en-US" sz="1600" dirty="0" smtClean="0"/>
              <a:t>Rating benefit is taken as implied</a:t>
            </a:r>
          </a:p>
          <a:p>
            <a:pPr>
              <a:buFont typeface="Wingdings" pitchFamily="2" charset="2"/>
              <a:buChar char="Ø"/>
              <a:defRPr/>
            </a:pPr>
            <a:r>
              <a:rPr lang="en-US" sz="1600" dirty="0" smtClean="0"/>
              <a:t>Other securities which could be used as collateral are not considered at this time</a:t>
            </a:r>
          </a:p>
          <a:p>
            <a:pPr>
              <a:buFont typeface="Wingdings" pitchFamily="2" charset="2"/>
              <a:buChar char="Ø"/>
              <a:defRPr/>
            </a:pPr>
            <a:r>
              <a:rPr lang="en-US" sz="1600" dirty="0" smtClean="0"/>
              <a:t>Use of collateral i.e. </a:t>
            </a:r>
            <a:r>
              <a:rPr lang="en-US" sz="1600" i="1" dirty="0" smtClean="0"/>
              <a:t>Sukuk</a:t>
            </a:r>
            <a:r>
              <a:rPr lang="en-US" sz="1600" dirty="0" smtClean="0"/>
              <a:t> by CB and FI – probably FI is likely to use </a:t>
            </a:r>
            <a:r>
              <a:rPr lang="en-US" sz="1600" i="1" dirty="0" smtClean="0"/>
              <a:t>Sukuk</a:t>
            </a:r>
            <a:r>
              <a:rPr lang="en-US" sz="1600" dirty="0" smtClean="0"/>
              <a:t> as compared to CB</a:t>
            </a:r>
          </a:p>
          <a:p>
            <a:pPr>
              <a:buFont typeface="Wingdings" pitchFamily="2" charset="2"/>
              <a:buChar char="Ø"/>
              <a:defRPr/>
            </a:pPr>
            <a:r>
              <a:rPr lang="en-US" sz="1600" dirty="0" smtClean="0"/>
              <a:t>Governing Law – seems English law needs to be used</a:t>
            </a:r>
          </a:p>
          <a:p>
            <a:pPr>
              <a:buFont typeface="Wingdings" pitchFamily="2" charset="2"/>
              <a:buChar char="Ø"/>
              <a:defRPr/>
            </a:pPr>
            <a:r>
              <a:rPr lang="en-US" sz="1600" dirty="0" smtClean="0"/>
              <a:t>Clearing system based </a:t>
            </a:r>
            <a:r>
              <a:rPr lang="en-US" sz="1600" i="1" dirty="0" smtClean="0"/>
              <a:t>Sukuk</a:t>
            </a:r>
            <a:r>
              <a:rPr lang="en-US" sz="1600" dirty="0" smtClean="0"/>
              <a:t> and its treatment?</a:t>
            </a:r>
          </a:p>
          <a:p>
            <a:pPr>
              <a:buFont typeface="Wingdings" pitchFamily="2" charset="2"/>
              <a:buChar char="Ø"/>
              <a:defRPr/>
            </a:pPr>
            <a:r>
              <a:rPr lang="en-US" sz="1600" dirty="0" smtClean="0"/>
              <a:t>Accounting treatment for collateral assuming leaving pledge or security interest      </a:t>
            </a:r>
            <a:r>
              <a:rPr lang="en-US" sz="1400" dirty="0" smtClean="0">
                <a:solidFill>
                  <a:srgbClr val="FF0000"/>
                </a:solidFill>
              </a:rPr>
              <a:t>Continued…</a:t>
            </a:r>
          </a:p>
          <a:p>
            <a:pPr>
              <a:buFont typeface="Wingdings" pitchFamily="2" charset="2"/>
              <a:buChar char="Ø"/>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22</a:t>
            </a:r>
            <a:endParaRPr lang="en-US" dirty="0"/>
          </a:p>
        </p:txBody>
      </p:sp>
      <p:sp>
        <p:nvSpPr>
          <p:cNvPr id="36869"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752600"/>
            <a:ext cx="8229600" cy="44958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marL="0">
              <a:lnSpc>
                <a:spcPct val="115000"/>
              </a:lnSpc>
              <a:spcBef>
                <a:spcPts val="0"/>
              </a:spcBef>
              <a:spcAft>
                <a:spcPts val="1000"/>
              </a:spcAft>
              <a:buFont typeface="Arial" charset="0"/>
              <a:buNone/>
              <a:defRPr/>
            </a:pPr>
            <a:r>
              <a:rPr lang="en-US" sz="2000" b="1" dirty="0" smtClean="0">
                <a:latin typeface="+mj-lt"/>
                <a:cs typeface="Times New Roman"/>
              </a:rPr>
              <a:t>(iii) Issues for Consideration</a:t>
            </a:r>
            <a:r>
              <a:rPr lang="en-US" sz="2000" dirty="0" smtClean="0">
                <a:latin typeface="+mj-lt"/>
              </a:rPr>
              <a:t> </a:t>
            </a:r>
          </a:p>
          <a:p>
            <a:pPr marL="0">
              <a:lnSpc>
                <a:spcPct val="115000"/>
              </a:lnSpc>
              <a:spcBef>
                <a:spcPts val="0"/>
              </a:spcBef>
              <a:spcAft>
                <a:spcPts val="1000"/>
              </a:spcAft>
              <a:buFont typeface="Arial" charset="0"/>
              <a:buAutoNum type="arabicPeriod"/>
              <a:defRPr/>
            </a:pPr>
            <a:r>
              <a:rPr lang="en-US" sz="1800" b="1" dirty="0" smtClean="0">
                <a:solidFill>
                  <a:srgbClr val="0070C0"/>
                </a:solidFill>
                <a:ea typeface="Calibri"/>
                <a:cs typeface="Arial"/>
              </a:rPr>
              <a:t>Taking Security</a:t>
            </a:r>
            <a:r>
              <a:rPr lang="en-US" sz="1800" b="1" dirty="0" smtClean="0">
                <a:ea typeface="Calibri"/>
                <a:cs typeface="Arial"/>
              </a:rPr>
              <a:t>:</a:t>
            </a:r>
            <a:r>
              <a:rPr lang="en-US" sz="1800" dirty="0" smtClean="0">
                <a:ea typeface="Calibri"/>
                <a:cs typeface="Arial"/>
              </a:rPr>
              <a:t> For this structure to be practical, it would need to be possible to take security over the securities quickly, effectively and robustly. In addition it needs to be possible for Party A to re-hypothecate the securities over which Party B has granted security. </a:t>
            </a:r>
          </a:p>
          <a:p>
            <a:pPr marL="0">
              <a:lnSpc>
                <a:spcPct val="115000"/>
              </a:lnSpc>
              <a:spcBef>
                <a:spcPts val="0"/>
              </a:spcBef>
              <a:spcAft>
                <a:spcPts val="1000"/>
              </a:spcAft>
              <a:buFont typeface="Arial" charset="0"/>
              <a:buAutoNum type="arabicPeriod"/>
              <a:defRPr/>
            </a:pPr>
            <a:r>
              <a:rPr lang="en-US" sz="1800" b="1" dirty="0" smtClean="0">
                <a:solidFill>
                  <a:srgbClr val="0070C0"/>
                </a:solidFill>
                <a:ea typeface="Calibri"/>
                <a:cs typeface="Arial"/>
              </a:rPr>
              <a:t>Securities used as security for the obligation to pay Deferred Purchase Price</a:t>
            </a:r>
            <a:r>
              <a:rPr lang="en-US" sz="1800" b="1" dirty="0" smtClean="0">
                <a:ea typeface="Calibri"/>
                <a:cs typeface="Arial"/>
              </a:rPr>
              <a:t>:</a:t>
            </a:r>
            <a:r>
              <a:rPr lang="en-US" sz="1800" dirty="0" smtClean="0">
                <a:ea typeface="Calibri"/>
                <a:cs typeface="Arial"/>
              </a:rPr>
              <a:t> It is presumed that the securities used as security will be limited to </a:t>
            </a:r>
            <a:r>
              <a:rPr lang="en-US" sz="1800" i="1" dirty="0" smtClean="0">
                <a:ea typeface="Calibri"/>
                <a:cs typeface="Arial"/>
              </a:rPr>
              <a:t>Shari’ah</a:t>
            </a:r>
            <a:r>
              <a:rPr lang="en-US" sz="1800" dirty="0" smtClean="0">
                <a:ea typeface="Calibri"/>
                <a:cs typeface="Arial"/>
              </a:rPr>
              <a:t> compliant securities.</a:t>
            </a:r>
          </a:p>
          <a:p>
            <a:pPr>
              <a:lnSpc>
                <a:spcPct val="115000"/>
              </a:lnSpc>
              <a:spcBef>
                <a:spcPts val="0"/>
              </a:spcBef>
              <a:spcAft>
                <a:spcPts val="1000"/>
              </a:spcAft>
              <a:buFont typeface="+mj-lt"/>
              <a:buAutoNum type="arabicPeriod"/>
              <a:defRPr/>
            </a:pPr>
            <a:r>
              <a:rPr lang="en-US" sz="1800" b="1" dirty="0" smtClean="0">
                <a:solidFill>
                  <a:srgbClr val="0070C0"/>
                </a:solidFill>
                <a:ea typeface="Calibri"/>
                <a:cs typeface="Arial"/>
              </a:rPr>
              <a:t>Margin Maintenance</a:t>
            </a:r>
            <a:r>
              <a:rPr lang="en-US" sz="1800" b="1" dirty="0" smtClean="0">
                <a:ea typeface="Calibri"/>
                <a:cs typeface="Arial"/>
              </a:rPr>
              <a:t>: </a:t>
            </a:r>
            <a:r>
              <a:rPr lang="en-US" sz="1800" dirty="0" smtClean="0">
                <a:ea typeface="Calibri"/>
                <a:cs typeface="Arial"/>
              </a:rPr>
              <a:t>The margin maintenance methodology also needs to be resolved and again needs to be quick, effective and robust. Easiest form would be to add or return </a:t>
            </a:r>
            <a:r>
              <a:rPr lang="en-US" sz="1800" i="1" dirty="0" smtClean="0">
                <a:ea typeface="Calibri"/>
                <a:cs typeface="Arial"/>
              </a:rPr>
              <a:t>Sukuk</a:t>
            </a:r>
            <a:r>
              <a:rPr lang="en-US" sz="1800" dirty="0" smtClean="0">
                <a:ea typeface="Calibri"/>
                <a:cs typeface="Arial"/>
              </a:rPr>
              <a:t> depending on collateral level agreement</a:t>
            </a:r>
          </a:p>
          <a:p>
            <a:pPr algn="r">
              <a:lnSpc>
                <a:spcPct val="115000"/>
              </a:lnSpc>
              <a:spcBef>
                <a:spcPts val="0"/>
              </a:spcBef>
              <a:spcAft>
                <a:spcPts val="1000"/>
              </a:spcAft>
              <a:buFont typeface="Arial" charset="0"/>
              <a:buNone/>
              <a:defRPr/>
            </a:pPr>
            <a:r>
              <a:rPr lang="en-US" sz="1400" dirty="0" smtClean="0">
                <a:solidFill>
                  <a:srgbClr val="FF0000"/>
                </a:solidFill>
              </a:rPr>
              <a:t>Continued…</a:t>
            </a:r>
          </a:p>
          <a:p>
            <a:pPr>
              <a:lnSpc>
                <a:spcPct val="115000"/>
              </a:lnSpc>
              <a:spcBef>
                <a:spcPts val="0"/>
              </a:spcBef>
              <a:spcAft>
                <a:spcPts val="1000"/>
              </a:spcAft>
              <a:buFont typeface="+mj-lt"/>
              <a:buAutoNum type="arabicPeriod"/>
              <a:defRPr/>
            </a:pPr>
            <a:endParaRPr lang="en-US" sz="1400" dirty="0" smtClean="0">
              <a:ea typeface="Calibri"/>
              <a:cs typeface="Arial"/>
            </a:endParaRP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23</a:t>
            </a:r>
            <a:endParaRPr lang="en-US" dirty="0"/>
          </a:p>
        </p:txBody>
      </p:sp>
      <p:sp>
        <p:nvSpPr>
          <p:cNvPr id="37893"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752600"/>
            <a:ext cx="8229600" cy="44958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4 – Collateralized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marL="0">
              <a:lnSpc>
                <a:spcPct val="115000"/>
              </a:lnSpc>
              <a:spcBef>
                <a:spcPts val="0"/>
              </a:spcBef>
              <a:spcAft>
                <a:spcPts val="1000"/>
              </a:spcAft>
              <a:buFont typeface="Arial" charset="0"/>
              <a:buNone/>
              <a:defRPr/>
            </a:pPr>
            <a:r>
              <a:rPr lang="en-US" sz="2000" b="1" dirty="0" smtClean="0">
                <a:latin typeface="+mj-lt"/>
                <a:cs typeface="Times New Roman"/>
              </a:rPr>
              <a:t>(iii) Issues for Consideration</a:t>
            </a:r>
            <a:r>
              <a:rPr lang="en-US" sz="2000" dirty="0" smtClean="0">
                <a:latin typeface="+mj-lt"/>
              </a:rPr>
              <a:t> </a:t>
            </a:r>
          </a:p>
          <a:p>
            <a:pPr>
              <a:lnSpc>
                <a:spcPct val="115000"/>
              </a:lnSpc>
              <a:spcBef>
                <a:spcPts val="0"/>
              </a:spcBef>
              <a:spcAft>
                <a:spcPts val="1000"/>
              </a:spcAft>
              <a:buFont typeface="Arial" charset="0"/>
              <a:buAutoNum type="arabicPeriod" startAt="4"/>
              <a:defRPr/>
            </a:pPr>
            <a:r>
              <a:rPr lang="en-US" sz="1800" b="1" dirty="0" smtClean="0">
                <a:solidFill>
                  <a:srgbClr val="0070C0"/>
                </a:solidFill>
                <a:ea typeface="Calibri"/>
                <a:cs typeface="Arial"/>
              </a:rPr>
              <a:t>Broker Credit Risk</a:t>
            </a:r>
            <a:r>
              <a:rPr lang="en-US" sz="1800" dirty="0" smtClean="0">
                <a:ea typeface="Calibri"/>
                <a:cs typeface="Arial"/>
              </a:rPr>
              <a:t>: The parties will be taking a credit risk on the commodity broker in respect of its obligations.  However, this is similar to standard commodity </a:t>
            </a:r>
            <a:r>
              <a:rPr lang="en-US" sz="1800" i="1" dirty="0" smtClean="0">
                <a:ea typeface="Calibri"/>
                <a:cs typeface="Arial"/>
              </a:rPr>
              <a:t>Murabaha</a:t>
            </a:r>
            <a:r>
              <a:rPr lang="en-US" sz="1800" dirty="0" smtClean="0">
                <a:ea typeface="Calibri"/>
                <a:cs typeface="Arial"/>
              </a:rPr>
              <a:t> documentation.</a:t>
            </a:r>
          </a:p>
          <a:p>
            <a:pPr>
              <a:lnSpc>
                <a:spcPct val="115000"/>
              </a:lnSpc>
              <a:spcBef>
                <a:spcPts val="0"/>
              </a:spcBef>
              <a:spcAft>
                <a:spcPts val="1000"/>
              </a:spcAft>
              <a:buFont typeface="Arial" charset="0"/>
              <a:buAutoNum type="arabicPeriod" startAt="4"/>
              <a:defRPr/>
            </a:pPr>
            <a:r>
              <a:rPr lang="en-US" sz="1800" b="1" dirty="0" smtClean="0">
                <a:solidFill>
                  <a:srgbClr val="0070C0"/>
                </a:solidFill>
                <a:ea typeface="Calibri"/>
                <a:cs typeface="Arial"/>
              </a:rPr>
              <a:t>Re-hypothecation</a:t>
            </a:r>
            <a:r>
              <a:rPr lang="en-US" sz="1800" dirty="0" smtClean="0">
                <a:ea typeface="Calibri"/>
                <a:cs typeface="Arial"/>
              </a:rPr>
              <a:t>: In conventional repo, the buyer has an ability to make use of the </a:t>
            </a:r>
            <a:r>
              <a:rPr lang="en-US" sz="1800" dirty="0" err="1" smtClean="0">
                <a:ea typeface="Calibri"/>
                <a:cs typeface="Arial"/>
              </a:rPr>
              <a:t>repo’d</a:t>
            </a:r>
            <a:r>
              <a:rPr lang="en-US" sz="1800" dirty="0" smtClean="0">
                <a:ea typeface="Calibri"/>
                <a:cs typeface="Arial"/>
              </a:rPr>
              <a:t> securities in its own business, which adds to the economic value of the repo to the buyer. How to replicate this in </a:t>
            </a:r>
            <a:r>
              <a:rPr lang="en-US" sz="1800" i="1" dirty="0" smtClean="0">
                <a:ea typeface="Calibri"/>
                <a:cs typeface="Arial"/>
              </a:rPr>
              <a:t>Shari’ah </a:t>
            </a:r>
            <a:r>
              <a:rPr lang="en-US" sz="1800" dirty="0" smtClean="0">
                <a:ea typeface="Calibri"/>
                <a:cs typeface="Arial"/>
              </a:rPr>
              <a:t>complaint way needs to be determined. Potentially Title Transfer Agreement may achieve the desired result.</a:t>
            </a:r>
          </a:p>
          <a:p>
            <a:pPr>
              <a:lnSpc>
                <a:spcPct val="115000"/>
              </a:lnSpc>
              <a:spcBef>
                <a:spcPts val="0"/>
              </a:spcBef>
              <a:spcAft>
                <a:spcPts val="1000"/>
              </a:spcAft>
              <a:buFont typeface="Arial" charset="0"/>
              <a:buAutoNum type="arabicPeriod" startAt="4"/>
              <a:defRPr/>
            </a:pPr>
            <a:r>
              <a:rPr lang="en-US" sz="1800" b="1" dirty="0" smtClean="0">
                <a:solidFill>
                  <a:srgbClr val="0070C0"/>
                </a:solidFill>
                <a:ea typeface="Calibri"/>
                <a:cs typeface="Arial"/>
              </a:rPr>
              <a:t>Accounting Treatment</a:t>
            </a:r>
            <a:r>
              <a:rPr lang="en-US" sz="1800" dirty="0" smtClean="0">
                <a:ea typeface="Calibri"/>
                <a:cs typeface="Arial"/>
              </a:rPr>
              <a:t>: The applicable accounting treatment would need to be clarified.</a:t>
            </a:r>
          </a:p>
          <a:p>
            <a:pPr marL="0">
              <a:lnSpc>
                <a:spcPct val="115000"/>
              </a:lnSpc>
              <a:spcBef>
                <a:spcPts val="0"/>
              </a:spcBef>
              <a:spcAft>
                <a:spcPts val="1000"/>
              </a:spcAft>
              <a:buFont typeface="Arial" charset="0"/>
              <a:buNone/>
              <a:defRPr/>
            </a:pPr>
            <a:endParaRPr lang="en-US" sz="1400" dirty="0" smtClean="0">
              <a:solidFill>
                <a:prstClr val="black"/>
              </a:solidFill>
            </a:endParaRP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24</a:t>
            </a:r>
            <a:endParaRPr lang="en-US" dirty="0"/>
          </a:p>
        </p:txBody>
      </p:sp>
      <p:sp>
        <p:nvSpPr>
          <p:cNvPr id="38917"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752600"/>
            <a:ext cx="8229600" cy="4495800"/>
          </a:xfrm>
        </p:spPr>
        <p:txBody>
          <a:bodyPr/>
          <a:lstStyle/>
          <a:p>
            <a:pPr eaLnBrk="1" hangingPunct="1">
              <a:buFont typeface="Wingdings" pitchFamily="2" charset="2"/>
              <a:buChar char="Ø"/>
              <a:defRPr/>
            </a:pPr>
            <a:r>
              <a:rPr lang="en-US" sz="2000" b="1" u="sng" dirty="0" smtClean="0">
                <a:solidFill>
                  <a:schemeClr val="accent6">
                    <a:lumMod val="75000"/>
                  </a:schemeClr>
                </a:solidFill>
              </a:rPr>
              <a:t>Proposed Structures Documentation (once the structure is approved)</a:t>
            </a:r>
          </a:p>
          <a:p>
            <a:pPr>
              <a:buFont typeface="Arial" charset="0"/>
              <a:buNone/>
              <a:defRPr/>
            </a:pPr>
            <a:r>
              <a:rPr lang="en-US" sz="1800" b="1" dirty="0" smtClean="0"/>
              <a:t>Concept 3: Three Party Structure ‘IS’ – Proposed documentation</a:t>
            </a:r>
            <a:endParaRPr lang="en-US" sz="1800" dirty="0" smtClean="0"/>
          </a:p>
          <a:p>
            <a:pPr>
              <a:buFont typeface="+mj-lt"/>
              <a:buAutoNum type="arabicParenR"/>
              <a:defRPr/>
            </a:pPr>
            <a:r>
              <a:rPr lang="en-GB" sz="1600" dirty="0" smtClean="0"/>
              <a:t>Party A – Third Party Sale Agreement</a:t>
            </a:r>
            <a:endParaRPr lang="en-US" sz="1600" dirty="0" smtClean="0"/>
          </a:p>
          <a:p>
            <a:pPr>
              <a:buFont typeface="+mj-lt"/>
              <a:buAutoNum type="arabicParenR"/>
              <a:defRPr/>
            </a:pPr>
            <a:r>
              <a:rPr lang="en-GB" sz="1600" dirty="0" smtClean="0"/>
              <a:t>Party B – Third Party Sale Agreement</a:t>
            </a:r>
            <a:endParaRPr lang="en-US" sz="1600" dirty="0" smtClean="0"/>
          </a:p>
          <a:p>
            <a:pPr>
              <a:buFont typeface="+mj-lt"/>
              <a:buAutoNum type="arabicParenR"/>
              <a:defRPr/>
            </a:pPr>
            <a:r>
              <a:rPr lang="en-GB" sz="1600" dirty="0" smtClean="0"/>
              <a:t>Undertaking from Party A in favour of Party B ("Party A Undertaking")</a:t>
            </a:r>
            <a:endParaRPr lang="en-US" sz="1600" dirty="0" smtClean="0"/>
          </a:p>
          <a:p>
            <a:pPr>
              <a:buFont typeface="+mj-lt"/>
              <a:buAutoNum type="arabicParenR"/>
              <a:defRPr/>
            </a:pPr>
            <a:r>
              <a:rPr lang="en-GB" sz="1600" dirty="0" smtClean="0"/>
              <a:t>Undertaking from Party B in favour of Party A ("Party B Undertaking") </a:t>
            </a:r>
            <a:endParaRPr lang="en-US" sz="1600" dirty="0" smtClean="0"/>
          </a:p>
          <a:p>
            <a:pPr>
              <a:buFont typeface="+mj-lt"/>
              <a:buAutoNum type="arabicParenR"/>
              <a:defRPr/>
            </a:pPr>
            <a:r>
              <a:rPr lang="en-US" sz="1600" dirty="0" smtClean="0"/>
              <a:t>Master terms and conditions between Party A and Party B</a:t>
            </a:r>
          </a:p>
          <a:p>
            <a:pPr>
              <a:buFont typeface="Arial" charset="0"/>
              <a:buNone/>
              <a:defRPr/>
            </a:pPr>
            <a:endParaRPr lang="en-US" sz="800" dirty="0" smtClean="0"/>
          </a:p>
          <a:p>
            <a:pPr>
              <a:buFont typeface="Arial" charset="0"/>
              <a:buNone/>
              <a:defRPr/>
            </a:pPr>
            <a:r>
              <a:rPr lang="en-GB" sz="1800" b="1" dirty="0" smtClean="0"/>
              <a:t>Concept 4: Collateralized ‘IS’ – Proposed Documentation</a:t>
            </a:r>
            <a:endParaRPr lang="en-US" sz="1800" dirty="0" smtClean="0"/>
          </a:p>
          <a:p>
            <a:pPr>
              <a:buFont typeface="+mj-lt"/>
              <a:buAutoNum type="arabicParenR"/>
              <a:defRPr/>
            </a:pPr>
            <a:r>
              <a:rPr lang="en-GB" sz="1600" dirty="0" smtClean="0"/>
              <a:t>Party A – Broker Commodity Sale Agreement</a:t>
            </a:r>
            <a:endParaRPr lang="en-US" sz="1600" dirty="0" smtClean="0"/>
          </a:p>
          <a:p>
            <a:pPr>
              <a:buFont typeface="+mj-lt"/>
              <a:buAutoNum type="arabicParenR"/>
              <a:defRPr/>
            </a:pPr>
            <a:r>
              <a:rPr lang="en-GB" sz="1600" dirty="0" smtClean="0"/>
              <a:t>Party B – Broker Commodity Sale Agreement</a:t>
            </a:r>
            <a:endParaRPr lang="en-US" sz="1600" dirty="0" smtClean="0"/>
          </a:p>
          <a:p>
            <a:pPr>
              <a:buFont typeface="+mj-lt"/>
              <a:buAutoNum type="arabicParenR"/>
              <a:defRPr/>
            </a:pPr>
            <a:r>
              <a:rPr lang="en-GB" sz="1600" dirty="0" smtClean="0"/>
              <a:t>Party A – Party B Commodity Sale Agreement (to include any other terms between the parties such as events of default etc.)</a:t>
            </a:r>
            <a:endParaRPr lang="en-US" sz="1600" dirty="0" smtClean="0"/>
          </a:p>
          <a:p>
            <a:pPr>
              <a:buFont typeface="+mj-lt"/>
              <a:buAutoNum type="arabicParenR"/>
              <a:defRPr/>
            </a:pPr>
            <a:r>
              <a:rPr lang="en-GB" sz="1600" dirty="0" smtClean="0"/>
              <a:t>Collateral Document</a:t>
            </a:r>
            <a:endParaRPr lang="en-US" sz="1600" dirty="0" smtClean="0"/>
          </a:p>
          <a:p>
            <a:pPr>
              <a:buFont typeface="+mj-lt"/>
              <a:buAutoNum type="arabicParenR"/>
              <a:defRPr/>
            </a:pPr>
            <a:r>
              <a:rPr lang="en-GB" sz="1600" dirty="0" smtClean="0"/>
              <a:t>[Potential Title Transfer Agreement]</a:t>
            </a: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25</a:t>
            </a:r>
            <a:endParaRPr lang="en-US" dirty="0"/>
          </a:p>
        </p:txBody>
      </p:sp>
      <p:sp>
        <p:nvSpPr>
          <p:cNvPr id="39941"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752600"/>
            <a:ext cx="8229600" cy="4495800"/>
          </a:xfrm>
        </p:spPr>
        <p:txBody>
          <a:bodyPr/>
          <a:lstStyle/>
          <a:p>
            <a:pPr eaLnBrk="1" hangingPunct="1">
              <a:buFont typeface="Arial" charset="0"/>
              <a:buNone/>
              <a:defRPr/>
            </a:pPr>
            <a:endParaRPr lang="en-US" sz="1600" dirty="0" smtClean="0"/>
          </a:p>
          <a:p>
            <a:pPr>
              <a:buFont typeface="Arial" charset="0"/>
              <a:buNone/>
              <a:defRPr/>
            </a:pPr>
            <a:endParaRPr lang="en-US" sz="1400" dirty="0" smtClean="0">
              <a:solidFill>
                <a:prstClr val="black"/>
              </a:solidFill>
            </a:endParaRPr>
          </a:p>
          <a:p>
            <a:pPr algn="ctr">
              <a:buFont typeface="Arial" charset="0"/>
              <a:buNone/>
              <a:defRPr/>
            </a:pPr>
            <a:r>
              <a:rPr lang="en-US" sz="6000" i="1" dirty="0" smtClean="0">
                <a:solidFill>
                  <a:schemeClr val="accent6">
                    <a:lumMod val="75000"/>
                  </a:schemeClr>
                </a:solidFill>
                <a:latin typeface="Cambria" pitchFamily="18" charset="0"/>
              </a:rPr>
              <a:t>THANK  YOU</a:t>
            </a:r>
          </a:p>
          <a:p>
            <a:pPr algn="ctr">
              <a:buFont typeface="Arial" charset="0"/>
              <a:buNone/>
              <a:defRPr/>
            </a:pPr>
            <a:endParaRPr lang="en-US" sz="6000" i="1" dirty="0" smtClean="0">
              <a:solidFill>
                <a:schemeClr val="accent6">
                  <a:lumMod val="75000"/>
                </a:schemeClr>
              </a:solidFill>
              <a:latin typeface="Cambria" pitchFamily="18" charset="0"/>
            </a:endParaRPr>
          </a:p>
          <a:p>
            <a:pPr algn="ctr">
              <a:buFont typeface="Arial" charset="0"/>
              <a:buNone/>
              <a:defRPr/>
            </a:pPr>
            <a:r>
              <a:rPr lang="en-US" sz="2000" b="1" i="1" dirty="0" smtClean="0">
                <a:solidFill>
                  <a:schemeClr val="accent6">
                    <a:lumMod val="75000"/>
                  </a:schemeClr>
                </a:solidFill>
                <a:latin typeface="Cambria" pitchFamily="18" charset="0"/>
              </a:rPr>
              <a:t>www.iifm.net</a:t>
            </a: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algn="r">
              <a:buFont typeface="Arial" charset="0"/>
              <a:buNone/>
              <a:defRPr/>
            </a:pPr>
            <a:endParaRPr lang="en-US" sz="1400" dirty="0" smtClean="0">
              <a:solidFill>
                <a:prstClr val="black"/>
              </a:solidFill>
            </a:endParaRP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endParaRPr lang="en-US" dirty="0"/>
          </a:p>
        </p:txBody>
      </p:sp>
      <p:sp>
        <p:nvSpPr>
          <p:cNvPr id="40965" name="Title 1"/>
          <p:cNvSpPr>
            <a:spLocks noGrp="1"/>
          </p:cNvSpPr>
          <p:nvPr>
            <p:ph type="title"/>
          </p:nvPr>
        </p:nvSpPr>
        <p:spPr>
          <a:xfrm>
            <a:off x="228600" y="609600"/>
            <a:ext cx="6400800" cy="1219200"/>
          </a:xfrm>
        </p:spPr>
        <p:txBody>
          <a:bodyPr/>
          <a:lstStyle/>
          <a:p>
            <a:pPr algn="l" eaLnBrk="1" hangingPunct="1"/>
            <a:endParaRPr lang="tr-TR" sz="2600" b="1" i="1" smtClean="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1981200"/>
            <a:ext cx="8229600" cy="4144963"/>
          </a:xfrm>
        </p:spPr>
        <p:txBody>
          <a:bodyPr/>
          <a:lstStyle/>
          <a:p>
            <a:pPr eaLnBrk="1" hangingPunct="1">
              <a:buFont typeface="Arial" charset="0"/>
              <a:buNone/>
              <a:defRPr/>
            </a:pPr>
            <a:endParaRPr lang="en-US" sz="800" b="1" dirty="0" smtClean="0"/>
          </a:p>
          <a:p>
            <a:pPr eaLnBrk="1" hangingPunct="1">
              <a:buFont typeface="Wingdings" pitchFamily="2" charset="2"/>
              <a:buChar char="Ø"/>
              <a:defRPr/>
            </a:pPr>
            <a:r>
              <a:rPr lang="en-US" sz="2000" b="1" dirty="0" smtClean="0">
                <a:solidFill>
                  <a:schemeClr val="accent6">
                    <a:lumMod val="75000"/>
                  </a:schemeClr>
                </a:solidFill>
              </a:rPr>
              <a:t>Recommendation</a:t>
            </a:r>
          </a:p>
          <a:p>
            <a:pPr eaLnBrk="1" hangingPunct="1">
              <a:buFont typeface="Arial" charset="0"/>
              <a:buNone/>
              <a:defRPr/>
            </a:pPr>
            <a:endParaRPr lang="en-US" sz="800" b="1" dirty="0" smtClean="0"/>
          </a:p>
          <a:p>
            <a:pPr lvl="1" eaLnBrk="1" hangingPunct="1">
              <a:buFont typeface="Wingdings" pitchFamily="2" charset="2"/>
              <a:buChar char="§"/>
              <a:defRPr/>
            </a:pPr>
            <a:r>
              <a:rPr lang="en-US" sz="2000" b="1" u="sng" dirty="0" smtClean="0"/>
              <a:t>Concept 3 – Three Party Structure </a:t>
            </a:r>
            <a:r>
              <a:rPr lang="en-US" sz="2000" b="1" i="1" u="sng" dirty="0" err="1" smtClean="0"/>
              <a:t>I’aadat</a:t>
            </a:r>
            <a:r>
              <a:rPr lang="en-US" sz="2000" b="1" i="1" u="sng" dirty="0" smtClean="0"/>
              <a:t> Al </a:t>
            </a:r>
            <a:r>
              <a:rPr lang="en-US" sz="2000" b="1" i="1" u="sng" dirty="0" err="1" smtClean="0"/>
              <a:t>Shira’a</a:t>
            </a:r>
            <a:endParaRPr lang="en-US" sz="2000" b="1" i="1" u="sng" dirty="0" smtClean="0"/>
          </a:p>
          <a:p>
            <a:pPr lvl="1" eaLnBrk="1" hangingPunct="1">
              <a:buFont typeface="Arial" charset="0"/>
              <a:buNone/>
              <a:defRPr/>
            </a:pPr>
            <a:r>
              <a:rPr lang="en-US" sz="2000" dirty="0" smtClean="0"/>
              <a:t>	The three party structure should be explored further by involving an active Repo Stock Exchange such as the clearing company of Istanbul Stock Exchange or bringing other financial institution such as a clearing house or custodian bank who will be willing to assume the risks of acting as a third party and not the agent role as is the case with conventional tri-party repo</a:t>
            </a:r>
          </a:p>
          <a:p>
            <a:pPr lvl="1" eaLnBrk="1" hangingPunct="1">
              <a:buFont typeface="Arial" charset="0"/>
              <a:buNone/>
              <a:defRPr/>
            </a:pPr>
            <a:endParaRPr lang="en-US" sz="2000" dirty="0" smtClean="0"/>
          </a:p>
          <a:p>
            <a:pPr lvl="1" algn="r" eaLnBrk="1" hangingPunct="1">
              <a:buFont typeface="Arial" charset="0"/>
              <a:buNone/>
              <a:defRPr/>
            </a:pPr>
            <a:endParaRPr lang="en-US" sz="1400" dirty="0" smtClean="0"/>
          </a:p>
          <a:p>
            <a:pPr lvl="1" algn="r" eaLnBrk="1" hangingPunct="1">
              <a:buFont typeface="Arial" charset="0"/>
              <a:buNone/>
              <a:defRPr/>
            </a:pPr>
            <a:endParaRPr lang="en-US" sz="1400" dirty="0" smtClean="0"/>
          </a:p>
          <a:p>
            <a:pPr lvl="1" algn="r" eaLnBrk="1" hangingPunct="1">
              <a:buFont typeface="Arial" charset="0"/>
              <a:buNone/>
              <a:defRPr/>
            </a:pPr>
            <a:r>
              <a:rPr lang="en-US" sz="1400" dirty="0" smtClean="0">
                <a:solidFill>
                  <a:srgbClr val="FF0000"/>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2</a:t>
            </a:r>
            <a:endParaRPr lang="en-US" dirty="0"/>
          </a:p>
        </p:txBody>
      </p:sp>
      <p:sp>
        <p:nvSpPr>
          <p:cNvPr id="15365"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457200" y="1981200"/>
            <a:ext cx="8229600" cy="4144963"/>
          </a:xfrm>
        </p:spPr>
        <p:txBody>
          <a:bodyPr/>
          <a:lstStyle/>
          <a:p>
            <a:pPr eaLnBrk="1" hangingPunct="1">
              <a:buFont typeface="Arial" charset="0"/>
              <a:buNone/>
              <a:defRPr/>
            </a:pPr>
            <a:endParaRPr lang="en-US" sz="800" b="1" dirty="0" smtClean="0"/>
          </a:p>
          <a:p>
            <a:pPr eaLnBrk="1" hangingPunct="1">
              <a:buFont typeface="Wingdings" pitchFamily="2" charset="2"/>
              <a:buChar char="Ø"/>
              <a:defRPr/>
            </a:pPr>
            <a:r>
              <a:rPr lang="en-US" sz="2000" b="1" dirty="0" smtClean="0">
                <a:solidFill>
                  <a:schemeClr val="accent6">
                    <a:lumMod val="75000"/>
                  </a:schemeClr>
                </a:solidFill>
              </a:rPr>
              <a:t>Recommendation</a:t>
            </a:r>
          </a:p>
          <a:p>
            <a:pPr eaLnBrk="1" hangingPunct="1">
              <a:buFont typeface="Arial" charset="0"/>
              <a:buNone/>
              <a:defRPr/>
            </a:pPr>
            <a:endParaRPr lang="en-US" sz="800" b="1" dirty="0" smtClean="0"/>
          </a:p>
          <a:p>
            <a:pPr lvl="1" eaLnBrk="1" hangingPunct="1">
              <a:buFont typeface="Wingdings" pitchFamily="2" charset="2"/>
              <a:buChar char="§"/>
              <a:defRPr/>
            </a:pPr>
            <a:r>
              <a:rPr lang="en-US" sz="2000" b="1" u="sng" dirty="0" smtClean="0"/>
              <a:t>Concept 4 – Collateralized </a:t>
            </a:r>
            <a:r>
              <a:rPr lang="en-US" sz="2000" b="1" i="1" u="sng" dirty="0" err="1" smtClean="0"/>
              <a:t>I’aadat</a:t>
            </a:r>
            <a:r>
              <a:rPr lang="en-US" sz="2000" b="1" i="1" u="sng" dirty="0" smtClean="0"/>
              <a:t> Al </a:t>
            </a:r>
            <a:r>
              <a:rPr lang="en-US" sz="2000" b="1" i="1" u="sng" dirty="0" err="1" smtClean="0"/>
              <a:t>Shira’a</a:t>
            </a:r>
            <a:endParaRPr lang="en-US" sz="2000" b="1" i="1" u="sng" dirty="0" smtClean="0"/>
          </a:p>
          <a:p>
            <a:pPr lvl="1" eaLnBrk="1" hangingPunct="1">
              <a:buFont typeface="Arial" charset="0"/>
              <a:buNone/>
              <a:defRPr/>
            </a:pPr>
            <a:r>
              <a:rPr lang="en-US" sz="2000" dirty="0" smtClean="0"/>
              <a:t>	Institutions may initiate this concept which will give similar results as those achieved by a repo. Moreover, this concept will allow Islamic financial institutions to raise cash to fund the inventory while providing the cash investor a return which is further comforted in form of collateral</a:t>
            </a:r>
          </a:p>
          <a:p>
            <a:pPr lvl="1" eaLnBrk="1" hangingPunct="1">
              <a:buFont typeface="Arial" charset="0"/>
              <a:buNone/>
              <a:defRPr/>
            </a:pPr>
            <a:endParaRPr lang="en-US" sz="2000" dirty="0" smtClean="0"/>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3</a:t>
            </a:r>
            <a:endParaRPr lang="en-US" dirty="0"/>
          </a:p>
        </p:txBody>
      </p:sp>
      <p:sp>
        <p:nvSpPr>
          <p:cNvPr id="16389"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1981200"/>
            <a:ext cx="8229600" cy="4144963"/>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a:t>
            </a:r>
          </a:p>
          <a:p>
            <a:pPr eaLnBrk="1" hangingPunct="1">
              <a:buFont typeface="Arial" charset="0"/>
              <a:buNone/>
              <a:defRPr/>
            </a:pPr>
            <a:endParaRPr lang="en-US" sz="2400" b="1" u="sng" dirty="0" smtClean="0"/>
          </a:p>
          <a:p>
            <a:pPr>
              <a:buFont typeface="Arial" charset="0"/>
              <a:buNone/>
              <a:defRPr/>
            </a:pPr>
            <a:r>
              <a:rPr lang="en-GB" sz="2000" b="1" dirty="0" smtClean="0"/>
              <a:t>(</a:t>
            </a:r>
            <a:r>
              <a:rPr lang="en-GB" sz="2000" b="1" dirty="0" err="1" smtClean="0"/>
              <a:t>i</a:t>
            </a:r>
            <a:r>
              <a:rPr lang="en-GB" sz="2000" b="1" dirty="0" smtClean="0"/>
              <a:t>)  Overview of Structure</a:t>
            </a:r>
            <a:endParaRPr lang="en-US" sz="2000" dirty="0" smtClean="0"/>
          </a:p>
          <a:p>
            <a:pPr>
              <a:buFont typeface="Arial" charset="0"/>
              <a:buNone/>
              <a:defRPr/>
            </a:pPr>
            <a:r>
              <a:rPr lang="en-GB" sz="2000" dirty="0" smtClean="0"/>
              <a:t>	The major difference between a conventional Tri-Party repo and the Three Party ‘IS’ under consideration is that, in the case of a conventional repo, the role of the third party is that of an Agent while for the Three Party ‘IS’ the third party will act as a principal even though It is acting in an intermediary capacity between the other two parties. Therefore, the working team has named this structure Three Party ‘IS’, as the seller, the buyer and the third party are all required to assume risk. </a:t>
            </a:r>
            <a:endParaRPr lang="en-US" sz="2000" dirty="0" smtClean="0"/>
          </a:p>
          <a:p>
            <a:pPr lvl="1" algn="r" eaLnBrk="1" hangingPunct="1">
              <a:buFont typeface="Arial" charset="0"/>
              <a:buNone/>
              <a:defRPr/>
            </a:pPr>
            <a:endParaRPr lang="en-US" sz="1400" dirty="0" smtClean="0">
              <a:solidFill>
                <a:srgbClr val="000000"/>
              </a:solidFill>
            </a:endParaRPr>
          </a:p>
          <a:p>
            <a:pPr lvl="1" algn="r" eaLnBrk="1" hangingPunct="1">
              <a:buFont typeface="Arial" charset="0"/>
              <a:buNone/>
              <a:defRPr/>
            </a:pPr>
            <a:r>
              <a:rPr lang="en-US" sz="1400" dirty="0" smtClean="0">
                <a:solidFill>
                  <a:srgbClr val="FF0000"/>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4</a:t>
            </a:r>
            <a:endParaRPr lang="en-US" dirty="0"/>
          </a:p>
        </p:txBody>
      </p:sp>
      <p:sp>
        <p:nvSpPr>
          <p:cNvPr id="17413"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1981200"/>
            <a:ext cx="8229600" cy="4144963"/>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a:t>
            </a:r>
          </a:p>
          <a:p>
            <a:pPr eaLnBrk="1" hangingPunct="1">
              <a:buFont typeface="Wingdings" pitchFamily="2" charset="2"/>
              <a:buChar char="Ø"/>
              <a:defRPr/>
            </a:pPr>
            <a:endParaRPr lang="en-US" sz="2400" b="1" u="sng" dirty="0" smtClean="0"/>
          </a:p>
          <a:p>
            <a:pPr eaLnBrk="1" hangingPunct="1">
              <a:buFont typeface="Wingdings" pitchFamily="2" charset="2"/>
              <a:buChar char="Ø"/>
              <a:defRPr/>
            </a:pPr>
            <a:endParaRPr lang="en-US" sz="2400" b="1" u="sng" dirty="0" smtClean="0"/>
          </a:p>
          <a:p>
            <a:pPr eaLnBrk="1" hangingPunct="1">
              <a:buFont typeface="Wingdings" pitchFamily="2" charset="2"/>
              <a:buChar char="Ø"/>
              <a:defRPr/>
            </a:pPr>
            <a:endParaRPr lang="en-US" sz="2400" b="1" u="sng" dirty="0" smtClean="0"/>
          </a:p>
          <a:p>
            <a:pPr eaLnBrk="1" hangingPunct="1">
              <a:buFont typeface="Wingdings" pitchFamily="2" charset="2"/>
              <a:buChar char="Ø"/>
              <a:defRPr/>
            </a:pPr>
            <a:endParaRPr lang="en-US" sz="2400" b="1" u="sng" dirty="0" smtClean="0"/>
          </a:p>
          <a:p>
            <a:pPr eaLnBrk="1" hangingPunct="1">
              <a:buFont typeface="Arial" charset="0"/>
              <a:buNone/>
              <a:defRPr/>
            </a:pPr>
            <a:endParaRPr lang="en-US" sz="2400" b="1" u="sng" dirty="0" smtClean="0"/>
          </a:p>
          <a:p>
            <a:pPr eaLnBrk="1" hangingPunct="1">
              <a:buFont typeface="Arial" charset="0"/>
              <a:buNone/>
              <a:defRPr/>
            </a:pPr>
            <a:endParaRPr lang="en-US" sz="2400" b="1" u="sng" dirty="0" smtClean="0"/>
          </a:p>
          <a:p>
            <a:pPr eaLnBrk="1" hangingPunct="1">
              <a:buFont typeface="Arial" charset="0"/>
              <a:buNone/>
              <a:defRPr/>
            </a:pPr>
            <a:endParaRPr lang="en-US" sz="2400" b="1" u="sng" dirty="0" smtClean="0"/>
          </a:p>
          <a:p>
            <a:pPr eaLnBrk="1" hangingPunct="1">
              <a:buFont typeface="Arial" charset="0"/>
              <a:buNone/>
              <a:defRPr/>
            </a:pPr>
            <a:endParaRPr lang="en-US" sz="2400" b="1" u="sng" dirty="0" smtClean="0"/>
          </a:p>
          <a:p>
            <a:pPr marL="342900" lvl="1" indent="-342900" algn="r" eaLnBrk="1" hangingPunct="1">
              <a:buFont typeface="Arial" charset="0"/>
              <a:buNone/>
              <a:defRPr/>
            </a:pPr>
            <a:r>
              <a:rPr lang="en-US" sz="1400" dirty="0" smtClean="0">
                <a:solidFill>
                  <a:srgbClr val="FF0000"/>
                </a:solidFill>
              </a:rPr>
              <a:t>Continued…</a:t>
            </a:r>
          </a:p>
          <a:p>
            <a:pPr eaLnBrk="1" hangingPunct="1">
              <a:buFont typeface="Arial" charset="0"/>
              <a:buNone/>
              <a:defRPr/>
            </a:pPr>
            <a:r>
              <a:rPr lang="en-US" sz="2400" b="1" u="sng" dirty="0" smtClean="0"/>
              <a:t> </a:t>
            </a:r>
          </a:p>
          <a:p>
            <a:pPr>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5</a:t>
            </a:r>
            <a:endParaRPr lang="en-US" dirty="0"/>
          </a:p>
        </p:txBody>
      </p:sp>
      <p:sp>
        <p:nvSpPr>
          <p:cNvPr id="18437"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pic>
        <p:nvPicPr>
          <p:cNvPr id="18438" name="Picture 9" descr="123.bmp"/>
          <p:cNvPicPr>
            <a:picLocks noChangeAspect="1"/>
          </p:cNvPicPr>
          <p:nvPr/>
        </p:nvPicPr>
        <p:blipFill>
          <a:blip r:embed="rId3"/>
          <a:srcRect/>
          <a:stretch>
            <a:fillRect/>
          </a:stretch>
        </p:blipFill>
        <p:spPr bwMode="auto">
          <a:xfrm>
            <a:off x="1447800" y="2514600"/>
            <a:ext cx="4533900" cy="33718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981200"/>
            <a:ext cx="8229600" cy="4144963"/>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p>
          <a:p>
            <a:pPr marL="0">
              <a:lnSpc>
                <a:spcPct val="115000"/>
              </a:lnSpc>
              <a:spcBef>
                <a:spcPts val="0"/>
              </a:spcBef>
              <a:spcAft>
                <a:spcPts val="1000"/>
              </a:spcAft>
              <a:buFont typeface="Arial" charset="0"/>
              <a:buNone/>
              <a:defRPr/>
            </a:pPr>
            <a:r>
              <a:rPr lang="en-US" sz="1800" b="1" dirty="0" smtClean="0">
                <a:ea typeface="Calibri"/>
                <a:cs typeface="Arial"/>
              </a:rPr>
              <a:t>Step 1:</a:t>
            </a:r>
            <a:r>
              <a:rPr lang="en-US" sz="1800" dirty="0" smtClean="0">
                <a:ea typeface="Calibri"/>
                <a:cs typeface="Arial"/>
              </a:rPr>
              <a:t> Party A sells securities to a third party (who may be a broker, a clearing agent, a custodian or another third party) against the payment of cash (ideally the aim should be to find an independent third party such as the clearing house of a Stock Exchange or a custodian bank)</a:t>
            </a:r>
          </a:p>
          <a:p>
            <a:pPr marL="0">
              <a:lnSpc>
                <a:spcPct val="115000"/>
              </a:lnSpc>
              <a:spcBef>
                <a:spcPts val="0"/>
              </a:spcBef>
              <a:spcAft>
                <a:spcPts val="1000"/>
              </a:spcAft>
              <a:buFont typeface="Arial" charset="0"/>
              <a:buNone/>
              <a:defRPr/>
            </a:pPr>
            <a:r>
              <a:rPr lang="en-US" sz="1800" b="1" dirty="0" smtClean="0">
                <a:ea typeface="Calibri"/>
                <a:cs typeface="Arial"/>
              </a:rPr>
              <a:t>Step 2:</a:t>
            </a:r>
            <a:r>
              <a:rPr lang="en-US" sz="1800" dirty="0" smtClean="0">
                <a:ea typeface="Calibri"/>
                <a:cs typeface="Arial"/>
              </a:rPr>
              <a:t> The third party immediately sells the securities to Party B against the payment of cash</a:t>
            </a:r>
          </a:p>
          <a:p>
            <a:pPr marL="0">
              <a:lnSpc>
                <a:spcPct val="115000"/>
              </a:lnSpc>
              <a:spcBef>
                <a:spcPts val="0"/>
              </a:spcBef>
              <a:spcAft>
                <a:spcPts val="1000"/>
              </a:spcAft>
              <a:buFont typeface="Arial" charset="0"/>
              <a:buNone/>
              <a:defRPr/>
            </a:pPr>
            <a:r>
              <a:rPr lang="en-US" sz="1800" b="1" dirty="0" smtClean="0">
                <a:ea typeface="Calibri"/>
                <a:cs typeface="Arial"/>
              </a:rPr>
              <a:t>Step 3:</a:t>
            </a:r>
            <a:r>
              <a:rPr lang="en-US" sz="1800" dirty="0" smtClean="0">
                <a:ea typeface="Calibri"/>
                <a:cs typeface="Arial"/>
              </a:rPr>
              <a:t> Party A undertakes to Party B to buy equivalent securities at maturity at a specified agreed price.</a:t>
            </a:r>
          </a:p>
          <a:p>
            <a:pPr>
              <a:buFont typeface="Arial" charset="0"/>
              <a:buNone/>
              <a:defRPr/>
            </a:pPr>
            <a:endParaRPr lang="en-US" sz="1400" dirty="0" smtClean="0">
              <a:solidFill>
                <a:prstClr val="black"/>
              </a:solidFill>
            </a:endParaRPr>
          </a:p>
          <a:p>
            <a:pPr algn="r">
              <a:buFont typeface="Arial" charset="0"/>
              <a:buNone/>
              <a:defRPr/>
            </a:pPr>
            <a:r>
              <a:rPr lang="en-US" sz="1400" dirty="0" smtClean="0">
                <a:solidFill>
                  <a:srgbClr val="FF0000"/>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6</a:t>
            </a:r>
            <a:endParaRPr lang="en-US" dirty="0"/>
          </a:p>
        </p:txBody>
      </p:sp>
      <p:sp>
        <p:nvSpPr>
          <p:cNvPr id="19461"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457200" y="1981200"/>
            <a:ext cx="8229600" cy="4144963"/>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eaLnBrk="1" hangingPunct="1">
              <a:buFont typeface="Arial" charset="0"/>
              <a:buNone/>
              <a:defRPr/>
            </a:pPr>
            <a:endParaRPr lang="en-US" sz="800" b="1" u="sng" dirty="0" smtClean="0"/>
          </a:p>
          <a:p>
            <a:pPr>
              <a:buFont typeface="Arial" charset="0"/>
              <a:buNone/>
              <a:defRPr/>
            </a:pPr>
            <a:r>
              <a:rPr lang="en-GB" sz="2000" b="1" dirty="0" smtClean="0"/>
              <a:t>(ii) Issues for Consideration</a:t>
            </a:r>
          </a:p>
          <a:p>
            <a:pPr>
              <a:buFont typeface="Arial" charset="0"/>
              <a:buNone/>
              <a:defRPr/>
            </a:pPr>
            <a:endParaRPr lang="en-US" sz="800" dirty="0" smtClean="0"/>
          </a:p>
          <a:p>
            <a:pPr marL="457200" indent="-457200">
              <a:buFont typeface="Arial" charset="0"/>
              <a:buAutoNum type="arabicPeriod"/>
              <a:defRPr/>
            </a:pPr>
            <a:r>
              <a:rPr lang="en-GB" sz="2000" b="1" dirty="0" smtClean="0">
                <a:solidFill>
                  <a:srgbClr val="0070C0"/>
                </a:solidFill>
              </a:rPr>
              <a:t>Underlying securities:</a:t>
            </a:r>
          </a:p>
          <a:p>
            <a:pPr marL="457200" indent="-457200">
              <a:buFont typeface="Arial" charset="0"/>
              <a:buNone/>
              <a:defRPr/>
            </a:pPr>
            <a:endParaRPr lang="en-US" sz="800" dirty="0" smtClean="0">
              <a:solidFill>
                <a:srgbClr val="0070C0"/>
              </a:solidFill>
            </a:endParaRPr>
          </a:p>
          <a:p>
            <a:pPr marL="457200" indent="-457200">
              <a:buFont typeface="Arial" charset="0"/>
              <a:buAutoNum type="alphaLcParenBoth"/>
              <a:defRPr/>
            </a:pPr>
            <a:r>
              <a:rPr lang="en-US" sz="2000" dirty="0" smtClean="0"/>
              <a:t>The securities involved need to be </a:t>
            </a:r>
            <a:r>
              <a:rPr lang="en-US" sz="2000" i="1" dirty="0" smtClean="0"/>
              <a:t>Shari'ah</a:t>
            </a:r>
            <a:r>
              <a:rPr lang="en-US" sz="2000" dirty="0" smtClean="0"/>
              <a:t> compliant. </a:t>
            </a:r>
            <a:r>
              <a:rPr lang="en-US" sz="2000" i="1" dirty="0" smtClean="0"/>
              <a:t>Sukuk </a:t>
            </a:r>
            <a:r>
              <a:rPr lang="en-US" sz="2000" dirty="0" smtClean="0"/>
              <a:t>would in principle be satisfactory, as would other </a:t>
            </a:r>
            <a:r>
              <a:rPr lang="en-US" sz="2000" i="1" dirty="0" smtClean="0"/>
              <a:t>Shari’ah</a:t>
            </a:r>
            <a:r>
              <a:rPr lang="en-US" sz="2000" dirty="0" smtClean="0"/>
              <a:t> compliant securities such as </a:t>
            </a:r>
            <a:r>
              <a:rPr lang="en-US" sz="2000" i="1" dirty="0" smtClean="0"/>
              <a:t>Shari’ah</a:t>
            </a:r>
            <a:r>
              <a:rPr lang="en-US" sz="2000" dirty="0" smtClean="0"/>
              <a:t> compliant equities</a:t>
            </a:r>
          </a:p>
          <a:p>
            <a:pPr marL="457200" indent="-457200">
              <a:buFont typeface="Arial" charset="0"/>
              <a:buNone/>
              <a:defRPr/>
            </a:pPr>
            <a:endParaRPr lang="en-US" sz="800" dirty="0" smtClean="0"/>
          </a:p>
          <a:p>
            <a:pPr>
              <a:buFont typeface="Arial" charset="0"/>
              <a:buNone/>
              <a:defRPr/>
            </a:pPr>
            <a:r>
              <a:rPr lang="en-US" sz="2000" dirty="0" smtClean="0"/>
              <a:t>(b)	The parties will need a basis for agreeing what securities are acceptable to them both for these purposes</a:t>
            </a:r>
          </a:p>
          <a:p>
            <a:pPr>
              <a:buFont typeface="Arial" charset="0"/>
              <a:buNone/>
              <a:defRPr/>
            </a:pPr>
            <a:endParaRPr lang="en-US" sz="1400" dirty="0" smtClean="0">
              <a:solidFill>
                <a:srgbClr val="000000"/>
              </a:solidFill>
            </a:endParaRPr>
          </a:p>
          <a:p>
            <a:pPr algn="r">
              <a:buFont typeface="Arial" charset="0"/>
              <a:buNone/>
              <a:defRPr/>
            </a:pPr>
            <a:r>
              <a:rPr lang="en-US" sz="1400" dirty="0" smtClean="0">
                <a:solidFill>
                  <a:srgbClr val="FF0000"/>
                </a:solidFill>
              </a:rPr>
              <a:t>Continued…</a:t>
            </a:r>
          </a:p>
          <a:p>
            <a:pPr lvl="1" eaLnBrk="1" hangingPunct="1">
              <a:buFont typeface="Arial" charset="0"/>
              <a:buNone/>
              <a:defRPr/>
            </a:pPr>
            <a:endParaRPr lang="en-US" sz="800" dirty="0" smtClean="0"/>
          </a:p>
          <a:p>
            <a:pPr lvl="1" eaLnBrk="1" hangingPunct="1">
              <a:buFont typeface="Arial" charset="0"/>
              <a:buNone/>
              <a:defRPr/>
            </a:pPr>
            <a:endParaRPr lang="en-US" sz="1600" dirty="0" smtClean="0"/>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7</a:t>
            </a:r>
            <a:endParaRPr lang="en-US" dirty="0"/>
          </a:p>
        </p:txBody>
      </p:sp>
      <p:sp>
        <p:nvSpPr>
          <p:cNvPr id="20485"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57200" y="1828800"/>
            <a:ext cx="8229600" cy="4419600"/>
          </a:xfrm>
        </p:spPr>
        <p:txBody>
          <a:bodyPr/>
          <a:lstStyle/>
          <a:p>
            <a:pPr eaLnBrk="1" hangingPunct="1">
              <a:buFont typeface="Wingdings" pitchFamily="2" charset="2"/>
              <a:buChar char="Ø"/>
              <a:defRPr/>
            </a:pPr>
            <a:r>
              <a:rPr lang="en-US" sz="2400" b="1" u="sng" dirty="0" smtClean="0">
                <a:solidFill>
                  <a:schemeClr val="accent6">
                    <a:lumMod val="75000"/>
                  </a:schemeClr>
                </a:solidFill>
              </a:rPr>
              <a:t>Concept 3 – Three Party </a:t>
            </a:r>
            <a:r>
              <a:rPr lang="en-US" sz="2400" b="1" i="1" u="sng" dirty="0" err="1" smtClean="0">
                <a:solidFill>
                  <a:schemeClr val="accent6">
                    <a:lumMod val="75000"/>
                  </a:schemeClr>
                </a:solidFill>
              </a:rPr>
              <a:t>I’aadat</a:t>
            </a:r>
            <a:r>
              <a:rPr lang="en-US" sz="2400" b="1" i="1" u="sng" dirty="0" smtClean="0">
                <a:solidFill>
                  <a:schemeClr val="accent6">
                    <a:lumMod val="75000"/>
                  </a:schemeClr>
                </a:solidFill>
              </a:rPr>
              <a:t> Al </a:t>
            </a:r>
            <a:r>
              <a:rPr lang="en-US" sz="2400" b="1" i="1" u="sng" dirty="0" err="1" smtClean="0">
                <a:solidFill>
                  <a:schemeClr val="accent6">
                    <a:lumMod val="75000"/>
                  </a:schemeClr>
                </a:solidFill>
              </a:rPr>
              <a:t>Shira’a</a:t>
            </a:r>
            <a:r>
              <a:rPr lang="en-US" sz="2400" b="1" i="1" u="sng" dirty="0" smtClean="0">
                <a:solidFill>
                  <a:schemeClr val="accent6">
                    <a:lumMod val="75000"/>
                  </a:schemeClr>
                </a:solidFill>
              </a:rPr>
              <a:t> ‘IS’ </a:t>
            </a:r>
          </a:p>
          <a:p>
            <a:pPr>
              <a:buFont typeface="Arial" charset="0"/>
              <a:buNone/>
              <a:defRPr/>
            </a:pPr>
            <a:endParaRPr lang="en-GB" sz="800" b="1" dirty="0" smtClean="0"/>
          </a:p>
          <a:p>
            <a:pPr>
              <a:buFont typeface="Arial" charset="0"/>
              <a:buNone/>
              <a:defRPr/>
            </a:pPr>
            <a:r>
              <a:rPr lang="en-GB" sz="2000" b="1" dirty="0" smtClean="0"/>
              <a:t>(ii) Issues for Consideration</a:t>
            </a:r>
          </a:p>
          <a:p>
            <a:pPr>
              <a:buFont typeface="Arial" charset="0"/>
              <a:buNone/>
              <a:defRPr/>
            </a:pPr>
            <a:endParaRPr lang="en-GB" sz="800" b="1" dirty="0" smtClean="0"/>
          </a:p>
          <a:p>
            <a:pPr marL="0" algn="just">
              <a:spcBef>
                <a:spcPts val="0"/>
              </a:spcBef>
              <a:spcAft>
                <a:spcPts val="1200"/>
              </a:spcAft>
              <a:buFont typeface="Arial" charset="0"/>
              <a:buAutoNum type="arabicPeriod" startAt="2"/>
              <a:defRPr/>
            </a:pPr>
            <a:r>
              <a:rPr lang="en-GB" sz="2000" b="1" dirty="0" smtClean="0">
                <a:solidFill>
                  <a:srgbClr val="0070C0"/>
                </a:solidFill>
                <a:ea typeface="SimSun"/>
                <a:cs typeface="Times New Roman"/>
              </a:rPr>
              <a:t>Margin</a:t>
            </a:r>
            <a:r>
              <a:rPr lang="en-GB" sz="2000" dirty="0" smtClean="0">
                <a:solidFill>
                  <a:srgbClr val="0070C0"/>
                </a:solidFill>
                <a:ea typeface="SimSun"/>
                <a:cs typeface="Times New Roman"/>
              </a:rPr>
              <a:t> </a:t>
            </a:r>
            <a:endParaRPr lang="en-US" sz="2000" dirty="0" smtClean="0">
              <a:solidFill>
                <a:srgbClr val="0070C0"/>
              </a:solidFill>
              <a:latin typeface="Times New Roman"/>
              <a:ea typeface="SimSun"/>
              <a:cs typeface="Simplified Arabic"/>
            </a:endParaRPr>
          </a:p>
          <a:p>
            <a:pPr marL="0" algn="just">
              <a:spcBef>
                <a:spcPts val="0"/>
              </a:spcBef>
              <a:spcAft>
                <a:spcPts val="1200"/>
              </a:spcAft>
              <a:buFont typeface="Arial" charset="0"/>
              <a:buNone/>
              <a:defRPr/>
            </a:pPr>
            <a:r>
              <a:rPr lang="en-US" sz="1800" dirty="0" smtClean="0">
                <a:latin typeface="Times New Roman"/>
                <a:ea typeface="SimSun"/>
                <a:cs typeface="Simplified Arabic"/>
              </a:rPr>
              <a:t>      </a:t>
            </a:r>
            <a:r>
              <a:rPr lang="en-US" sz="1600" dirty="0" smtClean="0">
                <a:ea typeface="Calibri"/>
                <a:cs typeface="Arial"/>
              </a:rPr>
              <a:t>Consideration needs to be given to the following:</a:t>
            </a:r>
          </a:p>
          <a:p>
            <a:pPr>
              <a:lnSpc>
                <a:spcPct val="115000"/>
              </a:lnSpc>
              <a:spcBef>
                <a:spcPts val="0"/>
              </a:spcBef>
              <a:spcAft>
                <a:spcPts val="0"/>
              </a:spcAft>
              <a:buFont typeface="+mj-lt"/>
              <a:buAutoNum type="alphaUcPeriod"/>
              <a:defRPr/>
            </a:pPr>
            <a:r>
              <a:rPr lang="en-US" sz="1600" dirty="0" smtClean="0">
                <a:ea typeface="Calibri"/>
                <a:cs typeface="Arial"/>
              </a:rPr>
              <a:t>How to replicate margin maintenance? A </a:t>
            </a:r>
            <a:r>
              <a:rPr lang="en-US" sz="1600" i="1" dirty="0" smtClean="0">
                <a:ea typeface="Calibri"/>
                <a:cs typeface="Arial"/>
              </a:rPr>
              <a:t>Shari’ah</a:t>
            </a:r>
            <a:r>
              <a:rPr lang="en-US" sz="1600" dirty="0" smtClean="0">
                <a:ea typeface="Calibri"/>
                <a:cs typeface="Arial"/>
              </a:rPr>
              <a:t> compliant basis for valuing the collateral and delivering more collateral or returning some collateral needs to be determined in cash or </a:t>
            </a:r>
            <a:r>
              <a:rPr lang="en-US" sz="1600" i="1" dirty="0" smtClean="0">
                <a:ea typeface="Calibri"/>
                <a:cs typeface="Arial"/>
              </a:rPr>
              <a:t>Sukuk</a:t>
            </a:r>
            <a:r>
              <a:rPr lang="en-US" sz="1600" dirty="0" smtClean="0">
                <a:ea typeface="Calibri"/>
                <a:cs typeface="Arial"/>
              </a:rPr>
              <a:t> form	</a:t>
            </a:r>
          </a:p>
          <a:p>
            <a:pPr>
              <a:lnSpc>
                <a:spcPct val="115000"/>
              </a:lnSpc>
              <a:spcBef>
                <a:spcPts val="0"/>
              </a:spcBef>
              <a:spcAft>
                <a:spcPts val="0"/>
              </a:spcAft>
              <a:buFont typeface="+mj-lt"/>
              <a:buAutoNum type="alphaUcPeriod"/>
              <a:defRPr/>
            </a:pPr>
            <a:r>
              <a:rPr lang="en-US" sz="1600" dirty="0" smtClean="0">
                <a:ea typeface="Calibri"/>
                <a:cs typeface="Times New Roman"/>
              </a:rPr>
              <a:t>Re-pricing of transactions in terms of pricing Data, Hair Cut, Margin Variances and the actual mechanic of booking and transferring the cash or the securities</a:t>
            </a:r>
          </a:p>
          <a:p>
            <a:pPr>
              <a:lnSpc>
                <a:spcPct val="115000"/>
              </a:lnSpc>
              <a:spcBef>
                <a:spcPts val="0"/>
              </a:spcBef>
              <a:spcAft>
                <a:spcPts val="0"/>
              </a:spcAft>
              <a:buFont typeface="+mj-lt"/>
              <a:buAutoNum type="alphaUcPeriod"/>
              <a:defRPr/>
            </a:pPr>
            <a:r>
              <a:rPr lang="en-US" sz="1600" dirty="0" smtClean="0"/>
              <a:t>How to deal with margin which is cash? Under conventional repo documentation cash margin represents an interest bearing debt obligation – this could be replicated with </a:t>
            </a:r>
            <a:r>
              <a:rPr lang="en-US" sz="1600" i="1" dirty="0" smtClean="0"/>
              <a:t>Murabaha</a:t>
            </a:r>
            <a:r>
              <a:rPr lang="en-US" sz="1600" dirty="0" smtClean="0"/>
              <a:t> and Reverse </a:t>
            </a:r>
            <a:r>
              <a:rPr lang="en-US" sz="1600" i="1" dirty="0" smtClean="0"/>
              <a:t>Murabaha</a:t>
            </a:r>
            <a:r>
              <a:rPr lang="en-US" sz="1600" dirty="0" smtClean="0"/>
              <a:t>. An alternative may be either to generate cash through a </a:t>
            </a:r>
            <a:r>
              <a:rPr lang="en-US" sz="1600" i="1" dirty="0" smtClean="0"/>
              <a:t>Murabaha </a:t>
            </a:r>
            <a:r>
              <a:rPr lang="en-US" sz="1600" dirty="0" smtClean="0"/>
              <a:t>transaction or to use an instrument like an L/C as an alternative to cash 	               </a:t>
            </a:r>
            <a:r>
              <a:rPr lang="en-US" sz="1400" dirty="0" smtClean="0">
                <a:solidFill>
                  <a:srgbClr val="FF0000"/>
                </a:solidFill>
              </a:rPr>
              <a:t>Continued…</a:t>
            </a:r>
          </a:p>
        </p:txBody>
      </p:sp>
      <p:sp>
        <p:nvSpPr>
          <p:cNvPr id="4" name="Footer Placeholder 3"/>
          <p:cNvSpPr>
            <a:spLocks noGrp="1"/>
          </p:cNvSpPr>
          <p:nvPr>
            <p:ph type="ftr" sz="quarter" idx="11"/>
          </p:nvPr>
        </p:nvSpPr>
        <p:spPr>
          <a:xfrm>
            <a:off x="152400" y="6400800"/>
            <a:ext cx="8229600" cy="304800"/>
          </a:xfrm>
        </p:spPr>
        <p:txBody>
          <a:bodyPr/>
          <a:lstStyle/>
          <a:p>
            <a:pPr algn="l">
              <a:defRPr/>
            </a:pPr>
            <a:endParaRPr lang="en-US" dirty="0" smtClean="0"/>
          </a:p>
          <a:p>
            <a:pPr algn="l">
              <a:defRPr/>
            </a:pPr>
            <a:endParaRPr lang="en-US" dirty="0" smtClean="0"/>
          </a:p>
          <a:p>
            <a:pPr algn="l">
              <a:defRPr/>
            </a:pPr>
            <a:r>
              <a:rPr lang="en-US" dirty="0" smtClean="0"/>
              <a:t>Islamic Repo &amp; Collateralization Possibilities, OIC Member States’ Stock Exchanges Forum 4</a:t>
            </a:r>
            <a:r>
              <a:rPr lang="en-US" baseline="30000" dirty="0" smtClean="0"/>
              <a:t>th</a:t>
            </a:r>
            <a:r>
              <a:rPr lang="en-US" dirty="0" smtClean="0"/>
              <a:t> Meeting, Istanbul (2</a:t>
            </a:r>
            <a:r>
              <a:rPr lang="en-US" baseline="30000" dirty="0" smtClean="0"/>
              <a:t>nd</a:t>
            </a:r>
            <a:r>
              <a:rPr lang="en-US" dirty="0" smtClean="0"/>
              <a:t> – 3</a:t>
            </a:r>
            <a:r>
              <a:rPr lang="en-US" baseline="30000" dirty="0" smtClean="0"/>
              <a:t>rd</a:t>
            </a:r>
            <a:r>
              <a:rPr lang="en-US" dirty="0" smtClean="0"/>
              <a:t> Oct 2010)</a:t>
            </a:r>
          </a:p>
          <a:p>
            <a:pPr algn="l">
              <a:defRPr/>
            </a:pPr>
            <a:endParaRPr lang="en-US" dirty="0" smtClean="0"/>
          </a:p>
          <a:p>
            <a:pPr algn="l">
              <a:defRPr/>
            </a:pPr>
            <a:endParaRPr lang="en-US" dirty="0"/>
          </a:p>
        </p:txBody>
      </p:sp>
      <p:sp>
        <p:nvSpPr>
          <p:cNvPr id="5" name="Slide Number Placeholder 4"/>
          <p:cNvSpPr>
            <a:spLocks noGrp="1"/>
          </p:cNvSpPr>
          <p:nvPr>
            <p:ph type="sldNum" sz="quarter" idx="12"/>
          </p:nvPr>
        </p:nvSpPr>
        <p:spPr>
          <a:xfrm>
            <a:off x="8458200" y="6400800"/>
            <a:ext cx="457200" cy="304800"/>
          </a:xfrm>
        </p:spPr>
        <p:txBody>
          <a:bodyPr/>
          <a:lstStyle/>
          <a:p>
            <a:pPr>
              <a:defRPr/>
            </a:pPr>
            <a:r>
              <a:rPr lang="en-US" dirty="0" smtClean="0"/>
              <a:t>8</a:t>
            </a:r>
            <a:endParaRPr lang="en-US" dirty="0"/>
          </a:p>
        </p:txBody>
      </p:sp>
      <p:sp>
        <p:nvSpPr>
          <p:cNvPr id="21509" name="Title 1"/>
          <p:cNvSpPr>
            <a:spLocks noGrp="1"/>
          </p:cNvSpPr>
          <p:nvPr>
            <p:ph type="title"/>
          </p:nvPr>
        </p:nvSpPr>
        <p:spPr>
          <a:xfrm>
            <a:off x="228600" y="609600"/>
            <a:ext cx="6400800" cy="1219200"/>
          </a:xfrm>
        </p:spPr>
        <p:txBody>
          <a:bodyPr/>
          <a:lstStyle/>
          <a:p>
            <a:pPr algn="l" eaLnBrk="1" hangingPunct="1"/>
            <a:r>
              <a:rPr lang="en-US" sz="2600" b="1" smtClean="0"/>
              <a:t>IIFM Reference Paper on </a:t>
            </a:r>
            <a:r>
              <a:rPr lang="en-US" sz="2600" b="1" i="1" smtClean="0"/>
              <a:t>I’aadat Al Shira’a </a:t>
            </a:r>
            <a:r>
              <a:rPr lang="en-US" sz="2600" b="1" smtClean="0"/>
              <a:t>(Repo Alternative) and Collateralization Possibilities</a:t>
            </a:r>
            <a:endParaRPr lang="en-US" sz="2600" b="1" i="1" smtClean="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_TYPE" val="BODY"/>
</p:tagLst>
</file>

<file path=ppt/tags/tag10.xml><?xml version="1.0" encoding="utf-8"?>
<p:tagLst xmlns:a="http://schemas.openxmlformats.org/drawingml/2006/main" xmlns:r="http://schemas.openxmlformats.org/officeDocument/2006/relationships" xmlns:p="http://schemas.openxmlformats.org/presentationml/2006/main">
  <p:tag name="SLIDE_TYPE" val="BODY"/>
</p:tagLst>
</file>

<file path=ppt/tags/tag11.xml><?xml version="1.0" encoding="utf-8"?>
<p:tagLst xmlns:a="http://schemas.openxmlformats.org/drawingml/2006/main" xmlns:r="http://schemas.openxmlformats.org/officeDocument/2006/relationships" xmlns:p="http://schemas.openxmlformats.org/presentationml/2006/main">
  <p:tag name="SLIDE_TYPE" val="BODY"/>
</p:tagLst>
</file>

<file path=ppt/tags/tag12.xml><?xml version="1.0" encoding="utf-8"?>
<p:tagLst xmlns:a="http://schemas.openxmlformats.org/drawingml/2006/main" xmlns:r="http://schemas.openxmlformats.org/officeDocument/2006/relationships" xmlns:p="http://schemas.openxmlformats.org/presentationml/2006/main">
  <p:tag name="SLIDE_TYPE" val="BODY"/>
</p:tagLst>
</file>

<file path=ppt/tags/tag13.xml><?xml version="1.0" encoding="utf-8"?>
<p:tagLst xmlns:a="http://schemas.openxmlformats.org/drawingml/2006/main" xmlns:r="http://schemas.openxmlformats.org/officeDocument/2006/relationships" xmlns:p="http://schemas.openxmlformats.org/presentationml/2006/main">
  <p:tag name="SLIDE_TYPE" val="BODY"/>
</p:tagLst>
</file>

<file path=ppt/tags/tag14.xml><?xml version="1.0" encoding="utf-8"?>
<p:tagLst xmlns:a="http://schemas.openxmlformats.org/drawingml/2006/main" xmlns:r="http://schemas.openxmlformats.org/officeDocument/2006/relationships" xmlns:p="http://schemas.openxmlformats.org/presentationml/2006/main">
  <p:tag name="SLIDE_TYPE" val="BODY"/>
</p:tagLst>
</file>

<file path=ppt/tags/tag15.xml><?xml version="1.0" encoding="utf-8"?>
<p:tagLst xmlns:a="http://schemas.openxmlformats.org/drawingml/2006/main" xmlns:r="http://schemas.openxmlformats.org/officeDocument/2006/relationships" xmlns:p="http://schemas.openxmlformats.org/presentationml/2006/main">
  <p:tag name="SLIDE_TYPE" val="BODY"/>
</p:tagLst>
</file>

<file path=ppt/tags/tag16.xml><?xml version="1.0" encoding="utf-8"?>
<p:tagLst xmlns:a="http://schemas.openxmlformats.org/drawingml/2006/main" xmlns:r="http://schemas.openxmlformats.org/officeDocument/2006/relationships" xmlns:p="http://schemas.openxmlformats.org/presentationml/2006/main">
  <p:tag name="SLIDE_TYPE" val="BODY"/>
</p:tagLst>
</file>

<file path=ppt/tags/tag17.xml><?xml version="1.0" encoding="utf-8"?>
<p:tagLst xmlns:a="http://schemas.openxmlformats.org/drawingml/2006/main" xmlns:r="http://schemas.openxmlformats.org/officeDocument/2006/relationships" xmlns:p="http://schemas.openxmlformats.org/presentationml/2006/main">
  <p:tag name="SLIDE_TYPE" val="BODY"/>
</p:tagLst>
</file>

<file path=ppt/tags/tag18.xml><?xml version="1.0" encoding="utf-8"?>
<p:tagLst xmlns:a="http://schemas.openxmlformats.org/drawingml/2006/main" xmlns:r="http://schemas.openxmlformats.org/officeDocument/2006/relationships" xmlns:p="http://schemas.openxmlformats.org/presentationml/2006/main">
  <p:tag name="SLIDE_TYPE" val="BODY"/>
</p:tagLst>
</file>

<file path=ppt/tags/tag19.xml><?xml version="1.0" encoding="utf-8"?>
<p:tagLst xmlns:a="http://schemas.openxmlformats.org/drawingml/2006/main" xmlns:r="http://schemas.openxmlformats.org/officeDocument/2006/relationships" xmlns:p="http://schemas.openxmlformats.org/presentationml/2006/main">
  <p:tag name="SLIDE_TYPE" val="BODY"/>
</p:tagLst>
</file>

<file path=ppt/tags/tag2.xml><?xml version="1.0" encoding="utf-8"?>
<p:tagLst xmlns:a="http://schemas.openxmlformats.org/drawingml/2006/main" xmlns:r="http://schemas.openxmlformats.org/officeDocument/2006/relationships" xmlns:p="http://schemas.openxmlformats.org/presentationml/2006/main">
  <p:tag name="SLIDE_TYPE" val="BODY"/>
</p:tagLst>
</file>

<file path=ppt/tags/tag20.xml><?xml version="1.0" encoding="utf-8"?>
<p:tagLst xmlns:a="http://schemas.openxmlformats.org/drawingml/2006/main" xmlns:r="http://schemas.openxmlformats.org/officeDocument/2006/relationships" xmlns:p="http://schemas.openxmlformats.org/presentationml/2006/main">
  <p:tag name="SLIDE_TYPE" val="BODY"/>
</p:tagLst>
</file>

<file path=ppt/tags/tag21.xml><?xml version="1.0" encoding="utf-8"?>
<p:tagLst xmlns:a="http://schemas.openxmlformats.org/drawingml/2006/main" xmlns:r="http://schemas.openxmlformats.org/officeDocument/2006/relationships" xmlns:p="http://schemas.openxmlformats.org/presentationml/2006/main">
  <p:tag name="SLIDE_TYPE" val="BODY"/>
</p:tagLst>
</file>

<file path=ppt/tags/tag22.xml><?xml version="1.0" encoding="utf-8"?>
<p:tagLst xmlns:a="http://schemas.openxmlformats.org/drawingml/2006/main" xmlns:r="http://schemas.openxmlformats.org/officeDocument/2006/relationships" xmlns:p="http://schemas.openxmlformats.org/presentationml/2006/main">
  <p:tag name="SLIDE_TYPE" val="BODY"/>
</p:tagLst>
</file>

<file path=ppt/tags/tag23.xml><?xml version="1.0" encoding="utf-8"?>
<p:tagLst xmlns:a="http://schemas.openxmlformats.org/drawingml/2006/main" xmlns:r="http://schemas.openxmlformats.org/officeDocument/2006/relationships" xmlns:p="http://schemas.openxmlformats.org/presentationml/2006/main">
  <p:tag name="SLIDE_TYPE" val="BODY"/>
</p:tagLst>
</file>

<file path=ppt/tags/tag24.xml><?xml version="1.0" encoding="utf-8"?>
<p:tagLst xmlns:a="http://schemas.openxmlformats.org/drawingml/2006/main" xmlns:r="http://schemas.openxmlformats.org/officeDocument/2006/relationships" xmlns:p="http://schemas.openxmlformats.org/presentationml/2006/main">
  <p:tag name="SLIDE_TYPE" val="BODY"/>
</p:tagLst>
</file>

<file path=ppt/tags/tag25.xml><?xml version="1.0" encoding="utf-8"?>
<p:tagLst xmlns:a="http://schemas.openxmlformats.org/drawingml/2006/main" xmlns:r="http://schemas.openxmlformats.org/officeDocument/2006/relationships" xmlns:p="http://schemas.openxmlformats.org/presentationml/2006/main">
  <p:tag name="SLIDE_TYPE" val="BODY"/>
</p:tagLst>
</file>

<file path=ppt/tags/tag26.xml><?xml version="1.0" encoding="utf-8"?>
<p:tagLst xmlns:a="http://schemas.openxmlformats.org/drawingml/2006/main" xmlns:r="http://schemas.openxmlformats.org/officeDocument/2006/relationships" xmlns:p="http://schemas.openxmlformats.org/presentationml/2006/main">
  <p:tag name="SLIDE_TYPE" val="BODY"/>
</p:tagLst>
</file>

<file path=ppt/tags/tag27.xml><?xml version="1.0" encoding="utf-8"?>
<p:tagLst xmlns:a="http://schemas.openxmlformats.org/drawingml/2006/main" xmlns:r="http://schemas.openxmlformats.org/officeDocument/2006/relationships" xmlns:p="http://schemas.openxmlformats.org/presentationml/2006/main">
  <p:tag name="SLIDE_TYPE" val="BODY"/>
</p:tagLst>
</file>

<file path=ppt/tags/tag28.xml><?xml version="1.0" encoding="utf-8"?>
<p:tagLst xmlns:a="http://schemas.openxmlformats.org/drawingml/2006/main" xmlns:r="http://schemas.openxmlformats.org/officeDocument/2006/relationships" xmlns:p="http://schemas.openxmlformats.org/presentationml/2006/main">
  <p:tag name="SLIDE_TYPE" val="BODY"/>
</p:tagLst>
</file>

<file path=ppt/tags/tag3.xml><?xml version="1.0" encoding="utf-8"?>
<p:tagLst xmlns:a="http://schemas.openxmlformats.org/drawingml/2006/main" xmlns:r="http://schemas.openxmlformats.org/officeDocument/2006/relationships" xmlns:p="http://schemas.openxmlformats.org/presentationml/2006/main">
  <p:tag name="SLIDE_TYPE" val="BODY"/>
</p:tagLst>
</file>

<file path=ppt/tags/tag4.xml><?xml version="1.0" encoding="utf-8"?>
<p:tagLst xmlns:a="http://schemas.openxmlformats.org/drawingml/2006/main" xmlns:r="http://schemas.openxmlformats.org/officeDocument/2006/relationships" xmlns:p="http://schemas.openxmlformats.org/presentationml/2006/main">
  <p:tag name="SLIDE_TYPE" val="BODY"/>
</p:tagLst>
</file>

<file path=ppt/tags/tag5.xml><?xml version="1.0" encoding="utf-8"?>
<p:tagLst xmlns:a="http://schemas.openxmlformats.org/drawingml/2006/main" xmlns:r="http://schemas.openxmlformats.org/officeDocument/2006/relationships" xmlns:p="http://schemas.openxmlformats.org/presentationml/2006/main">
  <p:tag name="SLIDE_TYPE" val="BODY"/>
</p:tagLst>
</file>

<file path=ppt/tags/tag6.xml><?xml version="1.0" encoding="utf-8"?>
<p:tagLst xmlns:a="http://schemas.openxmlformats.org/drawingml/2006/main" xmlns:r="http://schemas.openxmlformats.org/officeDocument/2006/relationships" xmlns:p="http://schemas.openxmlformats.org/presentationml/2006/main">
  <p:tag name="SLIDE_TYPE" val="BODY"/>
</p:tagLst>
</file>

<file path=ppt/tags/tag7.xml><?xml version="1.0" encoding="utf-8"?>
<p:tagLst xmlns:a="http://schemas.openxmlformats.org/drawingml/2006/main" xmlns:r="http://schemas.openxmlformats.org/officeDocument/2006/relationships" xmlns:p="http://schemas.openxmlformats.org/presentationml/2006/main">
  <p:tag name="SLIDE_TYPE" val="BODY"/>
</p:tagLst>
</file>

<file path=ppt/tags/tag8.xml><?xml version="1.0" encoding="utf-8"?>
<p:tagLst xmlns:a="http://schemas.openxmlformats.org/drawingml/2006/main" xmlns:r="http://schemas.openxmlformats.org/officeDocument/2006/relationships" xmlns:p="http://schemas.openxmlformats.org/presentationml/2006/main">
  <p:tag name="SLIDE_TYPE" val="BODY"/>
</p:tagLst>
</file>

<file path=ppt/tags/tag9.xml><?xml version="1.0" encoding="utf-8"?>
<p:tagLst xmlns:a="http://schemas.openxmlformats.org/drawingml/2006/main" xmlns:r="http://schemas.openxmlformats.org/officeDocument/2006/relationships" xmlns:p="http://schemas.openxmlformats.org/presentationml/2006/main">
  <p:tag name="SLIDE_TYPE" val="BODY"/>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2358</TotalTime>
  <Words>3249</Words>
  <Application>Microsoft Office PowerPoint</Application>
  <PresentationFormat>On-screen Show (4:3)</PresentationFormat>
  <Paragraphs>431</Paragraphs>
  <Slides>28</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Wingdings</vt:lpstr>
      <vt:lpstr>SimSun</vt:lpstr>
      <vt:lpstr>Times New Roman</vt:lpstr>
      <vt:lpstr>Simplified Arabic</vt:lpstr>
      <vt:lpstr>Cambria</vt:lpstr>
      <vt:lpstr>Office Theme</vt:lpstr>
      <vt:lpstr> Islamic Repo &amp; Collateralization Possibilities  </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IIFM Reference Paper on I’aadat Al Shira’a (Repo Alternative) and Collateralization Possibilities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 user</dc:creator>
  <cp:lastModifiedBy>AYSEGULA</cp:lastModifiedBy>
  <cp:revision>140</cp:revision>
  <dcterms:created xsi:type="dcterms:W3CDTF">2009-10-19T09:17:44Z</dcterms:created>
  <dcterms:modified xsi:type="dcterms:W3CDTF">2010-10-01T11:12:08Z</dcterms:modified>
</cp:coreProperties>
</file>