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8" r:id="rId16"/>
    <p:sldId id="289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C2"/>
    <a:srgbClr val="003678"/>
    <a:srgbClr val="0093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34" autoAdjust="0"/>
  </p:normalViewPr>
  <p:slideViewPr>
    <p:cSldViewPr snapToGrid="0" snapToObjects="1" showGuides="1">
      <p:cViewPr varScale="1">
        <p:scale>
          <a:sx n="81" d="100"/>
          <a:sy n="81" d="100"/>
        </p:scale>
        <p:origin x="2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BE698-8AA9-1A45-9669-CD2A05A5648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72AF4-CAFA-8040-8A0F-909B4A095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13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72AF4-CAFA-8040-8A0F-909B4A09587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REPORT on GOLD MARKET INITIATIVE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22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72AF4-CAFA-8040-8A0F-909B4A09587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REPORT on GOLD MARKET INITIATIVE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0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i_powerpoint_sunum+-0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0798" y="2249066"/>
            <a:ext cx="3190188" cy="3572048"/>
          </a:xfrm>
          <a:prstGeom prst="rect">
            <a:avLst/>
          </a:prstGeom>
        </p:spPr>
        <p:txBody>
          <a:bodyPr anchor="t"/>
          <a:lstStyle>
            <a:lvl1pPr algn="l">
              <a:defRPr sz="4400">
                <a:solidFill>
                  <a:srgbClr val="003678"/>
                </a:solidFill>
              </a:defRPr>
            </a:lvl1pPr>
          </a:lstStyle>
          <a:p>
            <a:r>
              <a:rPr lang="tr-TR" dirty="0" smtClean="0"/>
              <a:t>Click </a:t>
            </a:r>
            <a:br>
              <a:rPr lang="tr-TR" dirty="0" smtClean="0"/>
            </a:br>
            <a:r>
              <a:rPr lang="tr-TR" dirty="0" smtClean="0"/>
              <a:t>to edit </a:t>
            </a:r>
            <a:br>
              <a:rPr lang="tr-TR" dirty="0" smtClean="0"/>
            </a:br>
            <a:r>
              <a:rPr lang="tr-TR" dirty="0" smtClean="0"/>
              <a:t>Master </a:t>
            </a:r>
            <a:br>
              <a:rPr lang="tr-TR" dirty="0" smtClean="0"/>
            </a:br>
            <a:r>
              <a:rPr lang="tr-TR" dirty="0" smtClean="0"/>
              <a:t>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189"/>
          <a:stretch/>
        </p:blipFill>
        <p:spPr>
          <a:xfrm>
            <a:off x="7351384" y="119253"/>
            <a:ext cx="1080000" cy="1018572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6725186" y="1137825"/>
            <a:ext cx="23606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OIC MEMBER STATES’ STOCK EXCHANGES FORUM</a:t>
            </a:r>
            <a:endParaRPr lang="tr-T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edia Placeholder 17"/>
          <p:cNvSpPr>
            <a:spLocks noGrp="1"/>
          </p:cNvSpPr>
          <p:nvPr>
            <p:ph type="media" sz="quarter" idx="13"/>
          </p:nvPr>
        </p:nvSpPr>
        <p:spPr>
          <a:xfrm>
            <a:off x="457200" y="1282699"/>
            <a:ext cx="8229600" cy="48164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6356350"/>
            <a:ext cx="5486400" cy="501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356349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  <a:prstGeom prst="rect">
            <a:avLst/>
          </a:prstGeom>
        </p:spPr>
        <p:txBody>
          <a:bodyPr vert="eaVert"/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70800"/>
            <a:ext cx="8229600" cy="412341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 indent="-223200">
              <a:lnSpc>
                <a:spcPct val="90000"/>
              </a:lnSpc>
              <a:defRPr/>
            </a:lvl2pPr>
            <a:lvl3pPr indent="-223200"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GB" dirty="0" smtClean="0"/>
          </a:p>
        </p:txBody>
      </p:sp>
      <p:pic>
        <p:nvPicPr>
          <p:cNvPr id="2" name="Picture 1" descr="Screen Clippi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139" y="6243581"/>
            <a:ext cx="675861" cy="61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41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 xmlns:mv="urn:schemas-microsoft-com:mac:vml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248650" y="6223000"/>
            <a:ext cx="895350" cy="635000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pic>
        <p:nvPicPr>
          <p:cNvPr id="9" name="Picture 8" descr="Screen Clippi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311" y="6224200"/>
            <a:ext cx="676689" cy="633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3678"/>
                </a:solidFill>
              </a:defRPr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7150"/>
            <a:ext cx="3008313" cy="352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2699"/>
            <a:ext cx="5486400" cy="3444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bi_powerpoint_sunum++-02.jp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0" y="6236311"/>
            <a:ext cx="914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0" y="-6413"/>
            <a:ext cx="9144000" cy="1109594"/>
          </a:xfrm>
          <a:prstGeom prst="rect">
            <a:avLst/>
          </a:prstGeom>
          <a:solidFill>
            <a:srgbClr val="0093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 descr="yatay.jpg"/>
          <p:cNvPicPr>
            <a:picLocks noChangeAspect="1"/>
          </p:cNvPicPr>
          <p:nvPr userDrawn="1"/>
        </p:nvPicPr>
        <p:blipFill>
          <a:blip r:embed="rId16"/>
          <a:srcRect l="6731" t="14805" r="11194" b="29796"/>
          <a:stretch>
            <a:fillRect/>
          </a:stretch>
        </p:blipFill>
        <p:spPr>
          <a:xfrm>
            <a:off x="171968" y="6343739"/>
            <a:ext cx="1110927" cy="443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  <p:sldLayoutId id="2147483661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9FC2"/>
          </a:solidFill>
          <a:latin typeface="Concord"/>
          <a:ea typeface="+mj-ea"/>
          <a:cs typeface="Concor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rgbClr val="009FC2"/>
          </a:solidFill>
          <a:latin typeface="Concord Thin"/>
          <a:ea typeface="+mn-ea"/>
          <a:cs typeface="Concord Thi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9FC2"/>
          </a:solidFill>
          <a:latin typeface="Concord Thin"/>
          <a:ea typeface="+mn-ea"/>
          <a:cs typeface="Concord Thi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009FC2"/>
          </a:solidFill>
          <a:latin typeface="Concord Thin"/>
          <a:ea typeface="+mn-ea"/>
          <a:cs typeface="Concord Thi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rgbClr val="009FC2"/>
          </a:solidFill>
          <a:latin typeface="Concord Thin"/>
          <a:ea typeface="+mn-ea"/>
          <a:cs typeface="Concord Thi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>
          <a:solidFill>
            <a:srgbClr val="009FC2"/>
          </a:solidFill>
          <a:latin typeface="Concord Thin"/>
          <a:ea typeface="+mn-ea"/>
          <a:cs typeface="Concord Thi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-98322" y="1436575"/>
            <a:ext cx="3932904" cy="3243579"/>
          </a:xfrm>
          <a:prstGeom prst="rect">
            <a:avLst/>
          </a:prstGeom>
        </p:spPr>
        <p:txBody>
          <a:bodyPr anchor="t"/>
          <a:lstStyle>
            <a:lvl1pPr algn="l">
              <a:defRPr sz="4400">
                <a:solidFill>
                  <a:srgbClr val="003678"/>
                </a:solidFill>
              </a:defRPr>
            </a:lvl1pPr>
          </a:lstStyle>
          <a:p>
            <a:pPr algn="ctr">
              <a:lnSpc>
                <a:spcPct val="125000"/>
              </a:lnSpc>
              <a:defRPr/>
            </a:pPr>
            <a:r>
              <a:rPr lang="tr-TR" dirty="0">
                <a:solidFill>
                  <a:srgbClr val="0093C0"/>
                </a:solidFill>
                <a:latin typeface="Britannic Bold" panose="020B0903060703020204" pitchFamily="34" charset="0"/>
              </a:rPr>
              <a:t>TECHNICAL REPORT on GOLD MARKET </a:t>
            </a:r>
            <a:r>
              <a:rPr lang="tr-TR" dirty="0" smtClean="0">
                <a:solidFill>
                  <a:srgbClr val="0093C0"/>
                </a:solidFill>
                <a:latin typeface="Britannic Bold" panose="020B0903060703020204" pitchFamily="34" charset="0"/>
              </a:rPr>
              <a:t>INITIATIVE</a:t>
            </a:r>
            <a:br>
              <a:rPr lang="tr-TR" dirty="0" smtClean="0">
                <a:solidFill>
                  <a:srgbClr val="0093C0"/>
                </a:solidFill>
                <a:latin typeface="Britannic Bold" panose="020B0903060703020204" pitchFamily="34" charset="0"/>
              </a:rPr>
            </a:br>
            <a:r>
              <a:rPr lang="tr-TR" dirty="0">
                <a:solidFill>
                  <a:srgbClr val="0093C0"/>
                </a:solidFill>
                <a:latin typeface="Britannic Bold" panose="020B0903060703020204" pitchFamily="34" charset="0"/>
              </a:rPr>
              <a:t/>
            </a:r>
            <a:br>
              <a:rPr lang="tr-TR" dirty="0">
                <a:solidFill>
                  <a:srgbClr val="0093C0"/>
                </a:solidFill>
                <a:latin typeface="Britannic Bold" panose="020B0903060703020204" pitchFamily="34" charset="0"/>
              </a:rPr>
            </a:br>
            <a:endParaRPr lang="tr-TR" dirty="0">
              <a:solidFill>
                <a:srgbClr val="0093C0"/>
              </a:solidFill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 smtClean="0">
                <a:solidFill>
                  <a:schemeClr val="bg1"/>
                </a:solidFill>
                <a:ea typeface="+mj-ea"/>
                <a:cs typeface="Concord"/>
              </a:rPr>
              <a:t>Bursa </a:t>
            </a:r>
            <a:r>
              <a:rPr lang="tr-TR" sz="4400" dirty="0" err="1" smtClean="0">
                <a:solidFill>
                  <a:schemeClr val="bg1"/>
                </a:solidFill>
                <a:ea typeface="+mj-ea"/>
                <a:cs typeface="Concord"/>
              </a:rPr>
              <a:t>Malaysia</a:t>
            </a:r>
            <a:r>
              <a:rPr lang="tr-TR" sz="4400" dirty="0" smtClean="0">
                <a:solidFill>
                  <a:schemeClr val="bg1"/>
                </a:solidFill>
                <a:ea typeface="+mj-ea"/>
                <a:cs typeface="Concord"/>
              </a:rPr>
              <a:t> </a:t>
            </a:r>
            <a:endParaRPr lang="en-US" sz="4400" dirty="0">
              <a:solidFill>
                <a:schemeClr val="bg1"/>
              </a:solidFill>
              <a:ea typeface="+mj-ea"/>
              <a:cs typeface="Concor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604362"/>
            <a:ext cx="9144000" cy="3852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 err="1" smtClean="0">
                <a:solidFill>
                  <a:srgbClr val="009FC2"/>
                </a:solidFill>
              </a:rPr>
              <a:t>Uses</a:t>
            </a:r>
            <a:r>
              <a:rPr lang="tr-TR" sz="2600" dirty="0" smtClean="0">
                <a:solidFill>
                  <a:srgbClr val="009FC2"/>
                </a:solidFill>
              </a:rPr>
              <a:t> GLOBEX of </a:t>
            </a:r>
            <a:r>
              <a:rPr lang="tr-TR" sz="2600" dirty="0" err="1" smtClean="0">
                <a:solidFill>
                  <a:srgbClr val="009FC2"/>
                </a:solidFill>
              </a:rPr>
              <a:t>the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en-US" sz="2600" dirty="0" smtClean="0">
                <a:solidFill>
                  <a:srgbClr val="009FC2"/>
                </a:solidFill>
              </a:rPr>
              <a:t>Chicago </a:t>
            </a:r>
            <a:r>
              <a:rPr lang="en-US" sz="2600" dirty="0">
                <a:solidFill>
                  <a:srgbClr val="009FC2"/>
                </a:solidFill>
              </a:rPr>
              <a:t>Mercantile Exchange Group </a:t>
            </a:r>
            <a:r>
              <a:rPr lang="tr-TR" sz="2600" dirty="0" smtClean="0">
                <a:solidFill>
                  <a:srgbClr val="009FC2"/>
                </a:solidFill>
              </a:rPr>
              <a:t>in </a:t>
            </a:r>
            <a:r>
              <a:rPr lang="tr-TR" sz="2600" dirty="0" err="1" smtClean="0">
                <a:solidFill>
                  <a:srgbClr val="009FC2"/>
                </a:solidFill>
              </a:rPr>
              <a:t>Derivatives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err="1" smtClean="0">
                <a:solidFill>
                  <a:srgbClr val="009FC2"/>
                </a:solidFill>
              </a:rPr>
              <a:t>Markets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err="1" smtClean="0">
                <a:solidFill>
                  <a:srgbClr val="009FC2"/>
                </a:solidFill>
              </a:rPr>
              <a:t>where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err="1" smtClean="0">
                <a:solidFill>
                  <a:srgbClr val="009FC2"/>
                </a:solidFill>
              </a:rPr>
              <a:t>gold</a:t>
            </a:r>
            <a:r>
              <a:rPr lang="tr-TR" sz="2600" dirty="0" smtClean="0">
                <a:solidFill>
                  <a:srgbClr val="009FC2"/>
                </a:solidFill>
              </a:rPr>
              <a:t> is </a:t>
            </a:r>
            <a:r>
              <a:rPr lang="tr-TR" sz="2600" dirty="0" err="1" smtClean="0">
                <a:solidFill>
                  <a:srgbClr val="009FC2"/>
                </a:solidFill>
              </a:rPr>
              <a:t>traded</a:t>
            </a:r>
            <a:r>
              <a:rPr lang="tr-TR" sz="2600" dirty="0" smtClean="0">
                <a:solidFill>
                  <a:srgbClr val="009FC2"/>
                </a:solidFill>
              </a:rPr>
              <a:t>.</a:t>
            </a:r>
            <a:endParaRPr lang="tr-TR" sz="2600" dirty="0">
              <a:solidFill>
                <a:srgbClr val="009FC2"/>
              </a:solidFill>
            </a:endParaRPr>
          </a:p>
          <a:p>
            <a:pPr marL="457200" indent="-4572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 smtClean="0">
                <a:solidFill>
                  <a:srgbClr val="009FC2"/>
                </a:solidFill>
              </a:rPr>
              <a:t>GLOBEX, </a:t>
            </a:r>
            <a:r>
              <a:rPr lang="en-US" sz="2600" dirty="0" smtClean="0">
                <a:solidFill>
                  <a:srgbClr val="009FC2"/>
                </a:solidFill>
              </a:rPr>
              <a:t>an </a:t>
            </a:r>
            <a:r>
              <a:rPr lang="en-US" sz="2600" dirty="0">
                <a:solidFill>
                  <a:srgbClr val="009FC2"/>
                </a:solidFill>
              </a:rPr>
              <a:t>electronic trading </a:t>
            </a:r>
            <a:r>
              <a:rPr lang="en-US" sz="2600" dirty="0" smtClean="0">
                <a:solidFill>
                  <a:srgbClr val="009FC2"/>
                </a:solidFill>
              </a:rPr>
              <a:t>platform</a:t>
            </a:r>
            <a:r>
              <a:rPr lang="tr-TR" sz="2600" dirty="0" smtClean="0">
                <a:solidFill>
                  <a:srgbClr val="009FC2"/>
                </a:solidFill>
              </a:rPr>
              <a:t>,</a:t>
            </a:r>
            <a:r>
              <a:rPr lang="en-US" sz="2600" dirty="0" smtClean="0">
                <a:solidFill>
                  <a:srgbClr val="009FC2"/>
                </a:solidFill>
              </a:rPr>
              <a:t> offer</a:t>
            </a:r>
            <a:r>
              <a:rPr lang="tr-TR" sz="2600" dirty="0" smtClean="0">
                <a:solidFill>
                  <a:srgbClr val="009FC2"/>
                </a:solidFill>
              </a:rPr>
              <a:t>s </a:t>
            </a:r>
            <a:r>
              <a:rPr lang="en-US" sz="2800" dirty="0" smtClean="0">
                <a:solidFill>
                  <a:srgbClr val="009FC2"/>
                </a:solidFill>
              </a:rPr>
              <a:t>global </a:t>
            </a:r>
            <a:r>
              <a:rPr lang="en-US" sz="2800" dirty="0">
                <a:solidFill>
                  <a:srgbClr val="009FC2"/>
                </a:solidFill>
              </a:rPr>
              <a:t>connectivity to the broadest array of futures and options across all asset classes, </a:t>
            </a:r>
          </a:p>
          <a:p>
            <a:pPr marL="457200" indent="-4572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 smtClean="0">
                <a:solidFill>
                  <a:srgbClr val="009FC2"/>
                </a:solidFill>
              </a:rPr>
              <a:t>O</a:t>
            </a:r>
            <a:r>
              <a:rPr lang="en-US" sz="2600" dirty="0" err="1" smtClean="0">
                <a:solidFill>
                  <a:srgbClr val="009FC2"/>
                </a:solidFill>
              </a:rPr>
              <a:t>nly</a:t>
            </a:r>
            <a:r>
              <a:rPr lang="en-US" sz="2600" dirty="0" smtClean="0">
                <a:solidFill>
                  <a:srgbClr val="009FC2"/>
                </a:solidFill>
              </a:rPr>
              <a:t> gold futures contracts can be traded. </a:t>
            </a:r>
            <a:endParaRPr lang="tr-TR" sz="2600" dirty="0" smtClean="0">
              <a:solidFill>
                <a:srgbClr val="009FC2"/>
              </a:solidFill>
            </a:endParaRPr>
          </a:p>
          <a:p>
            <a:pPr marL="457200" indent="-4572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 err="1" smtClean="0">
                <a:solidFill>
                  <a:srgbClr val="009FC2"/>
                </a:solidFill>
              </a:rPr>
              <a:t>Possibly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en-US" sz="2600" dirty="0" smtClean="0">
                <a:solidFill>
                  <a:srgbClr val="009FC2"/>
                </a:solidFill>
              </a:rPr>
              <a:t>“Gold </a:t>
            </a:r>
            <a:r>
              <a:rPr lang="en-US" sz="2600" dirty="0" err="1" smtClean="0">
                <a:solidFill>
                  <a:srgbClr val="009FC2"/>
                </a:solidFill>
              </a:rPr>
              <a:t>i</a:t>
            </a:r>
            <a:r>
              <a:rPr lang="en-US" sz="2600" dirty="0" smtClean="0">
                <a:solidFill>
                  <a:srgbClr val="009FC2"/>
                </a:solidFill>
              </a:rPr>
              <a:t>-ETF”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err="1" smtClean="0">
                <a:solidFill>
                  <a:srgbClr val="009FC2"/>
                </a:solidFill>
              </a:rPr>
              <a:t>could</a:t>
            </a:r>
            <a:r>
              <a:rPr lang="tr-TR" sz="2600" dirty="0" smtClean="0">
                <a:solidFill>
                  <a:srgbClr val="009FC2"/>
                </a:solidFill>
              </a:rPr>
              <a:t> be </a:t>
            </a:r>
            <a:r>
              <a:rPr lang="tr-TR" sz="2600" dirty="0" err="1" smtClean="0">
                <a:solidFill>
                  <a:srgbClr val="009FC2"/>
                </a:solidFill>
              </a:rPr>
              <a:t>traded</a:t>
            </a:r>
            <a:r>
              <a:rPr lang="tr-TR" sz="2600" dirty="0" smtClean="0">
                <a:solidFill>
                  <a:srgbClr val="009FC2"/>
                </a:solidFill>
              </a:rPr>
              <a:t> in </a:t>
            </a:r>
            <a:r>
              <a:rPr lang="tr-TR" sz="2600" dirty="0" err="1" smtClean="0">
                <a:solidFill>
                  <a:srgbClr val="009FC2"/>
                </a:solidFill>
              </a:rPr>
              <a:t>the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err="1" smtClean="0">
                <a:solidFill>
                  <a:srgbClr val="009FC2"/>
                </a:solidFill>
              </a:rPr>
              <a:t>future</a:t>
            </a:r>
            <a:r>
              <a:rPr lang="tr-TR" sz="2600" dirty="0" smtClean="0">
                <a:solidFill>
                  <a:srgbClr val="009FC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153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chemeClr val="bg1"/>
                </a:solidFill>
                <a:ea typeface="+mj-ea"/>
                <a:cs typeface="Concord"/>
              </a:rPr>
              <a:t>Dubai Gold And Commodities Exchange</a:t>
            </a:r>
            <a:r>
              <a:rPr lang="tr-TR" sz="3600" dirty="0" smtClean="0">
                <a:solidFill>
                  <a:schemeClr val="bg1"/>
                </a:solidFill>
                <a:ea typeface="+mj-ea"/>
                <a:cs typeface="Concord"/>
              </a:rPr>
              <a:t> - DGCX</a:t>
            </a:r>
            <a:endParaRPr lang="en-US" sz="3600" dirty="0">
              <a:solidFill>
                <a:schemeClr val="bg1"/>
              </a:solidFill>
              <a:ea typeface="+mj-ea"/>
              <a:cs typeface="Concor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098001"/>
            <a:ext cx="9144000" cy="5878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009FC2"/>
                </a:solidFill>
              </a:rPr>
              <a:t>A </a:t>
            </a:r>
            <a:r>
              <a:rPr lang="en-US" sz="2400" dirty="0" smtClean="0">
                <a:solidFill>
                  <a:srgbClr val="009FC2"/>
                </a:solidFill>
              </a:rPr>
              <a:t>subsidiary of DMCC of the Government of Dubai</a:t>
            </a:r>
          </a:p>
          <a:p>
            <a:pPr marL="342900" indent="-3429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9FC2"/>
                </a:solidFill>
              </a:rPr>
              <a:t>S</a:t>
            </a:r>
            <a:r>
              <a:rPr lang="tr-TR" sz="2400" dirty="0" err="1" smtClean="0">
                <a:solidFill>
                  <a:srgbClr val="009FC2"/>
                </a:solidFill>
              </a:rPr>
              <a:t>tarted</a:t>
            </a:r>
            <a:r>
              <a:rPr lang="en-US" sz="2400" dirty="0" smtClean="0">
                <a:solidFill>
                  <a:srgbClr val="009FC2"/>
                </a:solidFill>
              </a:rPr>
              <a:t> trading in 2005 as the regions first commodity derivatives </a:t>
            </a:r>
            <a:r>
              <a:rPr lang="tr-TR" sz="2400" dirty="0" smtClean="0">
                <a:solidFill>
                  <a:srgbClr val="009FC2"/>
                </a:solidFill>
              </a:rPr>
              <a:t>e</a:t>
            </a:r>
            <a:r>
              <a:rPr lang="en-US" sz="2400" dirty="0" err="1" smtClean="0">
                <a:solidFill>
                  <a:srgbClr val="009FC2"/>
                </a:solidFill>
              </a:rPr>
              <a:t>xchange</a:t>
            </a:r>
            <a:r>
              <a:rPr lang="en-US" sz="2400" dirty="0" smtClean="0">
                <a:solidFill>
                  <a:srgbClr val="009FC2"/>
                </a:solidFill>
              </a:rPr>
              <a:t>.</a:t>
            </a:r>
            <a:endParaRPr lang="tr-TR" sz="2400" dirty="0" smtClean="0">
              <a:solidFill>
                <a:srgbClr val="009FC2"/>
              </a:solidFill>
            </a:endParaRPr>
          </a:p>
          <a:p>
            <a:pPr marL="342900" indent="-3429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rgbClr val="009FC2"/>
                </a:solidFill>
              </a:rPr>
              <a:t>Owns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 smtClean="0">
                <a:solidFill>
                  <a:srgbClr val="009FC2"/>
                </a:solidFill>
              </a:rPr>
              <a:t>Dubai </a:t>
            </a:r>
            <a:r>
              <a:rPr lang="en-US" sz="2400" dirty="0">
                <a:solidFill>
                  <a:srgbClr val="009FC2"/>
                </a:solidFill>
              </a:rPr>
              <a:t>Commodities Clearing Corporation, </a:t>
            </a:r>
            <a:r>
              <a:rPr lang="tr-TR" sz="2400" dirty="0" smtClean="0">
                <a:solidFill>
                  <a:srgbClr val="009FC2"/>
                </a:solidFill>
              </a:rPr>
              <a:t>CCP of </a:t>
            </a:r>
            <a:r>
              <a:rPr lang="tr-TR" sz="2400" dirty="0" err="1" smtClean="0">
                <a:solidFill>
                  <a:srgbClr val="009FC2"/>
                </a:solidFill>
              </a:rPr>
              <a:t>the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markets</a:t>
            </a:r>
            <a:r>
              <a:rPr lang="tr-TR" sz="2400" dirty="0" smtClean="0">
                <a:solidFill>
                  <a:srgbClr val="009FC2"/>
                </a:solidFill>
              </a:rPr>
              <a:t>.</a:t>
            </a:r>
            <a:endParaRPr lang="tr-TR" sz="2400" dirty="0">
              <a:solidFill>
                <a:srgbClr val="009FC2"/>
              </a:solidFill>
            </a:endParaRPr>
          </a:p>
          <a:p>
            <a:pPr marL="342900" indent="-3429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rgbClr val="009FC2"/>
                </a:solidFill>
              </a:rPr>
              <a:t>Wide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 smtClean="0">
                <a:solidFill>
                  <a:srgbClr val="009FC2"/>
                </a:solidFill>
              </a:rPr>
              <a:t>range </a:t>
            </a:r>
            <a:r>
              <a:rPr lang="en-US" sz="2400" dirty="0">
                <a:solidFill>
                  <a:srgbClr val="009FC2"/>
                </a:solidFill>
              </a:rPr>
              <a:t>of </a:t>
            </a:r>
            <a:r>
              <a:rPr lang="en-US" sz="2400" dirty="0" smtClean="0">
                <a:solidFill>
                  <a:srgbClr val="009FC2"/>
                </a:solidFill>
              </a:rPr>
              <a:t>products</a:t>
            </a:r>
            <a:r>
              <a:rPr lang="tr-TR" sz="2400" dirty="0" smtClean="0">
                <a:solidFill>
                  <a:srgbClr val="009FC2"/>
                </a:solidFill>
              </a:rPr>
              <a:t>; </a:t>
            </a:r>
            <a:r>
              <a:rPr lang="en-US" sz="2400" dirty="0" smtClean="0">
                <a:solidFill>
                  <a:srgbClr val="009FC2"/>
                </a:solidFill>
              </a:rPr>
              <a:t>precious </a:t>
            </a:r>
            <a:r>
              <a:rPr lang="en-US" sz="2400" dirty="0">
                <a:solidFill>
                  <a:srgbClr val="009FC2"/>
                </a:solidFill>
              </a:rPr>
              <a:t>metal, base </a:t>
            </a:r>
            <a:r>
              <a:rPr lang="en-US" sz="2400" dirty="0" smtClean="0">
                <a:solidFill>
                  <a:srgbClr val="009FC2"/>
                </a:solidFill>
              </a:rPr>
              <a:t>metal</a:t>
            </a:r>
            <a:r>
              <a:rPr lang="tr-TR" sz="2400" dirty="0" smtClean="0">
                <a:solidFill>
                  <a:srgbClr val="009FC2"/>
                </a:solidFill>
              </a:rPr>
              <a:t>s</a:t>
            </a:r>
            <a:r>
              <a:rPr lang="en-US" sz="2400" dirty="0" smtClean="0">
                <a:solidFill>
                  <a:srgbClr val="009FC2"/>
                </a:solidFill>
              </a:rPr>
              <a:t>, </a:t>
            </a:r>
            <a:r>
              <a:rPr lang="en-US" sz="2400" dirty="0">
                <a:solidFill>
                  <a:srgbClr val="009FC2"/>
                </a:solidFill>
              </a:rPr>
              <a:t>energy and currency </a:t>
            </a:r>
            <a:r>
              <a:rPr lang="en-US" sz="2400" dirty="0" smtClean="0">
                <a:solidFill>
                  <a:srgbClr val="009FC2"/>
                </a:solidFill>
              </a:rPr>
              <a:t>sectors</a:t>
            </a:r>
            <a:r>
              <a:rPr lang="tr-TR" sz="2400" dirty="0" smtClean="0">
                <a:solidFill>
                  <a:srgbClr val="009FC2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9FC2"/>
                </a:solidFill>
              </a:rPr>
              <a:t>Exchange </a:t>
            </a:r>
            <a:r>
              <a:rPr lang="tr-TR" sz="2400" dirty="0" err="1">
                <a:solidFill>
                  <a:srgbClr val="009FC2"/>
                </a:solidFill>
              </a:rPr>
              <a:t>traded</a:t>
            </a:r>
            <a:r>
              <a:rPr lang="tr-TR" sz="2400" dirty="0">
                <a:solidFill>
                  <a:srgbClr val="009FC2"/>
                </a:solidFill>
              </a:rPr>
              <a:t> </a:t>
            </a:r>
            <a:r>
              <a:rPr lang="tr-TR" sz="2400" dirty="0" err="1">
                <a:solidFill>
                  <a:srgbClr val="009FC2"/>
                </a:solidFill>
              </a:rPr>
              <a:t>gold</a:t>
            </a:r>
            <a:r>
              <a:rPr lang="tr-TR" sz="2400" dirty="0">
                <a:solidFill>
                  <a:srgbClr val="009FC2"/>
                </a:solidFill>
              </a:rPr>
              <a:t> </a:t>
            </a:r>
            <a:r>
              <a:rPr lang="tr-TR" sz="2400" dirty="0" err="1">
                <a:solidFill>
                  <a:srgbClr val="009FC2"/>
                </a:solidFill>
              </a:rPr>
              <a:t>products</a:t>
            </a:r>
            <a:r>
              <a:rPr lang="tr-TR" sz="2400" dirty="0">
                <a:solidFill>
                  <a:srgbClr val="009FC2"/>
                </a:solidFill>
              </a:rPr>
              <a:t>:</a:t>
            </a:r>
          </a:p>
          <a:p>
            <a:pPr marL="800100" lvl="1" indent="-3429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Gold Futures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800100" lvl="1" indent="-3429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Spot Gold</a:t>
            </a:r>
            <a:r>
              <a:rPr lang="tr-TR" sz="2000" dirty="0" smtClean="0">
                <a:solidFill>
                  <a:srgbClr val="009FC2"/>
                </a:solidFill>
              </a:rPr>
              <a:t> (</a:t>
            </a:r>
            <a:r>
              <a:rPr lang="tr-TR" sz="2000" dirty="0" err="1" smtClean="0">
                <a:solidFill>
                  <a:srgbClr val="009FC2"/>
                </a:solidFill>
              </a:rPr>
              <a:t>with</a:t>
            </a:r>
            <a:r>
              <a:rPr lang="tr-TR" sz="2000" dirty="0" smtClean="0">
                <a:solidFill>
                  <a:srgbClr val="009FC2"/>
                </a:solidFill>
              </a:rPr>
              <a:t> T+2 </a:t>
            </a:r>
            <a:r>
              <a:rPr lang="tr-TR" sz="2000" dirty="0" err="1" smtClean="0">
                <a:solidFill>
                  <a:srgbClr val="009FC2"/>
                </a:solidFill>
              </a:rPr>
              <a:t>delivery</a:t>
            </a:r>
            <a:r>
              <a:rPr lang="tr-TR" sz="2000" dirty="0" smtClean="0">
                <a:solidFill>
                  <a:srgbClr val="009FC2"/>
                </a:solidFill>
              </a:rPr>
              <a:t>)</a:t>
            </a:r>
          </a:p>
          <a:p>
            <a:pPr marL="800100" lvl="1" indent="-34290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India </a:t>
            </a:r>
            <a:r>
              <a:rPr lang="en-US" sz="2000" dirty="0">
                <a:solidFill>
                  <a:srgbClr val="009FC2"/>
                </a:solidFill>
              </a:rPr>
              <a:t>Gold </a:t>
            </a:r>
            <a:r>
              <a:rPr lang="en-US" sz="2000" dirty="0" err="1">
                <a:solidFill>
                  <a:srgbClr val="009FC2"/>
                </a:solidFill>
              </a:rPr>
              <a:t>Quanto</a:t>
            </a:r>
            <a:r>
              <a:rPr lang="en-US" sz="2000" dirty="0">
                <a:solidFill>
                  <a:srgbClr val="009FC2"/>
                </a:solidFill>
              </a:rPr>
              <a:t> </a:t>
            </a:r>
            <a:r>
              <a:rPr lang="en-US" sz="2000" dirty="0" smtClean="0">
                <a:solidFill>
                  <a:srgbClr val="009FC2"/>
                </a:solidFill>
              </a:rPr>
              <a:t>Futures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285750" lvl="1" indent="-28575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tr-TR" sz="2400" dirty="0">
              <a:solidFill>
                <a:srgbClr val="009F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3498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2800" dirty="0" err="1" smtClean="0">
                <a:solidFill>
                  <a:srgbClr val="009FC2"/>
                </a:solidFill>
              </a:rPr>
              <a:t>Uses</a:t>
            </a:r>
            <a:r>
              <a:rPr lang="en-US" sz="2800" dirty="0" smtClean="0">
                <a:solidFill>
                  <a:srgbClr val="009FC2"/>
                </a:solidFill>
              </a:rPr>
              <a:t> </a:t>
            </a:r>
            <a:r>
              <a:rPr lang="en-US" sz="2800" dirty="0">
                <a:solidFill>
                  <a:srgbClr val="009FC2"/>
                </a:solidFill>
              </a:rPr>
              <a:t>EOS </a:t>
            </a:r>
            <a:r>
              <a:rPr lang="tr-TR" sz="2800" dirty="0" smtClean="0">
                <a:solidFill>
                  <a:srgbClr val="009FC2"/>
                </a:solidFill>
              </a:rPr>
              <a:t>of</a:t>
            </a:r>
            <a:r>
              <a:rPr lang="en-US" sz="2800" dirty="0" smtClean="0">
                <a:solidFill>
                  <a:srgbClr val="009FC2"/>
                </a:solidFill>
              </a:rPr>
              <a:t> </a:t>
            </a:r>
            <a:r>
              <a:rPr lang="en-US" sz="2800" dirty="0" err="1">
                <a:solidFill>
                  <a:srgbClr val="009FC2"/>
                </a:solidFill>
              </a:rPr>
              <a:t>Cinnober</a:t>
            </a:r>
            <a:r>
              <a:rPr lang="en-US" sz="2800" dirty="0">
                <a:solidFill>
                  <a:srgbClr val="009FC2"/>
                </a:solidFill>
              </a:rPr>
              <a:t>, </a:t>
            </a:r>
            <a:r>
              <a:rPr lang="tr-TR" sz="2800" dirty="0" smtClean="0">
                <a:solidFill>
                  <a:srgbClr val="009FC2"/>
                </a:solidFill>
              </a:rPr>
              <a:t>a </a:t>
            </a:r>
            <a:r>
              <a:rPr lang="en-US" sz="2800" dirty="0" smtClean="0">
                <a:solidFill>
                  <a:srgbClr val="009FC2"/>
                </a:solidFill>
              </a:rPr>
              <a:t>leading </a:t>
            </a:r>
            <a:r>
              <a:rPr lang="en-US" sz="2800" dirty="0">
                <a:solidFill>
                  <a:srgbClr val="009FC2"/>
                </a:solidFill>
              </a:rPr>
              <a:t>trading technology </a:t>
            </a:r>
            <a:r>
              <a:rPr lang="en-US" sz="2800" dirty="0" smtClean="0">
                <a:solidFill>
                  <a:srgbClr val="009FC2"/>
                </a:solidFill>
              </a:rPr>
              <a:t>provider.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rgbClr val="009FC2"/>
                </a:solidFill>
              </a:rPr>
              <a:t>EOS</a:t>
            </a:r>
            <a:r>
              <a:rPr lang="en-US" sz="2800" dirty="0" smtClean="0">
                <a:solidFill>
                  <a:srgbClr val="009FC2"/>
                </a:solidFill>
              </a:rPr>
              <a:t> </a:t>
            </a:r>
            <a:r>
              <a:rPr lang="en-US" sz="2800" dirty="0">
                <a:solidFill>
                  <a:srgbClr val="009FC2"/>
                </a:solidFill>
              </a:rPr>
              <a:t>provides </a:t>
            </a:r>
            <a:endParaRPr lang="tr-TR" sz="2800" dirty="0" smtClean="0">
              <a:solidFill>
                <a:srgbClr val="009FC2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superior </a:t>
            </a:r>
            <a:r>
              <a:rPr lang="en-US" sz="2000" dirty="0">
                <a:solidFill>
                  <a:srgbClr val="009FC2"/>
                </a:solidFill>
              </a:rPr>
              <a:t>transaction speed, 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more </a:t>
            </a:r>
            <a:r>
              <a:rPr lang="en-US" sz="2000" dirty="0">
                <a:solidFill>
                  <a:srgbClr val="009FC2"/>
                </a:solidFill>
              </a:rPr>
              <a:t>efficient means to access liquidity, 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higher </a:t>
            </a:r>
            <a:r>
              <a:rPr lang="en-US" sz="2000" dirty="0">
                <a:solidFill>
                  <a:srgbClr val="009FC2"/>
                </a:solidFill>
              </a:rPr>
              <a:t>reliability, 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enhanced </a:t>
            </a:r>
            <a:r>
              <a:rPr lang="en-US" sz="2000" dirty="0">
                <a:solidFill>
                  <a:srgbClr val="009FC2"/>
                </a:solidFill>
              </a:rPr>
              <a:t>trading and clearing flexibility and 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global </a:t>
            </a:r>
            <a:r>
              <a:rPr lang="en-US" sz="2000" dirty="0">
                <a:solidFill>
                  <a:srgbClr val="009FC2"/>
                </a:solidFill>
              </a:rPr>
              <a:t>connectivity. 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rgbClr val="009FC2"/>
                </a:solidFill>
              </a:rPr>
              <a:t>EOS </a:t>
            </a:r>
            <a:r>
              <a:rPr lang="tr-TR" sz="2800" dirty="0" err="1" smtClean="0">
                <a:solidFill>
                  <a:srgbClr val="009FC2"/>
                </a:solidFill>
              </a:rPr>
              <a:t>enables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en-US" sz="2800" dirty="0" smtClean="0">
                <a:solidFill>
                  <a:srgbClr val="009FC2"/>
                </a:solidFill>
              </a:rPr>
              <a:t>the </a:t>
            </a:r>
            <a:r>
              <a:rPr lang="tr-TR" sz="2800" dirty="0" smtClean="0">
                <a:solidFill>
                  <a:srgbClr val="009FC2"/>
                </a:solidFill>
              </a:rPr>
              <a:t>DGCX </a:t>
            </a:r>
            <a:r>
              <a:rPr lang="en-US" sz="2800" dirty="0" smtClean="0">
                <a:solidFill>
                  <a:srgbClr val="009FC2"/>
                </a:solidFill>
              </a:rPr>
              <a:t>to </a:t>
            </a:r>
            <a:r>
              <a:rPr lang="en-US" sz="2800" dirty="0">
                <a:solidFill>
                  <a:srgbClr val="009FC2"/>
                </a:solidFill>
              </a:rPr>
              <a:t>offer contracts in multiple </a:t>
            </a:r>
            <a:r>
              <a:rPr lang="en-US" sz="2800" dirty="0" smtClean="0">
                <a:solidFill>
                  <a:srgbClr val="009FC2"/>
                </a:solidFill>
              </a:rPr>
              <a:t>currencies</a:t>
            </a:r>
            <a:r>
              <a:rPr lang="tr-TR" sz="2800" dirty="0" smtClean="0">
                <a:solidFill>
                  <a:srgbClr val="009FC2"/>
                </a:solidFill>
              </a:rPr>
              <a:t>.</a:t>
            </a:r>
            <a:endParaRPr lang="tr-TR" sz="2800" dirty="0">
              <a:solidFill>
                <a:srgbClr val="009FC2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chemeClr val="bg1"/>
                </a:solidFill>
                <a:ea typeface="+mj-ea"/>
                <a:cs typeface="Concord"/>
              </a:rPr>
              <a:t>Dubai Gold And Commodities Exchange</a:t>
            </a:r>
            <a:r>
              <a:rPr lang="tr-TR" sz="3600" dirty="0" smtClean="0">
                <a:solidFill>
                  <a:schemeClr val="bg1"/>
                </a:solidFill>
                <a:ea typeface="+mj-ea"/>
                <a:cs typeface="Concord"/>
              </a:rPr>
              <a:t> - DGCX</a:t>
            </a:r>
            <a:endParaRPr lang="en-US" sz="3600" dirty="0">
              <a:solidFill>
                <a:schemeClr val="bg1"/>
              </a:solidFill>
              <a:ea typeface="+mj-ea"/>
              <a:cs typeface="Concord"/>
            </a:endParaRPr>
          </a:p>
        </p:txBody>
      </p:sp>
    </p:spTree>
    <p:extLst>
      <p:ext uri="{BB962C8B-B14F-4D97-AF65-F5344CB8AC3E}">
        <p14:creationId xmlns:p14="http://schemas.microsoft.com/office/powerpoint/2010/main" val="25160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 smtClean="0">
                <a:solidFill>
                  <a:schemeClr val="bg1"/>
                </a:solidFill>
                <a:ea typeface="+mj-ea"/>
                <a:cs typeface="Concord"/>
              </a:rPr>
              <a:t>Borsa İstanbul</a:t>
            </a:r>
            <a:endParaRPr lang="en-US" sz="4400" dirty="0">
              <a:solidFill>
                <a:schemeClr val="bg1"/>
              </a:solidFill>
              <a:ea typeface="+mj-ea"/>
              <a:cs typeface="Concord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126899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 err="1">
                <a:solidFill>
                  <a:srgbClr val="009FC2"/>
                </a:solidFill>
              </a:rPr>
              <a:t>Dates</a:t>
            </a:r>
            <a:r>
              <a:rPr lang="tr-TR" sz="2600" dirty="0">
                <a:solidFill>
                  <a:srgbClr val="009FC2"/>
                </a:solidFill>
              </a:rPr>
              <a:t> </a:t>
            </a:r>
            <a:r>
              <a:rPr lang="tr-TR" sz="2600" dirty="0" err="1">
                <a:solidFill>
                  <a:srgbClr val="009FC2"/>
                </a:solidFill>
              </a:rPr>
              <a:t>back</a:t>
            </a:r>
            <a:r>
              <a:rPr lang="tr-TR" sz="2600" dirty="0">
                <a:solidFill>
                  <a:srgbClr val="009FC2"/>
                </a:solidFill>
              </a:rPr>
              <a:t> </a:t>
            </a:r>
            <a:r>
              <a:rPr lang="tr-TR" sz="2600" dirty="0" err="1">
                <a:solidFill>
                  <a:srgbClr val="009FC2"/>
                </a:solidFill>
              </a:rPr>
              <a:t>to</a:t>
            </a:r>
            <a:r>
              <a:rPr lang="tr-TR" sz="2600" dirty="0">
                <a:solidFill>
                  <a:srgbClr val="009FC2"/>
                </a:solidFill>
              </a:rPr>
              <a:t> </a:t>
            </a:r>
            <a:r>
              <a:rPr lang="tr-TR" sz="2600" dirty="0" smtClean="0">
                <a:solidFill>
                  <a:srgbClr val="009FC2"/>
                </a:solidFill>
              </a:rPr>
              <a:t>1985 </a:t>
            </a:r>
            <a:r>
              <a:rPr lang="en-US" sz="2600" dirty="0" smtClean="0">
                <a:solidFill>
                  <a:srgbClr val="009FC2"/>
                </a:solidFill>
              </a:rPr>
              <a:t> </a:t>
            </a:r>
            <a:endParaRPr lang="tr-TR" sz="2600" dirty="0">
              <a:solidFill>
                <a:srgbClr val="009FC2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>
                <a:solidFill>
                  <a:srgbClr val="009FC2"/>
                </a:solidFill>
              </a:rPr>
              <a:t>Financial </a:t>
            </a:r>
            <a:r>
              <a:rPr lang="tr-TR" sz="2600" dirty="0" err="1">
                <a:solidFill>
                  <a:srgbClr val="009FC2"/>
                </a:solidFill>
              </a:rPr>
              <a:t>supermarket</a:t>
            </a:r>
            <a:r>
              <a:rPr lang="tr-TR" sz="2600" dirty="0">
                <a:solidFill>
                  <a:srgbClr val="009FC2"/>
                </a:solidFill>
              </a:rPr>
              <a:t> of </a:t>
            </a:r>
            <a:r>
              <a:rPr lang="tr-TR" sz="2600" dirty="0" err="1">
                <a:solidFill>
                  <a:srgbClr val="009FC2"/>
                </a:solidFill>
              </a:rPr>
              <a:t>Turkey</a:t>
            </a:r>
            <a:endParaRPr lang="tr-TR" sz="2600" dirty="0">
              <a:solidFill>
                <a:srgbClr val="009FC2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 err="1">
                <a:solidFill>
                  <a:srgbClr val="009FC2"/>
                </a:solidFill>
              </a:rPr>
              <a:t>Four</a:t>
            </a:r>
            <a:r>
              <a:rPr lang="tr-TR" sz="2600" dirty="0">
                <a:solidFill>
                  <a:srgbClr val="009FC2"/>
                </a:solidFill>
              </a:rPr>
              <a:t> </a:t>
            </a:r>
            <a:r>
              <a:rPr lang="tr-TR" sz="2600" dirty="0" err="1">
                <a:solidFill>
                  <a:srgbClr val="009FC2"/>
                </a:solidFill>
              </a:rPr>
              <a:t>markets</a:t>
            </a:r>
            <a:r>
              <a:rPr lang="tr-TR" sz="2600" dirty="0">
                <a:solidFill>
                  <a:srgbClr val="009FC2"/>
                </a:solidFill>
              </a:rPr>
              <a:t>: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9FC2"/>
                </a:solidFill>
              </a:rPr>
              <a:t>Equity Market, </a:t>
            </a:r>
            <a:endParaRPr lang="tr-TR" sz="2400" dirty="0">
              <a:solidFill>
                <a:srgbClr val="009FC2"/>
              </a:solidFill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9FC2"/>
                </a:solidFill>
              </a:rPr>
              <a:t>Debt Securities Market, </a:t>
            </a:r>
            <a:endParaRPr lang="tr-TR" sz="2400" dirty="0">
              <a:solidFill>
                <a:srgbClr val="009FC2"/>
              </a:solidFill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9FC2"/>
                </a:solidFill>
              </a:rPr>
              <a:t>Derivatives Market (VIOP), and </a:t>
            </a:r>
            <a:endParaRPr lang="tr-TR" sz="2400" dirty="0">
              <a:solidFill>
                <a:srgbClr val="009FC2"/>
              </a:solidFill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9FC2"/>
                </a:solidFill>
              </a:rPr>
              <a:t>Precious Metals and Diamond Markets</a:t>
            </a:r>
            <a:r>
              <a:rPr lang="tr-TR" sz="2400" dirty="0">
                <a:solidFill>
                  <a:srgbClr val="009FC2"/>
                </a:solidFill>
              </a:rPr>
              <a:t>.</a:t>
            </a:r>
          </a:p>
          <a:p>
            <a:pPr lvl="3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200" dirty="0">
                <a:solidFill>
                  <a:srgbClr val="009FC2"/>
                </a:solidFill>
              </a:rPr>
              <a:t>Spot </a:t>
            </a:r>
            <a:r>
              <a:rPr lang="tr-TR" sz="2200" dirty="0" err="1" smtClean="0">
                <a:solidFill>
                  <a:srgbClr val="009FC2"/>
                </a:solidFill>
              </a:rPr>
              <a:t>gold</a:t>
            </a:r>
            <a:r>
              <a:rPr lang="tr-TR" sz="2200" dirty="0" smtClean="0">
                <a:solidFill>
                  <a:srgbClr val="009FC2"/>
                </a:solidFill>
              </a:rPr>
              <a:t> (</a:t>
            </a:r>
            <a:r>
              <a:rPr lang="tr-TR" sz="2200" dirty="0" err="1" smtClean="0">
                <a:solidFill>
                  <a:srgbClr val="009FC2"/>
                </a:solidFill>
              </a:rPr>
              <a:t>with</a:t>
            </a:r>
            <a:r>
              <a:rPr lang="tr-TR" sz="2200" dirty="0" smtClean="0">
                <a:solidFill>
                  <a:srgbClr val="009FC2"/>
                </a:solidFill>
              </a:rPr>
              <a:t> T+0 </a:t>
            </a:r>
            <a:r>
              <a:rPr lang="tr-TR" sz="2200" dirty="0" err="1" smtClean="0">
                <a:solidFill>
                  <a:srgbClr val="009FC2"/>
                </a:solidFill>
              </a:rPr>
              <a:t>delivery</a:t>
            </a:r>
            <a:r>
              <a:rPr lang="tr-TR" sz="2200" dirty="0" smtClean="0">
                <a:solidFill>
                  <a:srgbClr val="009FC2"/>
                </a:solidFill>
              </a:rPr>
              <a:t>), </a:t>
            </a:r>
            <a:endParaRPr lang="tr-TR" sz="2200" dirty="0">
              <a:solidFill>
                <a:srgbClr val="009FC2"/>
              </a:solidFill>
            </a:endParaRPr>
          </a:p>
          <a:p>
            <a:pPr lvl="3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200" dirty="0" smtClean="0">
                <a:solidFill>
                  <a:srgbClr val="009FC2"/>
                </a:solidFill>
              </a:rPr>
              <a:t>Gold </a:t>
            </a:r>
            <a:r>
              <a:rPr lang="tr-TR" sz="2200" dirty="0" err="1">
                <a:solidFill>
                  <a:srgbClr val="009FC2"/>
                </a:solidFill>
              </a:rPr>
              <a:t>futures</a:t>
            </a:r>
            <a:r>
              <a:rPr lang="tr-TR" sz="2200" dirty="0">
                <a:solidFill>
                  <a:srgbClr val="009FC2"/>
                </a:solidFill>
              </a:rPr>
              <a:t> </a:t>
            </a:r>
            <a:r>
              <a:rPr lang="tr-TR" sz="2200" dirty="0" err="1" smtClean="0">
                <a:solidFill>
                  <a:srgbClr val="009FC2"/>
                </a:solidFill>
              </a:rPr>
              <a:t>contracts</a:t>
            </a:r>
            <a:endParaRPr lang="tr-TR" sz="2200" dirty="0">
              <a:solidFill>
                <a:srgbClr val="009FC2"/>
              </a:solidFill>
            </a:endParaRPr>
          </a:p>
          <a:p>
            <a:pPr lvl="3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200" dirty="0" smtClean="0">
                <a:solidFill>
                  <a:srgbClr val="009FC2"/>
                </a:solidFill>
              </a:rPr>
              <a:t>Gold </a:t>
            </a:r>
            <a:r>
              <a:rPr lang="tr-TR" sz="2200" dirty="0">
                <a:solidFill>
                  <a:srgbClr val="009FC2"/>
                </a:solidFill>
              </a:rPr>
              <a:t>ETF</a:t>
            </a:r>
          </a:p>
        </p:txBody>
      </p:sp>
    </p:spTree>
    <p:extLst>
      <p:ext uri="{BB962C8B-B14F-4D97-AF65-F5344CB8AC3E}">
        <p14:creationId xmlns:p14="http://schemas.microsoft.com/office/powerpoint/2010/main" val="190215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8746"/>
            <a:ext cx="9144000" cy="3847207"/>
          </a:xfrm>
          <a:prstGeom prst="rect">
            <a:avLst/>
          </a:prstGeom>
        </p:spPr>
        <p:txBody>
          <a:bodyPr wrap="square" anchor="t" anchorCtr="1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 err="1" smtClean="0">
                <a:solidFill>
                  <a:srgbClr val="009FC2"/>
                </a:solidFill>
              </a:rPr>
              <a:t>Currently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also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uses</a:t>
            </a:r>
            <a:r>
              <a:rPr lang="tr-TR" sz="2800" dirty="0" smtClean="0">
                <a:solidFill>
                  <a:srgbClr val="009FC2"/>
                </a:solidFill>
              </a:rPr>
              <a:t> in-</a:t>
            </a:r>
            <a:r>
              <a:rPr lang="tr-TR" sz="2800" dirty="0" err="1" smtClean="0">
                <a:solidFill>
                  <a:srgbClr val="009FC2"/>
                </a:solidFill>
              </a:rPr>
              <a:t>house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developed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softwares</a:t>
            </a:r>
            <a:r>
              <a:rPr lang="tr-TR" sz="2800" dirty="0">
                <a:solidFill>
                  <a:srgbClr val="009FC2"/>
                </a:solidFill>
              </a:rPr>
              <a:t> in </a:t>
            </a:r>
            <a:r>
              <a:rPr lang="tr-TR" sz="2800" dirty="0" err="1">
                <a:solidFill>
                  <a:srgbClr val="009FC2"/>
                </a:solidFill>
              </a:rPr>
              <a:t>its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tr-TR" sz="2800" dirty="0" smtClean="0">
                <a:solidFill>
                  <a:srgbClr val="009FC2"/>
                </a:solidFill>
              </a:rPr>
              <a:t>market </a:t>
            </a:r>
            <a:r>
              <a:rPr lang="tr-TR" sz="2800" dirty="0" err="1" smtClean="0">
                <a:solidFill>
                  <a:srgbClr val="009FC2"/>
                </a:solidFill>
              </a:rPr>
              <a:t>operations</a:t>
            </a:r>
            <a:r>
              <a:rPr lang="tr-TR" sz="2800" dirty="0" smtClean="0">
                <a:solidFill>
                  <a:srgbClr val="009FC2"/>
                </a:solidFill>
              </a:rPr>
              <a:t>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 err="1" smtClean="0">
                <a:solidFill>
                  <a:srgbClr val="009FC2"/>
                </a:solidFill>
              </a:rPr>
              <a:t>Will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migrate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onto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Nasdaq’s</a:t>
            </a:r>
            <a:r>
              <a:rPr lang="tr-TR" sz="2800" dirty="0">
                <a:solidFill>
                  <a:srgbClr val="009FC2"/>
                </a:solidFill>
              </a:rPr>
              <a:t> GENIUM INET, a platform </a:t>
            </a:r>
            <a:r>
              <a:rPr lang="en-US" sz="2800" dirty="0">
                <a:solidFill>
                  <a:srgbClr val="009FC2"/>
                </a:solidFill>
              </a:rPr>
              <a:t>for trading</a:t>
            </a:r>
            <a:r>
              <a:rPr lang="tr-TR" sz="2800" dirty="0">
                <a:solidFill>
                  <a:srgbClr val="009FC2"/>
                </a:solidFill>
              </a:rPr>
              <a:t>, </a:t>
            </a:r>
            <a:r>
              <a:rPr lang="en-US" sz="2800" dirty="0">
                <a:solidFill>
                  <a:srgbClr val="009FC2"/>
                </a:solidFill>
              </a:rPr>
              <a:t>clearing, market surveillance and risk management</a:t>
            </a:r>
            <a:endParaRPr lang="tr-TR" sz="2800" dirty="0">
              <a:solidFill>
                <a:srgbClr val="009FC2"/>
              </a:solidFill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9FC2"/>
                </a:solidFill>
              </a:rPr>
              <a:t>In the first quarter of 2017 Derivatives Market</a:t>
            </a:r>
            <a:r>
              <a:rPr lang="tr-TR" sz="2800" dirty="0" smtClean="0">
                <a:solidFill>
                  <a:srgbClr val="009FC2"/>
                </a:solidFill>
              </a:rPr>
              <a:t>, </a:t>
            </a:r>
            <a:r>
              <a:rPr lang="tr-TR" sz="2800" dirty="0" err="1" smtClean="0">
                <a:solidFill>
                  <a:srgbClr val="009FC2"/>
                </a:solidFill>
              </a:rPr>
              <a:t>by</a:t>
            </a:r>
            <a:r>
              <a:rPr lang="tr-TR" sz="2800" dirty="0" smtClean="0">
                <a:solidFill>
                  <a:srgbClr val="009FC2"/>
                </a:solidFill>
              </a:rPr>
              <a:t> 2018 </a:t>
            </a:r>
            <a:r>
              <a:rPr lang="en-US" sz="2800" dirty="0">
                <a:solidFill>
                  <a:srgbClr val="009FC2"/>
                </a:solidFill>
              </a:rPr>
              <a:t>Precious Metals and Diamond </a:t>
            </a:r>
            <a:r>
              <a:rPr lang="en-US" sz="2800" dirty="0" smtClean="0">
                <a:solidFill>
                  <a:srgbClr val="009FC2"/>
                </a:solidFill>
              </a:rPr>
              <a:t>Markets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and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en-US" sz="2800" dirty="0" smtClean="0">
                <a:solidFill>
                  <a:srgbClr val="009FC2"/>
                </a:solidFill>
              </a:rPr>
              <a:t>Debt </a:t>
            </a:r>
            <a:r>
              <a:rPr lang="en-US" sz="2800" dirty="0">
                <a:solidFill>
                  <a:srgbClr val="009FC2"/>
                </a:solidFill>
              </a:rPr>
              <a:t>Securities </a:t>
            </a:r>
            <a:r>
              <a:rPr lang="en-US" sz="2800" dirty="0" smtClean="0">
                <a:solidFill>
                  <a:srgbClr val="009FC2"/>
                </a:solidFill>
              </a:rPr>
              <a:t>Market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to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move</a:t>
            </a:r>
            <a:r>
              <a:rPr lang="tr-TR" sz="2800" dirty="0" smtClean="0">
                <a:solidFill>
                  <a:srgbClr val="009FC2"/>
                </a:solidFill>
              </a:rPr>
              <a:t>.</a:t>
            </a:r>
            <a:r>
              <a:rPr lang="en-US" sz="2800" dirty="0" smtClean="0">
                <a:solidFill>
                  <a:srgbClr val="009FC2"/>
                </a:solidFill>
              </a:rPr>
              <a:t> </a:t>
            </a:r>
            <a:endParaRPr lang="en-US" sz="2800" dirty="0">
              <a:solidFill>
                <a:srgbClr val="009FC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 smtClean="0">
                <a:solidFill>
                  <a:schemeClr val="bg1"/>
                </a:solidFill>
                <a:ea typeface="+mj-ea"/>
                <a:cs typeface="Concord"/>
              </a:rPr>
              <a:t>Borsa İstanbul</a:t>
            </a:r>
            <a:endParaRPr lang="en-US" sz="4400" dirty="0">
              <a:solidFill>
                <a:schemeClr val="bg1"/>
              </a:solidFill>
              <a:ea typeface="+mj-ea"/>
              <a:cs typeface="Concord"/>
            </a:endParaRPr>
          </a:p>
        </p:txBody>
      </p:sp>
    </p:spTree>
    <p:extLst>
      <p:ext uri="{BB962C8B-B14F-4D97-AF65-F5344CB8AC3E}">
        <p14:creationId xmlns:p14="http://schemas.microsoft.com/office/powerpoint/2010/main" val="361738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 err="1" smtClean="0">
                <a:solidFill>
                  <a:schemeClr val="bg1"/>
                </a:solidFill>
                <a:ea typeface="+mj-ea"/>
                <a:cs typeface="Concord"/>
              </a:rPr>
              <a:t>Conclusion</a:t>
            </a:r>
            <a:endParaRPr lang="en-US" sz="4400" dirty="0">
              <a:solidFill>
                <a:schemeClr val="bg1"/>
              </a:solidFill>
              <a:ea typeface="+mj-ea"/>
              <a:cs typeface="Concor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114451"/>
            <a:ext cx="9144000" cy="5232202"/>
          </a:xfrm>
          <a:prstGeom prst="rect">
            <a:avLst/>
          </a:prstGeom>
        </p:spPr>
        <p:txBody>
          <a:bodyPr wrap="square" anchor="t" anchorCtr="1">
            <a:spAutoFit/>
          </a:bodyPr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9FC2"/>
                </a:solidFill>
              </a:rPr>
              <a:t>A </a:t>
            </a:r>
            <a:r>
              <a:rPr lang="en-US" sz="2400" dirty="0">
                <a:solidFill>
                  <a:srgbClr val="009FC2"/>
                </a:solidFill>
              </a:rPr>
              <a:t>state-of-the-art and highly adaptable web-based trading and clearing </a:t>
            </a:r>
            <a:r>
              <a:rPr lang="en-US" sz="2400" dirty="0" smtClean="0">
                <a:solidFill>
                  <a:srgbClr val="009FC2"/>
                </a:solidFill>
              </a:rPr>
              <a:t>platform</a:t>
            </a:r>
            <a:r>
              <a:rPr lang="tr-TR" sz="2400" dirty="0" smtClean="0">
                <a:solidFill>
                  <a:srgbClr val="009FC2"/>
                </a:solidFill>
              </a:rPr>
              <a:t>. 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rgbClr val="009FC2"/>
                </a:solidFill>
              </a:rPr>
              <a:t>Related</a:t>
            </a:r>
            <a:r>
              <a:rPr lang="tr-TR" sz="2400" dirty="0" smtClean="0">
                <a:solidFill>
                  <a:srgbClr val="009FC2"/>
                </a:solidFill>
              </a:rPr>
              <a:t> e</a:t>
            </a:r>
            <a:r>
              <a:rPr lang="en-US" sz="2400" dirty="0" err="1" smtClean="0">
                <a:solidFill>
                  <a:srgbClr val="009FC2"/>
                </a:solidFill>
              </a:rPr>
              <a:t>xchanges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to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connect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the</a:t>
            </a:r>
            <a:r>
              <a:rPr lang="tr-TR" sz="2400" dirty="0" smtClean="0">
                <a:solidFill>
                  <a:srgbClr val="009FC2"/>
                </a:solidFill>
              </a:rPr>
              <a:t> platform as a pilot </a:t>
            </a:r>
            <a:r>
              <a:rPr lang="tr-TR" sz="2400" dirty="0" err="1" smtClean="0">
                <a:solidFill>
                  <a:srgbClr val="009FC2"/>
                </a:solidFill>
              </a:rPr>
              <a:t>scheme</a:t>
            </a:r>
            <a:r>
              <a:rPr lang="tr-TR" sz="2400" dirty="0" smtClean="0">
                <a:solidFill>
                  <a:srgbClr val="009FC2"/>
                </a:solidFill>
              </a:rPr>
              <a:t>.</a:t>
            </a:r>
            <a:endParaRPr lang="en-US" sz="2400" dirty="0" smtClean="0">
              <a:solidFill>
                <a:srgbClr val="009FC2"/>
              </a:solidFill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9FC2"/>
                </a:solidFill>
              </a:rPr>
              <a:t>Only </a:t>
            </a:r>
            <a:r>
              <a:rPr lang="en-US" sz="2400" dirty="0">
                <a:solidFill>
                  <a:srgbClr val="009FC2"/>
                </a:solidFill>
              </a:rPr>
              <a:t>authorized members </a:t>
            </a:r>
            <a:r>
              <a:rPr lang="en-US" sz="2400" dirty="0" smtClean="0">
                <a:solidFill>
                  <a:srgbClr val="009FC2"/>
                </a:solidFill>
              </a:rPr>
              <a:t>of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those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>
                <a:solidFill>
                  <a:srgbClr val="009FC2"/>
                </a:solidFill>
              </a:rPr>
              <a:t>exchanges </a:t>
            </a:r>
            <a:r>
              <a:rPr lang="tr-TR" sz="2400" dirty="0" err="1" smtClean="0">
                <a:solidFill>
                  <a:srgbClr val="009FC2"/>
                </a:solidFill>
              </a:rPr>
              <a:t>to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connect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and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 smtClean="0">
                <a:solidFill>
                  <a:srgbClr val="009FC2"/>
                </a:solidFill>
              </a:rPr>
              <a:t>trade</a:t>
            </a:r>
            <a:r>
              <a:rPr lang="tr-TR" sz="2400" dirty="0" smtClean="0">
                <a:solidFill>
                  <a:srgbClr val="009FC2"/>
                </a:solidFill>
              </a:rPr>
              <a:t>.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009FC2"/>
                </a:solidFill>
              </a:rPr>
              <a:t>F</a:t>
            </a:r>
            <a:r>
              <a:rPr lang="en-US" sz="2400" dirty="0" err="1" smtClean="0">
                <a:solidFill>
                  <a:srgbClr val="009FC2"/>
                </a:solidFill>
              </a:rPr>
              <a:t>oreign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>
                <a:solidFill>
                  <a:srgbClr val="009FC2"/>
                </a:solidFill>
              </a:rPr>
              <a:t>bullion </a:t>
            </a:r>
            <a:r>
              <a:rPr lang="en-US" sz="2400" dirty="0" smtClean="0">
                <a:solidFill>
                  <a:srgbClr val="009FC2"/>
                </a:solidFill>
              </a:rPr>
              <a:t>banks</a:t>
            </a:r>
            <a:r>
              <a:rPr lang="tr-TR" sz="2400" dirty="0" smtClean="0">
                <a:solidFill>
                  <a:srgbClr val="009FC2"/>
                </a:solidFill>
              </a:rPr>
              <a:t>,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smtClean="0">
                <a:solidFill>
                  <a:srgbClr val="009FC2"/>
                </a:solidFill>
              </a:rPr>
              <a:t>B</a:t>
            </a:r>
            <a:r>
              <a:rPr lang="en-US" sz="2400" dirty="0" err="1" smtClean="0">
                <a:solidFill>
                  <a:srgbClr val="009FC2"/>
                </a:solidFill>
              </a:rPr>
              <a:t>anks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>
                <a:solidFill>
                  <a:srgbClr val="009FC2"/>
                </a:solidFill>
              </a:rPr>
              <a:t>and other international market players should be attracted to </a:t>
            </a:r>
            <a:r>
              <a:rPr lang="tr-TR" sz="2400" dirty="0" err="1" smtClean="0">
                <a:solidFill>
                  <a:srgbClr val="009FC2"/>
                </a:solidFill>
              </a:rPr>
              <a:t>the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system</a:t>
            </a:r>
            <a:r>
              <a:rPr lang="tr-TR" sz="2400" dirty="0" smtClean="0">
                <a:solidFill>
                  <a:srgbClr val="009FC2"/>
                </a:solidFill>
              </a:rPr>
              <a:t>, 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9FC2"/>
                </a:solidFill>
              </a:rPr>
              <a:t>Physical </a:t>
            </a:r>
            <a:r>
              <a:rPr lang="en-US" sz="2400" dirty="0">
                <a:solidFill>
                  <a:srgbClr val="009FC2"/>
                </a:solidFill>
              </a:rPr>
              <a:t>delivery should be carried out by clearing subsidiaries of those </a:t>
            </a:r>
            <a:r>
              <a:rPr lang="en-US" sz="2400" dirty="0" smtClean="0">
                <a:solidFill>
                  <a:srgbClr val="009FC2"/>
                </a:solidFill>
              </a:rPr>
              <a:t>Exchanges</a:t>
            </a:r>
            <a:r>
              <a:rPr lang="tr-TR" sz="2400" dirty="0" smtClean="0">
                <a:solidFill>
                  <a:srgbClr val="009FC2"/>
                </a:solidFill>
              </a:rPr>
              <a:t>.</a:t>
            </a:r>
            <a:endParaRPr lang="en-US" sz="2400" dirty="0">
              <a:solidFill>
                <a:srgbClr val="009FC2"/>
              </a:solidFill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009FC2"/>
                </a:solidFill>
              </a:rPr>
              <a:t>M</a:t>
            </a:r>
            <a:r>
              <a:rPr lang="en-US" sz="2400" dirty="0" smtClean="0">
                <a:solidFill>
                  <a:srgbClr val="009FC2"/>
                </a:solidFill>
              </a:rPr>
              <a:t>one</a:t>
            </a:r>
            <a:r>
              <a:rPr lang="tr-TR" sz="2400" dirty="0" smtClean="0">
                <a:solidFill>
                  <a:srgbClr val="009FC2"/>
                </a:solidFill>
              </a:rPr>
              <a:t>y </a:t>
            </a:r>
            <a:r>
              <a:rPr lang="tr-TR" sz="2400" dirty="0" err="1" smtClean="0">
                <a:solidFill>
                  <a:srgbClr val="009FC2"/>
                </a:solidFill>
              </a:rPr>
              <a:t>clearing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institution</a:t>
            </a:r>
            <a:r>
              <a:rPr lang="tr-TR" sz="2400" dirty="0" smtClean="0">
                <a:solidFill>
                  <a:srgbClr val="009FC2"/>
                </a:solidFill>
              </a:rPr>
              <a:t>(s) </a:t>
            </a:r>
            <a:r>
              <a:rPr lang="en-US" sz="2400" dirty="0" smtClean="0">
                <a:solidFill>
                  <a:srgbClr val="009FC2"/>
                </a:solidFill>
              </a:rPr>
              <a:t>should </a:t>
            </a:r>
            <a:r>
              <a:rPr lang="en-US" sz="2400" dirty="0">
                <a:solidFill>
                  <a:srgbClr val="009FC2"/>
                </a:solidFill>
              </a:rPr>
              <a:t>be </a:t>
            </a:r>
            <a:r>
              <a:rPr lang="en-US" sz="2400" dirty="0" smtClean="0">
                <a:solidFill>
                  <a:srgbClr val="009FC2"/>
                </a:solidFill>
              </a:rPr>
              <a:t>de</a:t>
            </a:r>
            <a:r>
              <a:rPr lang="tr-TR" sz="2400" dirty="0" err="1" smtClean="0">
                <a:solidFill>
                  <a:srgbClr val="009FC2"/>
                </a:solidFill>
              </a:rPr>
              <a:t>termined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beforehand</a:t>
            </a:r>
            <a:r>
              <a:rPr lang="en-US" sz="2400" dirty="0" smtClean="0">
                <a:solidFill>
                  <a:srgbClr val="009FC2"/>
                </a:solidFill>
              </a:rPr>
              <a:t>. </a:t>
            </a:r>
            <a:endParaRPr lang="tr-TR" sz="2400" dirty="0" smtClean="0">
              <a:solidFill>
                <a:srgbClr val="009FC2"/>
              </a:solidFill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9FC2"/>
                </a:solidFill>
              </a:rPr>
              <a:t>Gold standard should be defined beforehand</a:t>
            </a:r>
            <a:r>
              <a:rPr lang="tr-TR" sz="2400" dirty="0">
                <a:solidFill>
                  <a:srgbClr val="009FC2"/>
                </a:solidFill>
              </a:rPr>
              <a:t>.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9F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5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 err="1" smtClean="0">
                <a:solidFill>
                  <a:schemeClr val="bg1"/>
                </a:solidFill>
                <a:ea typeface="+mj-ea"/>
                <a:cs typeface="Concord"/>
              </a:rPr>
              <a:t>Conclusion</a:t>
            </a:r>
            <a:endParaRPr lang="en-US" sz="4400" dirty="0">
              <a:solidFill>
                <a:schemeClr val="bg1"/>
              </a:solidFill>
              <a:ea typeface="+mj-ea"/>
              <a:cs typeface="Concor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098000"/>
            <a:ext cx="9144000" cy="5078313"/>
          </a:xfrm>
          <a:prstGeom prst="rect">
            <a:avLst/>
          </a:prstGeom>
        </p:spPr>
        <p:txBody>
          <a:bodyPr wrap="square" anchor="t" anchorCtr="1">
            <a:spAutoFit/>
          </a:bodyPr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9FC2"/>
                </a:solidFill>
              </a:rPr>
              <a:t>At </a:t>
            </a:r>
            <a:r>
              <a:rPr lang="en-US" sz="2400" dirty="0">
                <a:solidFill>
                  <a:srgbClr val="009FC2"/>
                </a:solidFill>
              </a:rPr>
              <a:t>the outset 1 kg gold bullions and large bars </a:t>
            </a:r>
            <a:r>
              <a:rPr lang="tr-TR" sz="2400" dirty="0" smtClean="0">
                <a:solidFill>
                  <a:srgbClr val="009FC2"/>
                </a:solidFill>
              </a:rPr>
              <a:t>(</a:t>
            </a:r>
            <a:r>
              <a:rPr lang="en-US" sz="2400" dirty="0" smtClean="0">
                <a:solidFill>
                  <a:srgbClr val="009FC2"/>
                </a:solidFill>
              </a:rPr>
              <a:t>350 to </a:t>
            </a:r>
            <a:r>
              <a:rPr lang="en-US" sz="2400" dirty="0">
                <a:solidFill>
                  <a:srgbClr val="009FC2"/>
                </a:solidFill>
              </a:rPr>
              <a:t>430 oz</a:t>
            </a:r>
            <a:r>
              <a:rPr lang="en-US" sz="2400" dirty="0" smtClean="0">
                <a:solidFill>
                  <a:srgbClr val="009FC2"/>
                </a:solidFill>
              </a:rPr>
              <a:t>.</a:t>
            </a:r>
            <a:r>
              <a:rPr lang="tr-TR" sz="2400" dirty="0">
                <a:solidFill>
                  <a:srgbClr val="009FC2"/>
                </a:solidFill>
              </a:rPr>
              <a:t>)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with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>
                <a:solidFill>
                  <a:srgbClr val="009FC2"/>
                </a:solidFill>
              </a:rPr>
              <a:t>over 0.995 fineness </a:t>
            </a:r>
            <a:r>
              <a:rPr lang="tr-TR" sz="2400" dirty="0" err="1" smtClean="0">
                <a:solidFill>
                  <a:srgbClr val="009FC2"/>
                </a:solidFill>
              </a:rPr>
              <a:t>should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 smtClean="0">
                <a:solidFill>
                  <a:srgbClr val="009FC2"/>
                </a:solidFill>
              </a:rPr>
              <a:t>be traded </a:t>
            </a:r>
            <a:endParaRPr lang="tr-TR" sz="2400" dirty="0" smtClean="0">
              <a:solidFill>
                <a:srgbClr val="009FC2"/>
              </a:solidFill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rgbClr val="009FC2"/>
                </a:solidFill>
              </a:rPr>
              <a:t>Harmonization</a:t>
            </a:r>
            <a:r>
              <a:rPr lang="tr-TR" sz="2400" dirty="0" smtClean="0">
                <a:solidFill>
                  <a:srgbClr val="009FC2"/>
                </a:solidFill>
              </a:rPr>
              <a:t> of </a:t>
            </a:r>
            <a:r>
              <a:rPr lang="tr-TR" sz="2400" dirty="0" err="1" smtClean="0">
                <a:solidFill>
                  <a:srgbClr val="009FC2"/>
                </a:solidFill>
              </a:rPr>
              <a:t>regulations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across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countries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endParaRPr lang="tr-TR" sz="2400" dirty="0" smtClean="0">
              <a:solidFill>
                <a:srgbClr val="009FC2"/>
              </a:solidFill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009FC2"/>
                </a:solidFill>
              </a:rPr>
              <a:t>A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>
                <a:solidFill>
                  <a:srgbClr val="009FC2"/>
                </a:solidFill>
              </a:rPr>
              <a:t>commission of experts specialized on the capital markets and related laws </a:t>
            </a:r>
            <a:r>
              <a:rPr lang="en-US" sz="2400" dirty="0" smtClean="0">
                <a:solidFill>
                  <a:srgbClr val="009FC2"/>
                </a:solidFill>
              </a:rPr>
              <a:t>needs </a:t>
            </a:r>
            <a:r>
              <a:rPr lang="en-US" sz="2400" dirty="0">
                <a:solidFill>
                  <a:srgbClr val="009FC2"/>
                </a:solidFill>
              </a:rPr>
              <a:t>be </a:t>
            </a:r>
            <a:r>
              <a:rPr lang="en-US" sz="2400" dirty="0" smtClean="0">
                <a:solidFill>
                  <a:srgbClr val="009FC2"/>
                </a:solidFill>
              </a:rPr>
              <a:t>formed</a:t>
            </a:r>
            <a:endParaRPr lang="tr-TR" sz="2400" dirty="0" smtClean="0">
              <a:solidFill>
                <a:srgbClr val="009FC2"/>
              </a:solidFill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9FC2"/>
                </a:solidFill>
              </a:rPr>
              <a:t>Market </a:t>
            </a:r>
            <a:r>
              <a:rPr lang="tr-TR" sz="2400" dirty="0" err="1" smtClean="0">
                <a:solidFill>
                  <a:srgbClr val="009FC2"/>
                </a:solidFill>
              </a:rPr>
              <a:t>should</a:t>
            </a:r>
            <a:r>
              <a:rPr lang="tr-TR" sz="2400" dirty="0" smtClean="0">
                <a:solidFill>
                  <a:srgbClr val="009FC2"/>
                </a:solidFill>
              </a:rPr>
              <a:t> be</a:t>
            </a:r>
            <a:r>
              <a:rPr lang="en-US" sz="2400" dirty="0" smtClean="0">
                <a:solidFill>
                  <a:srgbClr val="009FC2"/>
                </a:solidFill>
              </a:rPr>
              <a:t> spot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and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 err="1" smtClean="0">
                <a:solidFill>
                  <a:srgbClr val="009FC2"/>
                </a:solidFill>
              </a:rPr>
              <a:t>derivat</a:t>
            </a:r>
            <a:r>
              <a:rPr lang="tr-TR" sz="2400" dirty="0" smtClean="0">
                <a:solidFill>
                  <a:srgbClr val="009FC2"/>
                </a:solidFill>
              </a:rPr>
              <a:t>ive 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9FC2"/>
                </a:solidFill>
              </a:rPr>
              <a:t>Connection </a:t>
            </a:r>
            <a:r>
              <a:rPr lang="tr-TR" sz="2400" dirty="0" err="1" smtClean="0">
                <a:solidFill>
                  <a:srgbClr val="009FC2"/>
                </a:solidFill>
              </a:rPr>
              <a:t>among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other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 smtClean="0">
                <a:solidFill>
                  <a:srgbClr val="009FC2"/>
                </a:solidFill>
              </a:rPr>
              <a:t>institutions </a:t>
            </a:r>
            <a:r>
              <a:rPr lang="en-US" sz="2400" dirty="0">
                <a:solidFill>
                  <a:srgbClr val="009FC2"/>
                </a:solidFill>
              </a:rPr>
              <a:t>and products should be </a:t>
            </a:r>
            <a:r>
              <a:rPr lang="en-US" sz="2400" dirty="0" smtClean="0">
                <a:solidFill>
                  <a:srgbClr val="009FC2"/>
                </a:solidFill>
              </a:rPr>
              <a:t>developed</a:t>
            </a:r>
            <a:endParaRPr lang="tr-TR" sz="2400" dirty="0" smtClean="0">
              <a:solidFill>
                <a:srgbClr val="009FC2"/>
              </a:solidFill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009FC2"/>
                </a:solidFill>
              </a:rPr>
              <a:t>Delivery </a:t>
            </a:r>
            <a:r>
              <a:rPr lang="tr-TR" sz="2400" dirty="0" err="1" smtClean="0">
                <a:solidFill>
                  <a:srgbClr val="009FC2"/>
                </a:solidFill>
              </a:rPr>
              <a:t>location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must</a:t>
            </a:r>
            <a:r>
              <a:rPr lang="tr-TR" sz="2400" dirty="0" smtClean="0">
                <a:solidFill>
                  <a:srgbClr val="009FC2"/>
                </a:solidFill>
              </a:rPr>
              <a:t> be an </a:t>
            </a:r>
            <a:r>
              <a:rPr lang="tr-TR" sz="2400" dirty="0" err="1" smtClean="0">
                <a:solidFill>
                  <a:srgbClr val="009FC2"/>
                </a:solidFill>
              </a:rPr>
              <a:t>order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matching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criteria</a:t>
            </a:r>
            <a:r>
              <a:rPr lang="tr-TR" sz="2400" dirty="0" smtClean="0">
                <a:solidFill>
                  <a:srgbClr val="009FC2"/>
                </a:solidFill>
              </a:rPr>
              <a:t>.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9FC2"/>
                </a:solidFill>
              </a:rPr>
              <a:t>Borsa İstanbul </a:t>
            </a:r>
            <a:r>
              <a:rPr lang="tr-TR" sz="2400" dirty="0" err="1">
                <a:solidFill>
                  <a:srgbClr val="009FC2"/>
                </a:solidFill>
              </a:rPr>
              <a:t>with</a:t>
            </a:r>
            <a:r>
              <a:rPr lang="tr-TR" sz="2400" dirty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its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>
                <a:solidFill>
                  <a:srgbClr val="009FC2"/>
                </a:solidFill>
              </a:rPr>
              <a:t>affiliate</a:t>
            </a:r>
            <a:r>
              <a:rPr lang="tr-TR" sz="2400" dirty="0">
                <a:solidFill>
                  <a:srgbClr val="009FC2"/>
                </a:solidFill>
              </a:rPr>
              <a:t> Takasbank </a:t>
            </a:r>
            <a:r>
              <a:rPr lang="tr-TR" sz="2400" dirty="0" err="1">
                <a:solidFill>
                  <a:srgbClr val="009FC2"/>
                </a:solidFill>
              </a:rPr>
              <a:t>and</a:t>
            </a:r>
            <a:r>
              <a:rPr lang="tr-TR" sz="2400" dirty="0">
                <a:solidFill>
                  <a:srgbClr val="009FC2"/>
                </a:solidFill>
              </a:rPr>
              <a:t> DGCX </a:t>
            </a:r>
            <a:r>
              <a:rPr lang="tr-TR" sz="2400" dirty="0" err="1">
                <a:solidFill>
                  <a:srgbClr val="009FC2"/>
                </a:solidFill>
              </a:rPr>
              <a:t>with</a:t>
            </a:r>
            <a:r>
              <a:rPr lang="tr-TR" sz="2400" dirty="0">
                <a:solidFill>
                  <a:srgbClr val="009FC2"/>
                </a:solidFill>
              </a:rPr>
              <a:t> </a:t>
            </a:r>
            <a:r>
              <a:rPr lang="tr-TR" sz="2400" dirty="0" err="1">
                <a:solidFill>
                  <a:srgbClr val="009FC2"/>
                </a:solidFill>
              </a:rPr>
              <a:t>its</a:t>
            </a:r>
            <a:r>
              <a:rPr lang="tr-TR" sz="2400" dirty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affilite</a:t>
            </a:r>
            <a:r>
              <a:rPr lang="tr-TR" sz="2400" dirty="0" smtClean="0">
                <a:solidFill>
                  <a:srgbClr val="009FC2"/>
                </a:solidFill>
              </a:rPr>
              <a:t> DCCC </a:t>
            </a:r>
            <a:r>
              <a:rPr lang="tr-TR" sz="2400" dirty="0" err="1" smtClean="0">
                <a:solidFill>
                  <a:srgbClr val="009FC2"/>
                </a:solidFill>
              </a:rPr>
              <a:t>are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keen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to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carry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out</a:t>
            </a:r>
            <a:r>
              <a:rPr lang="tr-TR" sz="2400" dirty="0" smtClean="0">
                <a:solidFill>
                  <a:srgbClr val="009FC2"/>
                </a:solidFill>
              </a:rPr>
              <a:t> </a:t>
            </a:r>
            <a:r>
              <a:rPr lang="tr-TR" sz="2400" dirty="0" err="1" smtClean="0">
                <a:solidFill>
                  <a:srgbClr val="009FC2"/>
                </a:solidFill>
              </a:rPr>
              <a:t>the</a:t>
            </a:r>
            <a:r>
              <a:rPr lang="tr-TR" sz="2400" dirty="0" smtClean="0">
                <a:solidFill>
                  <a:srgbClr val="009FC2"/>
                </a:solidFill>
              </a:rPr>
              <a:t> Project.</a:t>
            </a:r>
            <a:endParaRPr lang="tr-TR" sz="2400" dirty="0">
              <a:solidFill>
                <a:srgbClr val="009F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79556"/>
            <a:ext cx="3753889" cy="1648449"/>
          </a:xfrm>
        </p:spPr>
        <p:txBody>
          <a:bodyPr anchor="ctr">
            <a:noAutofit/>
          </a:bodyPr>
          <a:lstStyle/>
          <a:p>
            <a:pPr algn="ctr"/>
            <a:r>
              <a:rPr lang="tr-TR" sz="4000" dirty="0" err="1" smtClean="0">
                <a:solidFill>
                  <a:srgbClr val="009FC2"/>
                </a:solidFill>
              </a:rPr>
              <a:t>Thanks</a:t>
            </a:r>
            <a:endParaRPr lang="en-US" sz="4000" dirty="0">
              <a:solidFill>
                <a:srgbClr val="009FC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a typeface="+mj-ea"/>
                <a:cs typeface="Concord"/>
              </a:rPr>
              <a:t>Task Force Activities</a:t>
            </a:r>
            <a:endParaRPr kumimoji="0" lang="en-US" sz="4400" b="0" i="0" u="none" strike="noStrike" kern="120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Concord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0" y="1199535"/>
            <a:ext cx="9144000" cy="47628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800" dirty="0" err="1" smtClean="0">
                <a:solidFill>
                  <a:srgbClr val="009FC2"/>
                </a:solidFill>
              </a:rPr>
              <a:t>Formation</a:t>
            </a:r>
            <a:r>
              <a:rPr lang="tr-TR" sz="2800" dirty="0" smtClean="0">
                <a:solidFill>
                  <a:srgbClr val="009FC2"/>
                </a:solidFill>
              </a:rPr>
              <a:t> of </a:t>
            </a:r>
            <a:r>
              <a:rPr lang="tr-TR" sz="2800" dirty="0" err="1" smtClean="0">
                <a:solidFill>
                  <a:srgbClr val="009FC2"/>
                </a:solidFill>
              </a:rPr>
              <a:t>the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Task</a:t>
            </a:r>
            <a:r>
              <a:rPr lang="tr-TR" sz="2800" dirty="0">
                <a:solidFill>
                  <a:srgbClr val="009FC2"/>
                </a:solidFill>
              </a:rPr>
              <a:t> Force on </a:t>
            </a:r>
            <a:r>
              <a:rPr lang="tr-TR" sz="2800" dirty="0" err="1">
                <a:solidFill>
                  <a:srgbClr val="009FC2"/>
                </a:solidFill>
              </a:rPr>
              <a:t>Precious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Metals</a:t>
            </a:r>
            <a:r>
              <a:rPr lang="tr-TR" sz="2800" dirty="0">
                <a:solidFill>
                  <a:srgbClr val="009FC2"/>
                </a:solidFill>
              </a:rPr>
              <a:t>, </a:t>
            </a:r>
            <a:r>
              <a:rPr lang="tr-TR" sz="2800" dirty="0" err="1">
                <a:solidFill>
                  <a:srgbClr val="009FC2"/>
                </a:solidFill>
              </a:rPr>
              <a:t>leaded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by</a:t>
            </a:r>
            <a:r>
              <a:rPr lang="tr-TR" sz="2800" dirty="0">
                <a:solidFill>
                  <a:srgbClr val="009FC2"/>
                </a:solidFill>
              </a:rPr>
              <a:t> Borsa </a:t>
            </a:r>
            <a:r>
              <a:rPr lang="tr-TR" sz="2800" dirty="0" smtClean="0">
                <a:solidFill>
                  <a:srgbClr val="009FC2"/>
                </a:solidFill>
              </a:rPr>
              <a:t>İstanbul in </a:t>
            </a:r>
            <a:r>
              <a:rPr lang="tr-TR" sz="2800" dirty="0" err="1" smtClean="0">
                <a:solidFill>
                  <a:srgbClr val="009FC2"/>
                </a:solidFill>
              </a:rPr>
              <a:t>the</a:t>
            </a:r>
            <a:r>
              <a:rPr lang="tr-TR" sz="2800" dirty="0" smtClean="0">
                <a:solidFill>
                  <a:srgbClr val="009FC2"/>
                </a:solidFill>
              </a:rPr>
              <a:t> 9th </a:t>
            </a:r>
            <a:r>
              <a:rPr lang="tr-TR" sz="2800" dirty="0" err="1" smtClean="0">
                <a:solidFill>
                  <a:srgbClr val="009FC2"/>
                </a:solidFill>
              </a:rPr>
              <a:t>meeting</a:t>
            </a:r>
            <a:r>
              <a:rPr lang="tr-TR" sz="2800" dirty="0" smtClean="0">
                <a:solidFill>
                  <a:srgbClr val="009FC2"/>
                </a:solidFill>
              </a:rPr>
              <a:t> of </a:t>
            </a:r>
            <a:r>
              <a:rPr lang="en-US" sz="2800" dirty="0">
                <a:solidFill>
                  <a:srgbClr val="009FC2"/>
                </a:solidFill>
              </a:rPr>
              <a:t>OIC </a:t>
            </a:r>
            <a:r>
              <a:rPr lang="en-US" sz="2800" dirty="0" smtClean="0">
                <a:solidFill>
                  <a:srgbClr val="009FC2"/>
                </a:solidFill>
              </a:rPr>
              <a:t>Member States’ Stock Exchanges Forum</a:t>
            </a:r>
            <a:r>
              <a:rPr lang="tr-TR" sz="2800" dirty="0" smtClean="0">
                <a:solidFill>
                  <a:srgbClr val="009FC2"/>
                </a:solidFill>
              </a:rPr>
              <a:t> on </a:t>
            </a:r>
            <a:r>
              <a:rPr lang="tr-TR" sz="2800" dirty="0" err="1" smtClean="0">
                <a:solidFill>
                  <a:srgbClr val="009FC2"/>
                </a:solidFill>
              </a:rPr>
              <a:t>November</a:t>
            </a:r>
            <a:r>
              <a:rPr lang="tr-TR" sz="2800" dirty="0" smtClean="0">
                <a:solidFill>
                  <a:srgbClr val="009FC2"/>
                </a:solidFill>
              </a:rPr>
              <a:t> 15, 2015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800" dirty="0" err="1" smtClean="0">
                <a:solidFill>
                  <a:srgbClr val="009FC2"/>
                </a:solidFill>
              </a:rPr>
              <a:t>Invited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Exchanges</a:t>
            </a:r>
            <a:r>
              <a:rPr lang="tr-TR" sz="2800" dirty="0">
                <a:solidFill>
                  <a:srgbClr val="009FC2"/>
                </a:solidFill>
              </a:rPr>
              <a:t>: L</a:t>
            </a:r>
            <a:r>
              <a:rPr lang="en-US" sz="2800" dirty="0" err="1">
                <a:solidFill>
                  <a:srgbClr val="009FC2"/>
                </a:solidFill>
              </a:rPr>
              <a:t>eading</a:t>
            </a:r>
            <a:r>
              <a:rPr lang="en-US" sz="2800" dirty="0">
                <a:solidFill>
                  <a:srgbClr val="009FC2"/>
                </a:solidFill>
              </a:rPr>
              <a:t> exchanges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en-US" sz="2800" dirty="0">
                <a:solidFill>
                  <a:srgbClr val="009FC2"/>
                </a:solidFill>
              </a:rPr>
              <a:t>of the OIC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Countries</a:t>
            </a:r>
            <a:r>
              <a:rPr lang="tr-TR" sz="2800" dirty="0">
                <a:solidFill>
                  <a:srgbClr val="009FC2"/>
                </a:solidFill>
              </a:rPr>
              <a:t> on </a:t>
            </a:r>
            <a:r>
              <a:rPr lang="tr-TR" sz="2800" dirty="0" err="1">
                <a:solidFill>
                  <a:srgbClr val="009FC2"/>
                </a:solidFill>
              </a:rPr>
              <a:t>which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tr-TR" sz="2800" dirty="0" err="1">
                <a:solidFill>
                  <a:srgbClr val="009FC2"/>
                </a:solidFill>
              </a:rPr>
              <a:t>gold</a:t>
            </a:r>
            <a:r>
              <a:rPr lang="tr-TR" sz="2800" dirty="0">
                <a:solidFill>
                  <a:srgbClr val="009FC2"/>
                </a:solidFill>
              </a:rPr>
              <a:t> is </a:t>
            </a:r>
            <a:r>
              <a:rPr lang="tr-TR" sz="2800" dirty="0" err="1" smtClean="0">
                <a:solidFill>
                  <a:srgbClr val="009FC2"/>
                </a:solidFill>
              </a:rPr>
              <a:t>traded</a:t>
            </a:r>
            <a:endParaRPr lang="tr-TR" sz="2800" dirty="0" smtClean="0">
              <a:solidFill>
                <a:srgbClr val="009FC2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800" dirty="0" err="1" smtClean="0">
                <a:solidFill>
                  <a:srgbClr val="009FC2"/>
                </a:solidFill>
              </a:rPr>
              <a:t>Task</a:t>
            </a:r>
            <a:r>
              <a:rPr lang="tr-TR" sz="2800" dirty="0" smtClean="0">
                <a:solidFill>
                  <a:srgbClr val="009FC2"/>
                </a:solidFill>
              </a:rPr>
              <a:t> Force </a:t>
            </a:r>
            <a:r>
              <a:rPr lang="tr-TR" sz="2800" dirty="0" err="1" smtClean="0">
                <a:solidFill>
                  <a:srgbClr val="009FC2"/>
                </a:solidFill>
              </a:rPr>
              <a:t>Participants</a:t>
            </a:r>
            <a:r>
              <a:rPr lang="tr-TR" sz="2800" dirty="0">
                <a:solidFill>
                  <a:srgbClr val="009FC2"/>
                </a:solidFill>
              </a:rPr>
              <a:t>: </a:t>
            </a:r>
            <a:r>
              <a:rPr lang="en-US" sz="2800" dirty="0">
                <a:solidFill>
                  <a:srgbClr val="009FC2"/>
                </a:solidFill>
              </a:rPr>
              <a:t>Dubai Gold and Commodities Exchange (DGCX)</a:t>
            </a:r>
            <a:r>
              <a:rPr lang="tr-TR" sz="2800" dirty="0">
                <a:solidFill>
                  <a:srgbClr val="009FC2"/>
                </a:solidFill>
              </a:rPr>
              <a:t>,</a:t>
            </a:r>
            <a:r>
              <a:rPr lang="en-US" sz="2800" dirty="0">
                <a:solidFill>
                  <a:srgbClr val="009FC2"/>
                </a:solidFill>
              </a:rPr>
              <a:t> Bursa Malaysia </a:t>
            </a:r>
            <a:r>
              <a:rPr lang="tr-TR" sz="2800" dirty="0" err="1">
                <a:solidFill>
                  <a:srgbClr val="009FC2"/>
                </a:solidFill>
              </a:rPr>
              <a:t>and</a:t>
            </a:r>
            <a:r>
              <a:rPr lang="tr-TR" sz="2800" dirty="0">
                <a:solidFill>
                  <a:srgbClr val="009FC2"/>
                </a:solidFill>
              </a:rPr>
              <a:t> </a:t>
            </a:r>
            <a:r>
              <a:rPr lang="en-US" sz="2800" dirty="0">
                <a:solidFill>
                  <a:srgbClr val="009FC2"/>
                </a:solidFill>
              </a:rPr>
              <a:t>Borsa İstanbul.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800" dirty="0" err="1" smtClean="0">
                <a:solidFill>
                  <a:srgbClr val="009FC2"/>
                </a:solidFill>
              </a:rPr>
              <a:t>Research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process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and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preparation</a:t>
            </a:r>
            <a:r>
              <a:rPr lang="tr-TR" sz="2800" dirty="0" smtClean="0">
                <a:solidFill>
                  <a:srgbClr val="009FC2"/>
                </a:solidFill>
              </a:rPr>
              <a:t> of </a:t>
            </a:r>
            <a:r>
              <a:rPr lang="tr-TR" sz="2800" dirty="0" err="1" smtClean="0">
                <a:solidFill>
                  <a:srgbClr val="009FC2"/>
                </a:solidFill>
              </a:rPr>
              <a:t>the</a:t>
            </a:r>
            <a:r>
              <a:rPr lang="tr-TR" sz="2800" dirty="0" smtClean="0">
                <a:solidFill>
                  <a:srgbClr val="009FC2"/>
                </a:solidFill>
              </a:rPr>
              <a:t> Report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800" dirty="0" err="1" smtClean="0">
                <a:solidFill>
                  <a:srgbClr val="009FC2"/>
                </a:solidFill>
              </a:rPr>
              <a:t>Thorough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en-US" sz="2800" dirty="0" smtClean="0">
                <a:solidFill>
                  <a:srgbClr val="009FC2"/>
                </a:solidFill>
              </a:rPr>
              <a:t>research</a:t>
            </a:r>
            <a:r>
              <a:rPr lang="tr-TR" sz="2800" dirty="0" smtClean="0">
                <a:solidFill>
                  <a:srgbClr val="009FC2"/>
                </a:solidFill>
              </a:rPr>
              <a:t>es</a:t>
            </a:r>
            <a:r>
              <a:rPr lang="en-US" sz="2800" dirty="0" smtClean="0">
                <a:solidFill>
                  <a:srgbClr val="009FC2"/>
                </a:solidFill>
              </a:rPr>
              <a:t> on</a:t>
            </a:r>
            <a:r>
              <a:rPr lang="tr-TR" sz="2800" dirty="0" smtClean="0">
                <a:solidFill>
                  <a:srgbClr val="009FC2"/>
                </a:solidFill>
              </a:rPr>
              <a:t> </a:t>
            </a:r>
            <a:r>
              <a:rPr lang="tr-TR" sz="2800" dirty="0" err="1" smtClean="0">
                <a:solidFill>
                  <a:srgbClr val="009FC2"/>
                </a:solidFill>
              </a:rPr>
              <a:t>the</a:t>
            </a:r>
            <a:r>
              <a:rPr lang="en-US" sz="2800" dirty="0" smtClean="0">
                <a:solidFill>
                  <a:srgbClr val="009FC2"/>
                </a:solidFill>
              </a:rPr>
              <a:t> </a:t>
            </a:r>
            <a:r>
              <a:rPr lang="en-US" sz="2800" dirty="0">
                <a:solidFill>
                  <a:srgbClr val="009FC2"/>
                </a:solidFill>
              </a:rPr>
              <a:t>exchanges </a:t>
            </a:r>
            <a:r>
              <a:rPr lang="en-US" sz="2800" dirty="0" smtClean="0">
                <a:solidFill>
                  <a:srgbClr val="009FC2"/>
                </a:solidFill>
              </a:rPr>
              <a:t>in </a:t>
            </a:r>
            <a:r>
              <a:rPr lang="en-US" sz="2800" dirty="0">
                <a:solidFill>
                  <a:srgbClr val="009FC2"/>
                </a:solidFill>
              </a:rPr>
              <a:t>the OIC </a:t>
            </a:r>
            <a:r>
              <a:rPr lang="en-US" sz="2800" dirty="0" smtClean="0">
                <a:solidFill>
                  <a:srgbClr val="009FC2"/>
                </a:solidFill>
              </a:rPr>
              <a:t>Countries</a:t>
            </a:r>
          </a:p>
        </p:txBody>
      </p:sp>
    </p:spTree>
    <p:extLst>
      <p:ext uri="{BB962C8B-B14F-4D97-AF65-F5344CB8AC3E}">
        <p14:creationId xmlns:p14="http://schemas.microsoft.com/office/powerpoint/2010/main" val="141591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a typeface="+mj-ea"/>
                <a:cs typeface="Concord"/>
              </a:rPr>
              <a:t>Task Force Activities</a:t>
            </a:r>
            <a:endParaRPr kumimoji="0" lang="en-US" sz="4400" b="0" i="0" u="none" strike="noStrike" kern="120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Concord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0" y="1098000"/>
            <a:ext cx="9144000" cy="5049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sz="2700" dirty="0">
              <a:solidFill>
                <a:srgbClr val="009FC2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700" dirty="0" err="1" smtClean="0">
                <a:solidFill>
                  <a:srgbClr val="009FC2"/>
                </a:solidFill>
              </a:rPr>
              <a:t>Studied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countries</a:t>
            </a:r>
            <a:r>
              <a:rPr lang="tr-TR" sz="2700" dirty="0" smtClean="0">
                <a:solidFill>
                  <a:srgbClr val="009FC2"/>
                </a:solidFill>
              </a:rPr>
              <a:t>: </a:t>
            </a:r>
            <a:r>
              <a:rPr lang="en-US" sz="2700" dirty="0" smtClean="0">
                <a:solidFill>
                  <a:srgbClr val="009FC2"/>
                </a:solidFill>
              </a:rPr>
              <a:t>Turkey</a:t>
            </a:r>
            <a:r>
              <a:rPr lang="en-US" sz="2700" dirty="0">
                <a:solidFill>
                  <a:srgbClr val="009FC2"/>
                </a:solidFill>
              </a:rPr>
              <a:t>, UAE, Malaysia, Saudi Arabia, Kuwait, Oman, and </a:t>
            </a:r>
            <a:r>
              <a:rPr lang="en-US" sz="2700" dirty="0" smtClean="0">
                <a:solidFill>
                  <a:srgbClr val="009FC2"/>
                </a:solidFill>
              </a:rPr>
              <a:t>Qatar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700" dirty="0" smtClean="0">
                <a:solidFill>
                  <a:srgbClr val="009FC2"/>
                </a:solidFill>
              </a:rPr>
              <a:t>The result</a:t>
            </a:r>
            <a:r>
              <a:rPr lang="tr-TR" sz="2700" dirty="0" smtClean="0">
                <a:solidFill>
                  <a:srgbClr val="009FC2"/>
                </a:solidFill>
              </a:rPr>
              <a:t>: </a:t>
            </a:r>
            <a:r>
              <a:rPr lang="en-US" sz="2700" dirty="0" smtClean="0">
                <a:solidFill>
                  <a:srgbClr val="009FC2"/>
                </a:solidFill>
              </a:rPr>
              <a:t>Borsa </a:t>
            </a:r>
            <a:r>
              <a:rPr lang="en-US" sz="2700" dirty="0">
                <a:solidFill>
                  <a:srgbClr val="009FC2"/>
                </a:solidFill>
              </a:rPr>
              <a:t>İstanbul, </a:t>
            </a:r>
            <a:r>
              <a:rPr lang="en-US" sz="2700" dirty="0" smtClean="0">
                <a:solidFill>
                  <a:srgbClr val="009FC2"/>
                </a:solidFill>
              </a:rPr>
              <a:t>DGCX and </a:t>
            </a:r>
            <a:r>
              <a:rPr lang="en-US" sz="2700" dirty="0">
                <a:solidFill>
                  <a:srgbClr val="009FC2"/>
                </a:solidFill>
              </a:rPr>
              <a:t>Bursa </a:t>
            </a:r>
            <a:r>
              <a:rPr lang="en-US" sz="2700" dirty="0" smtClean="0">
                <a:solidFill>
                  <a:srgbClr val="009FC2"/>
                </a:solidFill>
              </a:rPr>
              <a:t>Malaysia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stand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out</a:t>
            </a:r>
            <a:endParaRPr lang="tr-TR" sz="2700" dirty="0" smtClean="0">
              <a:solidFill>
                <a:srgbClr val="009FC2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700" dirty="0" err="1" smtClean="0">
                <a:solidFill>
                  <a:srgbClr val="009FC2"/>
                </a:solidFill>
              </a:rPr>
              <a:t>Modest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or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no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physical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gold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or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gold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futures</a:t>
            </a:r>
            <a:r>
              <a:rPr lang="tr-TR" sz="2700" dirty="0" smtClean="0">
                <a:solidFill>
                  <a:srgbClr val="009FC2"/>
                </a:solidFill>
              </a:rPr>
              <a:t>  </a:t>
            </a:r>
            <a:r>
              <a:rPr lang="tr-TR" sz="2700" dirty="0" err="1" smtClean="0">
                <a:solidFill>
                  <a:srgbClr val="009FC2"/>
                </a:solidFill>
              </a:rPr>
              <a:t>trade</a:t>
            </a:r>
            <a:r>
              <a:rPr lang="tr-TR" sz="2700" dirty="0" smtClean="0">
                <a:solidFill>
                  <a:srgbClr val="009FC2"/>
                </a:solidFill>
              </a:rPr>
              <a:t> on </a:t>
            </a:r>
            <a:r>
              <a:rPr lang="tr-TR" sz="2700" dirty="0" err="1" smtClean="0">
                <a:solidFill>
                  <a:srgbClr val="009FC2"/>
                </a:solidFill>
              </a:rPr>
              <a:t>other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organized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exchanges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operating</a:t>
            </a:r>
            <a:r>
              <a:rPr lang="tr-TR" sz="2700" dirty="0" smtClean="0">
                <a:solidFill>
                  <a:srgbClr val="009FC2"/>
                </a:solidFill>
              </a:rPr>
              <a:t> in </a:t>
            </a:r>
            <a:r>
              <a:rPr lang="tr-TR" sz="2700" dirty="0" err="1" smtClean="0">
                <a:solidFill>
                  <a:srgbClr val="009FC2"/>
                </a:solidFill>
              </a:rPr>
              <a:t>above-mentioned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  <a:r>
              <a:rPr lang="tr-TR" sz="2700" dirty="0" err="1" smtClean="0">
                <a:solidFill>
                  <a:srgbClr val="009FC2"/>
                </a:solidFill>
              </a:rPr>
              <a:t>countries</a:t>
            </a:r>
            <a:r>
              <a:rPr lang="tr-TR" sz="2700" dirty="0" smtClean="0">
                <a:solidFill>
                  <a:srgbClr val="009FC2"/>
                </a:solidFill>
              </a:rPr>
              <a:t>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700" dirty="0" smtClean="0">
                <a:solidFill>
                  <a:srgbClr val="009FC2"/>
                </a:solidFill>
              </a:rPr>
              <a:t>Thus, </a:t>
            </a:r>
            <a:r>
              <a:rPr lang="en-US" sz="2700" dirty="0" err="1" smtClean="0">
                <a:solidFill>
                  <a:srgbClr val="009FC2"/>
                </a:solidFill>
              </a:rPr>
              <a:t>th</a:t>
            </a:r>
            <a:r>
              <a:rPr lang="tr-TR" sz="2700" dirty="0" smtClean="0">
                <a:solidFill>
                  <a:srgbClr val="009FC2"/>
                </a:solidFill>
              </a:rPr>
              <a:t>e</a:t>
            </a:r>
            <a:r>
              <a:rPr lang="en-US" sz="2700" dirty="0" smtClean="0">
                <a:solidFill>
                  <a:srgbClr val="009FC2"/>
                </a:solidFill>
              </a:rPr>
              <a:t> report</a:t>
            </a:r>
            <a:r>
              <a:rPr lang="tr-TR" sz="2700" dirty="0" smtClean="0">
                <a:solidFill>
                  <a:srgbClr val="009FC2"/>
                </a:solidFill>
              </a:rPr>
              <a:t>’s</a:t>
            </a:r>
            <a:r>
              <a:rPr lang="en-US" sz="2700" dirty="0" smtClean="0">
                <a:solidFill>
                  <a:srgbClr val="009FC2"/>
                </a:solidFill>
              </a:rPr>
              <a:t> focus</a:t>
            </a:r>
            <a:r>
              <a:rPr lang="tr-TR" sz="2700" dirty="0" smtClean="0">
                <a:solidFill>
                  <a:srgbClr val="009FC2"/>
                </a:solidFill>
              </a:rPr>
              <a:t> is</a:t>
            </a:r>
            <a:r>
              <a:rPr lang="en-US" sz="2700" dirty="0" smtClean="0">
                <a:solidFill>
                  <a:srgbClr val="009FC2"/>
                </a:solidFill>
              </a:rPr>
              <a:t> DGCX, Bursa Malaysia and Borsa İstanbul.</a:t>
            </a:r>
          </a:p>
        </p:txBody>
      </p:sp>
    </p:spTree>
    <p:extLst>
      <p:ext uri="{BB962C8B-B14F-4D97-AF65-F5344CB8AC3E}">
        <p14:creationId xmlns:p14="http://schemas.microsoft.com/office/powerpoint/2010/main" val="166666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4400" dirty="0" smtClean="0">
                <a:solidFill>
                  <a:schemeClr val="bg1"/>
                </a:solidFill>
                <a:ea typeface="+mj-ea"/>
                <a:cs typeface="Concord"/>
              </a:rPr>
              <a:t>Mine </a:t>
            </a:r>
            <a:r>
              <a:rPr lang="tr-TR" sz="4400" dirty="0" err="1">
                <a:solidFill>
                  <a:schemeClr val="bg1"/>
                </a:solidFill>
                <a:ea typeface="+mj-ea"/>
                <a:cs typeface="Concord"/>
              </a:rPr>
              <a:t>Production</a:t>
            </a:r>
            <a:r>
              <a:rPr lang="tr-TR" sz="4400" dirty="0">
                <a:solidFill>
                  <a:schemeClr val="bg1"/>
                </a:solidFill>
                <a:ea typeface="+mj-ea"/>
                <a:cs typeface="Concord"/>
              </a:rPr>
              <a:t> of Gold </a:t>
            </a:r>
            <a:r>
              <a:rPr lang="tr-TR" sz="4400" dirty="0" smtClean="0">
                <a:solidFill>
                  <a:schemeClr val="bg1"/>
                </a:solidFill>
                <a:ea typeface="+mj-ea"/>
                <a:cs typeface="Concord"/>
              </a:rPr>
              <a:t>(</a:t>
            </a:r>
            <a:r>
              <a:rPr lang="tr-TR" sz="4400" dirty="0" err="1">
                <a:solidFill>
                  <a:schemeClr val="bg1"/>
                </a:solidFill>
                <a:ea typeface="+mj-ea"/>
                <a:cs typeface="Concord"/>
              </a:rPr>
              <a:t>tons</a:t>
            </a:r>
            <a:r>
              <a:rPr lang="tr-TR" sz="4400" dirty="0">
                <a:solidFill>
                  <a:schemeClr val="bg1"/>
                </a:solidFill>
                <a:ea typeface="+mj-ea"/>
                <a:cs typeface="Concord"/>
              </a:rPr>
              <a:t>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Concord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07094"/>
              </p:ext>
            </p:extLst>
          </p:nvPr>
        </p:nvGraphicFramePr>
        <p:xfrm>
          <a:off x="0" y="1481062"/>
          <a:ext cx="9144004" cy="44165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768468"/>
                <a:gridCol w="614628"/>
                <a:gridCol w="614628"/>
                <a:gridCol w="614628"/>
                <a:gridCol w="614628"/>
                <a:gridCol w="614628"/>
                <a:gridCol w="614628"/>
                <a:gridCol w="614628"/>
                <a:gridCol w="614628"/>
                <a:gridCol w="614628"/>
                <a:gridCol w="614628"/>
                <a:gridCol w="614628"/>
                <a:gridCol w="614628"/>
              </a:tblGrid>
              <a:tr h="23839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Countries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Avg.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Indonesia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114.1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149.5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95.9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140.1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121.1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110.7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116.4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134.3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127.5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Uzbekistan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74.1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74.8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Kazakhstan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21.8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Mali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48.2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48.9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48.5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Burkina Faso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Turkey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Suriname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Guinea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Sudan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Kyrgyzstan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19.2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17.7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16.3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Ivory Coast 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Guyana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Egypt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Mauritania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391.6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344.1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378.9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434.9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444.3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471.7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460.9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497.1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523.9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534.7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439.0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World Total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2,562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2,496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2,499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2,429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2,612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2,742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2,846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2,875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3,064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3,133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3,178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2,765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  <a:tr h="23839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Share of the OIC (%)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15.8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7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>
                <a:solidFill>
                  <a:schemeClr val="bg1"/>
                </a:solidFill>
                <a:ea typeface="+mj-ea"/>
                <a:cs typeface="Concord"/>
              </a:rPr>
              <a:t>Scrap </a:t>
            </a:r>
            <a:r>
              <a:rPr lang="en-US" sz="4400" dirty="0" err="1" smtClean="0">
                <a:solidFill>
                  <a:schemeClr val="bg1"/>
                </a:solidFill>
                <a:ea typeface="+mj-ea"/>
                <a:cs typeface="Concord"/>
              </a:rPr>
              <a:t>Suppl</a:t>
            </a:r>
            <a:r>
              <a:rPr lang="tr-TR" sz="4400" dirty="0" smtClean="0">
                <a:solidFill>
                  <a:schemeClr val="bg1"/>
                </a:solidFill>
                <a:ea typeface="+mj-ea"/>
                <a:cs typeface="Concord"/>
              </a:rPr>
              <a:t>y</a:t>
            </a:r>
            <a:r>
              <a:rPr lang="en-US" sz="4400" dirty="0" smtClean="0">
                <a:solidFill>
                  <a:schemeClr val="bg1"/>
                </a:solidFill>
                <a:ea typeface="+mj-ea"/>
                <a:cs typeface="Concord"/>
              </a:rPr>
              <a:t> </a:t>
            </a:r>
            <a:r>
              <a:rPr lang="en-US" sz="4400" dirty="0">
                <a:solidFill>
                  <a:schemeClr val="bg1"/>
                </a:solidFill>
                <a:ea typeface="+mj-ea"/>
                <a:cs typeface="Concord"/>
              </a:rPr>
              <a:t>of Gold </a:t>
            </a:r>
            <a:r>
              <a:rPr lang="en-US" sz="4400" dirty="0" smtClean="0">
                <a:solidFill>
                  <a:schemeClr val="bg1"/>
                </a:solidFill>
                <a:ea typeface="+mj-ea"/>
                <a:cs typeface="Concord"/>
              </a:rPr>
              <a:t>(</a:t>
            </a:r>
            <a:r>
              <a:rPr lang="en-US" sz="4400" dirty="0">
                <a:solidFill>
                  <a:schemeClr val="bg1"/>
                </a:solidFill>
                <a:ea typeface="+mj-ea"/>
                <a:cs typeface="Concord"/>
              </a:rPr>
              <a:t>tons)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411761"/>
              </p:ext>
            </p:extLst>
          </p:nvPr>
        </p:nvGraphicFramePr>
        <p:xfrm>
          <a:off x="4" y="1241756"/>
          <a:ext cx="9143996" cy="490728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931212"/>
                <a:gridCol w="601675"/>
                <a:gridCol w="601675"/>
                <a:gridCol w="601675"/>
                <a:gridCol w="601675"/>
                <a:gridCol w="601675"/>
                <a:gridCol w="601675"/>
                <a:gridCol w="601675"/>
                <a:gridCol w="601675"/>
                <a:gridCol w="601675"/>
                <a:gridCol w="601675"/>
                <a:gridCol w="601675"/>
                <a:gridCol w="594359"/>
              </a:tblGrid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Countries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Avg.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Turkey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199.0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217.2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Indonesia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71.9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60.4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United Arab Emirates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110.0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Saudi Arabia &amp; Yemen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133.7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Egypt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65.0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48.0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Pakistan &amp; Afghanistan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39.2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Iran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Iraq &amp; Syria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Malaysia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Libya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8.2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7.7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11.1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Lebanon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10.8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Kuwait 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Morocco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Jordan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Algeria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Oman &amp; Qatar 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OIC Countries Total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488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331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339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509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World Total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903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1,133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1,006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1,352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1,728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1,713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1,675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1,677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1,287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1,157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1,172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1,363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  <a:tr h="219812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Share of the OIC (%)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49.5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39.4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38.1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32.8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62414" marR="624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9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>
                <a:solidFill>
                  <a:schemeClr val="bg1"/>
                </a:solidFill>
                <a:ea typeface="+mj-ea"/>
                <a:cs typeface="Concord"/>
              </a:rPr>
              <a:t>Jewelry Fabrication </a:t>
            </a:r>
            <a:r>
              <a:rPr lang="en-US" sz="4400" dirty="0" smtClean="0">
                <a:solidFill>
                  <a:schemeClr val="bg1"/>
                </a:solidFill>
                <a:ea typeface="+mj-ea"/>
                <a:cs typeface="Concord"/>
              </a:rPr>
              <a:t>(tons</a:t>
            </a:r>
            <a:r>
              <a:rPr lang="en-US" sz="4400" dirty="0">
                <a:solidFill>
                  <a:schemeClr val="bg1"/>
                </a:solidFill>
                <a:ea typeface="+mj-ea"/>
                <a:cs typeface="Concord"/>
              </a:rPr>
              <a:t>)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524488"/>
              </p:ext>
            </p:extLst>
          </p:nvPr>
        </p:nvGraphicFramePr>
        <p:xfrm>
          <a:off x="0" y="1252103"/>
          <a:ext cx="9143989" cy="484995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960045"/>
                <a:gridCol w="598662"/>
                <a:gridCol w="598662"/>
                <a:gridCol w="598662"/>
                <a:gridCol w="598662"/>
                <a:gridCol w="598662"/>
                <a:gridCol w="598662"/>
                <a:gridCol w="598662"/>
                <a:gridCol w="598662"/>
                <a:gridCol w="598662"/>
                <a:gridCol w="598662"/>
                <a:gridCol w="598662"/>
                <a:gridCol w="598662"/>
              </a:tblGrid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Countries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Avg.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Turkey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251.1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184.9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183.2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80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87.1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114.8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91.6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Saudi Arabia &amp; Yemen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124.6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99.5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40.8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Indonesia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60.8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48.2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Malaysia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74.1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60.9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Egypt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UAE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48.1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Pakistan &amp;Afghanistan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Iran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Iraq &amp; Syria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14.2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Uzbekistan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Kazakhstan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Bangladesh &amp; Nepal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Morocco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Kuwait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Oman &amp; Qatar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Bahrain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Jordan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6.9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4.5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6.5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OIC Countries Total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885.6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687.9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747.4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674.2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410.7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369.2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363.8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430.6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450.7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421.5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535.0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World Total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2,722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2,302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2,426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2,308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1,819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2,033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2,034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2,008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2,439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2,250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2,178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2,229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Share of the OIC (%)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32.5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29.9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30.8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18.2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18.1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17.7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20.0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19.4</a:t>
                      </a:r>
                      <a:endParaRPr lang="tr-TR" sz="14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24.0</a:t>
                      </a:r>
                      <a:endParaRPr lang="tr-TR" sz="14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92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>
                <a:solidFill>
                  <a:schemeClr val="bg1"/>
                </a:solidFill>
                <a:ea typeface="+mj-ea"/>
                <a:cs typeface="Concord"/>
              </a:rPr>
              <a:t>Official Gold Reserves </a:t>
            </a:r>
            <a:r>
              <a:rPr lang="en-US" sz="4400" dirty="0" smtClean="0">
                <a:solidFill>
                  <a:schemeClr val="bg1"/>
                </a:solidFill>
                <a:ea typeface="+mj-ea"/>
                <a:cs typeface="Concord"/>
              </a:rPr>
              <a:t>(</a:t>
            </a:r>
            <a:r>
              <a:rPr lang="en-US" sz="4400" dirty="0">
                <a:solidFill>
                  <a:schemeClr val="bg1"/>
                </a:solidFill>
                <a:ea typeface="+mj-ea"/>
                <a:cs typeface="Concord"/>
              </a:rPr>
              <a:t>tons)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429775"/>
              </p:ext>
            </p:extLst>
          </p:nvPr>
        </p:nvGraphicFramePr>
        <p:xfrm>
          <a:off x="88489" y="1223147"/>
          <a:ext cx="8947357" cy="484995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681180"/>
                <a:gridCol w="607611"/>
                <a:gridCol w="607611"/>
                <a:gridCol w="607611"/>
                <a:gridCol w="604816"/>
                <a:gridCol w="604816"/>
                <a:gridCol w="604816"/>
                <a:gridCol w="604816"/>
                <a:gridCol w="604816"/>
                <a:gridCol w="604816"/>
                <a:gridCol w="604816"/>
                <a:gridCol w="604816"/>
                <a:gridCol w="604816"/>
              </a:tblGrid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Countries</a:t>
                      </a:r>
                      <a:endParaRPr lang="tr-TR" sz="20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2005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2006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2007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2008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2009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2010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2011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2014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2015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Avg.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Turkey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195.3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359.6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519.7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529.1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474.4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252.3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Saudi Arabia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322.9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322.9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322.9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322.9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322.9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322.9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322.9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322.9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273.8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Lebanon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286.8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Kazakhstan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59.7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67.3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69.5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70.4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67.3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82.0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115.3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143.7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191.8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238.2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107.0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Algeria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173.6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Libya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116.6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131.5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Kuwait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Indonesia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96.4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73.1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73.1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73.1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73.1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73.1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73.1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74.0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78.1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78.1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78.1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76.7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Egypt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Pakistan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65.3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65.3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65.4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65.4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65.4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64.4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64.4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64.4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64.4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64.5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64.5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64.9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Malaysia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36.3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Jordan</a:t>
                      </a:r>
                      <a:endParaRPr lang="tr-TR" sz="20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12.7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14.3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15.6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19.3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34.5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15.8    </a:t>
                      </a:r>
                      <a:endParaRPr lang="tr-TR" sz="20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Syria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25.8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Morocco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22.0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Afghanistan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-  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-  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-  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21.9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15.9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Bangladesh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13.5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13.8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9.0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Qatar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0.6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0.6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12.4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10.3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OIC Total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1,341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1,325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1,341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1,543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1,542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1,547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1,614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1,814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2,008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2,069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2,077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1,656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World Total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30,833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30,468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29,963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29,981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30,506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30,840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31,206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31,681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31,854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32,029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32,804    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31,106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  <a:tr h="216000">
                <a:tc>
                  <a:txBody>
                    <a:bodyPr/>
                    <a:lstStyle/>
                    <a:p>
                      <a:pPr marL="6985" indent="-6985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Share of the OIC (%)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4.3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4.3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4.5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5.1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5.1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5.0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5.2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5.7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6.5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</a:t>
                      </a:r>
                      <a:endParaRPr lang="tr-TR" sz="200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985" indent="-698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5.3</a:t>
                      </a:r>
                      <a:endParaRPr lang="tr-TR" sz="2000" dirty="0">
                        <a:solidFill>
                          <a:srgbClr val="0D0D0D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03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-1" y="0"/>
            <a:ext cx="8686801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>
                <a:solidFill>
                  <a:schemeClr val="bg1"/>
                </a:solidFill>
                <a:ea typeface="+mj-ea"/>
                <a:cs typeface="Concord"/>
              </a:rPr>
              <a:t>Gold </a:t>
            </a:r>
            <a:r>
              <a:rPr lang="en-US" sz="4400" dirty="0" smtClean="0">
                <a:solidFill>
                  <a:schemeClr val="bg1"/>
                </a:solidFill>
                <a:ea typeface="+mj-ea"/>
                <a:cs typeface="Concord"/>
              </a:rPr>
              <a:t>Refineries &amp; Exchanges</a:t>
            </a:r>
            <a:endParaRPr lang="en-US" sz="4400" dirty="0">
              <a:solidFill>
                <a:schemeClr val="bg1"/>
              </a:solidFill>
              <a:ea typeface="+mj-ea"/>
              <a:cs typeface="Concord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-1" y="1198605"/>
            <a:ext cx="9144001" cy="4864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25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rgbClr val="009FC2"/>
                </a:solidFill>
              </a:rPr>
              <a:t>6 </a:t>
            </a:r>
            <a:r>
              <a:rPr lang="tr-TR" sz="2600" dirty="0" smtClean="0">
                <a:solidFill>
                  <a:srgbClr val="009FC2"/>
                </a:solidFill>
              </a:rPr>
              <a:t>(</a:t>
            </a:r>
            <a:r>
              <a:rPr lang="en-US" sz="2600" dirty="0" smtClean="0">
                <a:solidFill>
                  <a:srgbClr val="009FC2"/>
                </a:solidFill>
              </a:rPr>
              <a:t>out of 71</a:t>
            </a:r>
            <a:r>
              <a:rPr lang="tr-TR" sz="2600" dirty="0" smtClean="0">
                <a:solidFill>
                  <a:srgbClr val="009FC2"/>
                </a:solidFill>
              </a:rPr>
              <a:t>)</a:t>
            </a:r>
            <a:r>
              <a:rPr lang="en-US" sz="2600" dirty="0" smtClean="0">
                <a:solidFill>
                  <a:srgbClr val="009FC2"/>
                </a:solidFill>
              </a:rPr>
              <a:t> refineries</a:t>
            </a:r>
            <a:r>
              <a:rPr lang="tr-TR" sz="2600" dirty="0" smtClean="0">
                <a:solidFill>
                  <a:srgbClr val="009FC2"/>
                </a:solidFill>
              </a:rPr>
              <a:t> of </a:t>
            </a:r>
            <a:r>
              <a:rPr lang="tr-TR" sz="2600" dirty="0" err="1" smtClean="0">
                <a:solidFill>
                  <a:srgbClr val="009FC2"/>
                </a:solidFill>
              </a:rPr>
              <a:t>the</a:t>
            </a:r>
            <a:r>
              <a:rPr lang="tr-TR" sz="2600" dirty="0" smtClean="0">
                <a:solidFill>
                  <a:srgbClr val="009FC2"/>
                </a:solidFill>
              </a:rPr>
              <a:t> OIC </a:t>
            </a:r>
            <a:r>
              <a:rPr lang="tr-TR" sz="2600" dirty="0" err="1" smtClean="0">
                <a:solidFill>
                  <a:srgbClr val="009FC2"/>
                </a:solidFill>
              </a:rPr>
              <a:t>countries</a:t>
            </a:r>
            <a:r>
              <a:rPr lang="en-US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err="1" smtClean="0">
                <a:solidFill>
                  <a:srgbClr val="009FC2"/>
                </a:solidFill>
              </a:rPr>
              <a:t>are</a:t>
            </a:r>
            <a:r>
              <a:rPr lang="tr-TR" sz="2600" dirty="0" smtClean="0">
                <a:solidFill>
                  <a:srgbClr val="009FC2"/>
                </a:solidFill>
              </a:rPr>
              <a:t> in </a:t>
            </a:r>
            <a:r>
              <a:rPr lang="tr-TR" sz="2600" dirty="0" err="1" smtClean="0">
                <a:solidFill>
                  <a:srgbClr val="009FC2"/>
                </a:solidFill>
              </a:rPr>
              <a:t>the</a:t>
            </a:r>
            <a:r>
              <a:rPr lang="tr-TR" sz="2600" dirty="0" smtClean="0">
                <a:solidFill>
                  <a:srgbClr val="009FC2"/>
                </a:solidFill>
              </a:rPr>
              <a:t> LBMA GDL.</a:t>
            </a:r>
          </a:p>
          <a:p>
            <a:pPr marL="285750" indent="-285750" algn="just">
              <a:lnSpc>
                <a:spcPct val="125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rgbClr val="009FC2"/>
                </a:solidFill>
              </a:rPr>
              <a:t>UAE-Dubai </a:t>
            </a:r>
            <a:r>
              <a:rPr lang="en-US" sz="2600" dirty="0">
                <a:solidFill>
                  <a:srgbClr val="009FC2"/>
                </a:solidFill>
              </a:rPr>
              <a:t>and Turkey </a:t>
            </a:r>
            <a:r>
              <a:rPr lang="tr-TR" sz="2600" dirty="0" err="1" smtClean="0">
                <a:solidFill>
                  <a:srgbClr val="009FC2"/>
                </a:solidFill>
              </a:rPr>
              <a:t>are</a:t>
            </a:r>
            <a:r>
              <a:rPr lang="en-US" sz="2600" dirty="0" smtClean="0">
                <a:solidFill>
                  <a:srgbClr val="009FC2"/>
                </a:solidFill>
              </a:rPr>
              <a:t> </a:t>
            </a:r>
            <a:r>
              <a:rPr lang="en-US" sz="2600" dirty="0">
                <a:solidFill>
                  <a:srgbClr val="009FC2"/>
                </a:solidFill>
              </a:rPr>
              <a:t>the most prominent countries </a:t>
            </a:r>
            <a:r>
              <a:rPr lang="tr-TR" sz="2600" dirty="0" smtClean="0">
                <a:solidFill>
                  <a:srgbClr val="009FC2"/>
                </a:solidFill>
              </a:rPr>
              <a:t>on </a:t>
            </a:r>
            <a:r>
              <a:rPr lang="en-US" sz="2600" dirty="0" smtClean="0">
                <a:solidFill>
                  <a:srgbClr val="009FC2"/>
                </a:solidFill>
              </a:rPr>
              <a:t>physical </a:t>
            </a:r>
            <a:r>
              <a:rPr lang="en-US" sz="2600" dirty="0">
                <a:solidFill>
                  <a:srgbClr val="009FC2"/>
                </a:solidFill>
              </a:rPr>
              <a:t>gold </a:t>
            </a:r>
            <a:endParaRPr lang="tr-TR" sz="2600" dirty="0" smtClean="0">
              <a:solidFill>
                <a:srgbClr val="009FC2"/>
              </a:solidFill>
            </a:endParaRPr>
          </a:p>
          <a:p>
            <a:pPr marL="285750" indent="-285750" algn="just">
              <a:lnSpc>
                <a:spcPct val="125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rgbClr val="009FC2"/>
                </a:solidFill>
              </a:rPr>
              <a:t>In </a:t>
            </a:r>
            <a:r>
              <a:rPr lang="en-US" sz="2600" dirty="0">
                <a:solidFill>
                  <a:srgbClr val="009FC2"/>
                </a:solidFill>
              </a:rPr>
              <a:t>Turkey, gold-backed futures and physical gold </a:t>
            </a:r>
            <a:r>
              <a:rPr lang="en-US" sz="2600" dirty="0" smtClean="0">
                <a:solidFill>
                  <a:srgbClr val="009FC2"/>
                </a:solidFill>
              </a:rPr>
              <a:t>dealings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err="1" smtClean="0">
                <a:solidFill>
                  <a:srgbClr val="009FC2"/>
                </a:solidFill>
              </a:rPr>
              <a:t>take</a:t>
            </a:r>
            <a:r>
              <a:rPr lang="tr-TR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err="1" smtClean="0">
                <a:solidFill>
                  <a:srgbClr val="009FC2"/>
                </a:solidFill>
              </a:rPr>
              <a:t>place</a:t>
            </a:r>
            <a:r>
              <a:rPr lang="en-US" sz="2600" dirty="0" smtClean="0">
                <a:solidFill>
                  <a:srgbClr val="009FC2"/>
                </a:solidFill>
              </a:rPr>
              <a:t> </a:t>
            </a:r>
            <a:r>
              <a:rPr lang="tr-TR" sz="2600" dirty="0" smtClean="0">
                <a:solidFill>
                  <a:srgbClr val="009FC2"/>
                </a:solidFill>
              </a:rPr>
              <a:t>on</a:t>
            </a:r>
            <a:r>
              <a:rPr lang="en-US" sz="2600" dirty="0" smtClean="0">
                <a:solidFill>
                  <a:srgbClr val="009FC2"/>
                </a:solidFill>
              </a:rPr>
              <a:t> </a:t>
            </a:r>
            <a:r>
              <a:rPr lang="en-US" sz="2600" dirty="0">
                <a:solidFill>
                  <a:srgbClr val="009FC2"/>
                </a:solidFill>
              </a:rPr>
              <a:t>Borsa Istanbul. </a:t>
            </a:r>
            <a:endParaRPr lang="en-US" sz="2600" dirty="0" smtClean="0">
              <a:solidFill>
                <a:srgbClr val="009FC2"/>
              </a:solidFill>
            </a:endParaRPr>
          </a:p>
          <a:p>
            <a:pPr marL="285750" indent="-285750" algn="just">
              <a:lnSpc>
                <a:spcPct val="125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rgbClr val="009FC2"/>
                </a:solidFill>
              </a:rPr>
              <a:t>Dubai </a:t>
            </a:r>
            <a:r>
              <a:rPr lang="en-US" sz="2600" dirty="0">
                <a:solidFill>
                  <a:srgbClr val="009FC2"/>
                </a:solidFill>
              </a:rPr>
              <a:t>has </a:t>
            </a:r>
            <a:r>
              <a:rPr lang="tr-TR" sz="2600" dirty="0" err="1" smtClean="0">
                <a:solidFill>
                  <a:srgbClr val="009FC2"/>
                </a:solidFill>
              </a:rPr>
              <a:t>been</a:t>
            </a:r>
            <a:r>
              <a:rPr lang="tr-TR" sz="2600" dirty="0" smtClean="0">
                <a:solidFill>
                  <a:srgbClr val="009FC2"/>
                </a:solidFill>
              </a:rPr>
              <a:t> an </a:t>
            </a:r>
            <a:r>
              <a:rPr lang="en-US" sz="2600" dirty="0" smtClean="0">
                <a:solidFill>
                  <a:srgbClr val="009FC2"/>
                </a:solidFill>
              </a:rPr>
              <a:t>important center </a:t>
            </a:r>
            <a:r>
              <a:rPr lang="en-US" sz="2600" dirty="0">
                <a:solidFill>
                  <a:srgbClr val="009FC2"/>
                </a:solidFill>
              </a:rPr>
              <a:t>for gold </a:t>
            </a:r>
            <a:r>
              <a:rPr lang="en-US" sz="2600" dirty="0" smtClean="0">
                <a:solidFill>
                  <a:srgbClr val="009FC2"/>
                </a:solidFill>
              </a:rPr>
              <a:t>in </a:t>
            </a:r>
            <a:r>
              <a:rPr lang="en-US" sz="2600" dirty="0">
                <a:solidFill>
                  <a:srgbClr val="009FC2"/>
                </a:solidFill>
              </a:rPr>
              <a:t>recent years. </a:t>
            </a:r>
            <a:endParaRPr lang="en-US" sz="2600" dirty="0" smtClean="0">
              <a:solidFill>
                <a:srgbClr val="009FC2"/>
              </a:solidFill>
            </a:endParaRPr>
          </a:p>
          <a:p>
            <a:pPr marL="285750" indent="-285750" algn="just">
              <a:lnSpc>
                <a:spcPct val="125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rgbClr val="009FC2"/>
                </a:solidFill>
              </a:rPr>
              <a:t>Gold futures traded at Jakarta </a:t>
            </a:r>
            <a:r>
              <a:rPr lang="en-US" sz="2600" dirty="0">
                <a:solidFill>
                  <a:srgbClr val="009FC2"/>
                </a:solidFill>
              </a:rPr>
              <a:t>Futures Exchange and Bursa </a:t>
            </a:r>
            <a:r>
              <a:rPr lang="en-US" sz="2600" dirty="0" smtClean="0">
                <a:solidFill>
                  <a:srgbClr val="009FC2"/>
                </a:solidFill>
              </a:rPr>
              <a:t>Malaysia.</a:t>
            </a:r>
            <a:endParaRPr lang="tr-TR" sz="2600" dirty="0">
              <a:solidFill>
                <a:srgbClr val="009F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10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 smtClean="0">
                <a:solidFill>
                  <a:schemeClr val="bg1"/>
                </a:solidFill>
                <a:ea typeface="+mj-ea"/>
                <a:cs typeface="Concord"/>
              </a:rPr>
              <a:t>Bursa </a:t>
            </a:r>
            <a:r>
              <a:rPr lang="tr-TR" sz="4400" dirty="0" err="1" smtClean="0">
                <a:solidFill>
                  <a:schemeClr val="bg1"/>
                </a:solidFill>
                <a:ea typeface="+mj-ea"/>
                <a:cs typeface="Concord"/>
              </a:rPr>
              <a:t>Malaysia</a:t>
            </a:r>
            <a:endParaRPr lang="en-US" sz="4400" dirty="0">
              <a:solidFill>
                <a:schemeClr val="bg1"/>
              </a:solidFill>
              <a:ea typeface="+mj-ea"/>
              <a:cs typeface="Concor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098000"/>
            <a:ext cx="914400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9FC2"/>
                </a:solidFill>
              </a:rPr>
              <a:t>E</a:t>
            </a:r>
            <a:r>
              <a:rPr lang="en-US" sz="2400" dirty="0" smtClean="0">
                <a:solidFill>
                  <a:srgbClr val="009FC2"/>
                </a:solidFill>
              </a:rPr>
              <a:t>stablished </a:t>
            </a:r>
            <a:r>
              <a:rPr lang="en-US" sz="2400" dirty="0">
                <a:solidFill>
                  <a:srgbClr val="009FC2"/>
                </a:solidFill>
              </a:rPr>
              <a:t>in </a:t>
            </a:r>
            <a:r>
              <a:rPr lang="en-US" sz="2400" dirty="0" smtClean="0">
                <a:solidFill>
                  <a:srgbClr val="009FC2"/>
                </a:solidFill>
              </a:rPr>
              <a:t>1973</a:t>
            </a:r>
            <a:endParaRPr lang="tr-TR" sz="2400" dirty="0" smtClean="0">
              <a:solidFill>
                <a:srgbClr val="009FC2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009FC2"/>
                </a:solidFill>
              </a:rPr>
              <a:t>H</a:t>
            </a:r>
            <a:r>
              <a:rPr lang="en-US" sz="2400" dirty="0" err="1" smtClean="0">
                <a:solidFill>
                  <a:srgbClr val="009FC2"/>
                </a:solidFill>
              </a:rPr>
              <a:t>ome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>
                <a:solidFill>
                  <a:srgbClr val="009FC2"/>
                </a:solidFill>
              </a:rPr>
              <a:t>to more than 900 companies across 60 economic </a:t>
            </a:r>
            <a:r>
              <a:rPr lang="en-US" sz="2400" dirty="0" smtClean="0">
                <a:solidFill>
                  <a:srgbClr val="009FC2"/>
                </a:solidFill>
              </a:rPr>
              <a:t>activities</a:t>
            </a:r>
            <a:endParaRPr lang="tr-TR" sz="2400" dirty="0" smtClean="0">
              <a:solidFill>
                <a:srgbClr val="009FC2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009FC2"/>
                </a:solidFill>
              </a:rPr>
              <a:t>C</a:t>
            </a:r>
            <a:r>
              <a:rPr lang="en-US" sz="2400" dirty="0" err="1" smtClean="0">
                <a:solidFill>
                  <a:srgbClr val="009FC2"/>
                </a:solidFill>
              </a:rPr>
              <a:t>omprehensive</a:t>
            </a:r>
            <a:r>
              <a:rPr lang="en-US" sz="2400" dirty="0" smtClean="0">
                <a:solidFill>
                  <a:srgbClr val="009FC2"/>
                </a:solidFill>
              </a:rPr>
              <a:t> </a:t>
            </a:r>
            <a:r>
              <a:rPr lang="en-US" sz="2400" dirty="0">
                <a:solidFill>
                  <a:srgbClr val="009FC2"/>
                </a:solidFill>
              </a:rPr>
              <a:t>range of </a:t>
            </a:r>
            <a:r>
              <a:rPr lang="en-US" sz="2400" dirty="0" smtClean="0">
                <a:solidFill>
                  <a:srgbClr val="009FC2"/>
                </a:solidFill>
              </a:rPr>
              <a:t>products</a:t>
            </a:r>
            <a:r>
              <a:rPr lang="tr-TR" sz="2400" dirty="0" smtClean="0">
                <a:solidFill>
                  <a:srgbClr val="009FC2"/>
                </a:solidFill>
              </a:rPr>
              <a:t>: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9FC2"/>
                </a:solidFill>
              </a:rPr>
              <a:t>Equities,</a:t>
            </a:r>
            <a:endParaRPr lang="tr-TR" sz="2200" dirty="0" smtClean="0">
              <a:solidFill>
                <a:srgbClr val="009FC2"/>
              </a:solidFill>
            </a:endParaRP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9FC2"/>
                </a:solidFill>
              </a:rPr>
              <a:t>Derivatives,</a:t>
            </a:r>
            <a:endParaRPr lang="tr-TR" sz="2200" dirty="0" smtClean="0">
              <a:solidFill>
                <a:srgbClr val="009FC2"/>
              </a:solidFill>
            </a:endParaRP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9FC2"/>
                </a:solidFill>
              </a:rPr>
              <a:t>Futures </a:t>
            </a:r>
            <a:r>
              <a:rPr lang="en-US" sz="2200" dirty="0">
                <a:solidFill>
                  <a:srgbClr val="009FC2"/>
                </a:solidFill>
              </a:rPr>
              <a:t>and </a:t>
            </a:r>
            <a:r>
              <a:rPr lang="en-US" sz="2200" dirty="0" smtClean="0">
                <a:solidFill>
                  <a:srgbClr val="009FC2"/>
                </a:solidFill>
              </a:rPr>
              <a:t>Options,</a:t>
            </a:r>
            <a:endParaRPr lang="tr-TR" sz="2200" dirty="0" smtClean="0">
              <a:solidFill>
                <a:srgbClr val="009FC2"/>
              </a:solidFill>
            </a:endParaRP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9FC2"/>
                </a:solidFill>
              </a:rPr>
              <a:t>Offshore and Islamic </a:t>
            </a:r>
            <a:r>
              <a:rPr lang="en-US" sz="2200" dirty="0">
                <a:solidFill>
                  <a:srgbClr val="009FC2"/>
                </a:solidFill>
              </a:rPr>
              <a:t>assets, </a:t>
            </a:r>
            <a:r>
              <a:rPr lang="tr-TR" sz="2200" dirty="0" err="1" smtClean="0">
                <a:solidFill>
                  <a:srgbClr val="009FC2"/>
                </a:solidFill>
              </a:rPr>
              <a:t>and</a:t>
            </a:r>
            <a:endParaRPr lang="tr-TR" sz="2200" dirty="0" smtClean="0">
              <a:solidFill>
                <a:srgbClr val="009FC2"/>
              </a:solidFill>
            </a:endParaRP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9FC2"/>
                </a:solidFill>
              </a:rPr>
              <a:t>Exchange-related services</a:t>
            </a:r>
            <a:r>
              <a:rPr lang="tr-TR" sz="2200" dirty="0" smtClean="0">
                <a:solidFill>
                  <a:srgbClr val="009FC2"/>
                </a:solidFill>
              </a:rPr>
              <a:t>;</a:t>
            </a:r>
            <a:r>
              <a:rPr lang="en-US" sz="2200" dirty="0" smtClean="0">
                <a:solidFill>
                  <a:srgbClr val="009FC2"/>
                </a:solidFill>
              </a:rPr>
              <a:t> </a:t>
            </a:r>
            <a:r>
              <a:rPr lang="tr-TR" sz="2400" dirty="0" smtClean="0">
                <a:solidFill>
                  <a:srgbClr val="009FC2"/>
                </a:solidFill>
              </a:rPr>
              <a:t>	</a:t>
            </a:r>
          </a:p>
          <a:p>
            <a:pPr marL="125730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listing</a:t>
            </a:r>
            <a:r>
              <a:rPr lang="en-US" sz="2000" dirty="0">
                <a:solidFill>
                  <a:srgbClr val="009FC2"/>
                </a:solidFill>
              </a:rPr>
              <a:t>, 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125730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trading</a:t>
            </a:r>
            <a:r>
              <a:rPr lang="en-US" sz="2000" dirty="0">
                <a:solidFill>
                  <a:srgbClr val="009FC2"/>
                </a:solidFill>
              </a:rPr>
              <a:t>, 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125730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clearing</a:t>
            </a:r>
            <a:r>
              <a:rPr lang="en-US" sz="2000" dirty="0">
                <a:solidFill>
                  <a:srgbClr val="009FC2"/>
                </a:solidFill>
              </a:rPr>
              <a:t>, </a:t>
            </a:r>
            <a:endParaRPr lang="tr-TR" sz="2000" dirty="0" smtClean="0">
              <a:solidFill>
                <a:srgbClr val="009FC2"/>
              </a:solidFill>
            </a:endParaRPr>
          </a:p>
          <a:p>
            <a:pPr marL="125730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FC2"/>
                </a:solidFill>
              </a:rPr>
              <a:t>settlement </a:t>
            </a:r>
            <a:r>
              <a:rPr lang="en-US" sz="2000" dirty="0">
                <a:solidFill>
                  <a:srgbClr val="009FC2"/>
                </a:solidFill>
              </a:rPr>
              <a:t>and depository. </a:t>
            </a:r>
            <a:endParaRPr lang="tr-TR" sz="2000" dirty="0">
              <a:solidFill>
                <a:srgbClr val="009F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22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2099</Words>
  <Application>Microsoft Office PowerPoint</Application>
  <PresentationFormat>On-screen Show (4:3)</PresentationFormat>
  <Paragraphs>1135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Britannic Bold</vt:lpstr>
      <vt:lpstr>Calibri</vt:lpstr>
      <vt:lpstr>Concord</vt:lpstr>
      <vt:lpstr>Concord Thin</vt:lpstr>
      <vt:lpstr>Office Theme</vt:lpstr>
      <vt:lpstr>TECHNICAL REPORT on GOLD MARKET INITIATIVE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</vt:lpstr>
    </vt:vector>
  </TitlesOfParts>
  <Company>Euro RSCG 4D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Mert Maviş</dc:creator>
  <cp:lastModifiedBy>Mahsut Demiroğlu</cp:lastModifiedBy>
  <cp:revision>92</cp:revision>
  <dcterms:created xsi:type="dcterms:W3CDTF">2013-05-20T22:51:08Z</dcterms:created>
  <dcterms:modified xsi:type="dcterms:W3CDTF">2016-10-21T13:24:59Z</dcterms:modified>
</cp:coreProperties>
</file>