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1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layout3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9" r:id="rId3"/>
    <p:sldId id="350" r:id="rId4"/>
    <p:sldId id="298" r:id="rId5"/>
    <p:sldId id="347" r:id="rId6"/>
    <p:sldId id="348" r:id="rId7"/>
    <p:sldId id="351" r:id="rId8"/>
    <p:sldId id="278" r:id="rId9"/>
    <p:sldId id="264" r:id="rId10"/>
    <p:sldId id="290" r:id="rId11"/>
    <p:sldId id="316" r:id="rId12"/>
    <p:sldId id="311" r:id="rId13"/>
    <p:sldId id="265" r:id="rId14"/>
    <p:sldId id="275" r:id="rId15"/>
    <p:sldId id="341" r:id="rId16"/>
    <p:sldId id="281" r:id="rId17"/>
    <p:sldId id="317" r:id="rId18"/>
    <p:sldId id="319" r:id="rId19"/>
    <p:sldId id="329" r:id="rId20"/>
    <p:sldId id="330" r:id="rId21"/>
    <p:sldId id="331" r:id="rId22"/>
    <p:sldId id="332" r:id="rId23"/>
    <p:sldId id="342" r:id="rId24"/>
    <p:sldId id="344" r:id="rId25"/>
    <p:sldId id="320" r:id="rId26"/>
    <p:sldId id="343" r:id="rId27"/>
    <p:sldId id="323" r:id="rId28"/>
    <p:sldId id="352" r:id="rId29"/>
    <p:sldId id="345" r:id="rId30"/>
    <p:sldId id="346" r:id="rId31"/>
    <p:sldId id="288" r:id="rId32"/>
  </p:sldIdLst>
  <p:sldSz cx="12192000" cy="6858000"/>
  <p:notesSz cx="7010400" cy="9296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194C"/>
    <a:srgbClr val="003399"/>
    <a:srgbClr val="000066"/>
    <a:srgbClr val="EA0000"/>
    <a:srgbClr val="993300"/>
    <a:srgbClr val="00344C"/>
    <a:srgbClr val="008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394" autoAdjust="0"/>
  </p:normalViewPr>
  <p:slideViewPr>
    <p:cSldViewPr snapToGrid="0">
      <p:cViewPr varScale="1">
        <p:scale>
          <a:sx n="104" d="100"/>
          <a:sy n="104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186EF-0A8D-4255-B932-608832DB0A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0878F4E-61EF-4CE3-9F2F-A8C11C2C6AF0}">
      <dgm:prSet phldrT="[Text]" custT="1"/>
      <dgm:spPr>
        <a:solidFill>
          <a:srgbClr val="AE1A1E"/>
        </a:solidFill>
      </dgm:spPr>
      <dgm:t>
        <a:bodyPr/>
        <a:lstStyle/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Market Value of Securities under Safekeeping</a:t>
          </a:r>
          <a:endParaRPr lang="tr-TR" sz="2100" dirty="0">
            <a:latin typeface="Arial" pitchFamily="34" charset="0"/>
            <a:cs typeface="Arial" pitchFamily="34" charset="0"/>
          </a:endParaRPr>
        </a:p>
      </dgm:t>
    </dgm:pt>
    <dgm:pt modelId="{5AF84B1C-E970-4F4E-9838-EB03BEB73570}" type="parTrans" cxnId="{095E08AD-531B-4380-B338-6F6176871D26}">
      <dgm:prSet/>
      <dgm:spPr/>
      <dgm:t>
        <a:bodyPr/>
        <a:lstStyle/>
        <a:p>
          <a:endParaRPr lang="tr-TR"/>
        </a:p>
      </dgm:t>
    </dgm:pt>
    <dgm:pt modelId="{12D09806-9D4E-4BFE-9DDF-BE32C396BD59}" type="sibTrans" cxnId="{095E08AD-531B-4380-B338-6F6176871D26}">
      <dgm:prSet/>
      <dgm:spPr/>
      <dgm:t>
        <a:bodyPr/>
        <a:lstStyle/>
        <a:p>
          <a:endParaRPr lang="tr-TR"/>
        </a:p>
      </dgm:t>
    </dgm:pt>
    <dgm:pt modelId="{2D8EA6C3-421D-4E19-983B-716C069903A6}">
      <dgm:prSet phldrT="[Text]"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303 </a:t>
          </a:r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Billion </a:t>
          </a:r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600" b="1" dirty="0"/>
        </a:p>
      </dgm:t>
    </dgm:pt>
    <dgm:pt modelId="{10E03ADE-E11E-42C2-A6E8-89D8F88F55F7}" type="parTrans" cxnId="{977CA9A3-3E7F-4A93-8FFC-B74F23D7A42B}">
      <dgm:prSet/>
      <dgm:spPr/>
      <dgm:t>
        <a:bodyPr/>
        <a:lstStyle/>
        <a:p>
          <a:endParaRPr lang="tr-TR"/>
        </a:p>
      </dgm:t>
    </dgm:pt>
    <dgm:pt modelId="{C7F7A937-FBD2-48ED-A206-B5A522A844FF}" type="sibTrans" cxnId="{977CA9A3-3E7F-4A93-8FFC-B74F23D7A42B}">
      <dgm:prSet/>
      <dgm:spPr/>
      <dgm:t>
        <a:bodyPr/>
        <a:lstStyle/>
        <a:p>
          <a:endParaRPr lang="tr-TR"/>
        </a:p>
      </dgm:t>
    </dgm:pt>
    <dgm:pt modelId="{AE7D3CD3-8B34-4431-9D6B-1B73DA515AEE}">
      <dgm:prSet phldrT="[Text]" custT="1"/>
      <dgm:spPr>
        <a:solidFill>
          <a:srgbClr val="8C000D"/>
        </a:solidFill>
      </dgm:spPr>
      <dgm:t>
        <a:bodyPr/>
        <a:lstStyle/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Number of Investors</a:t>
          </a:r>
          <a:endParaRPr lang="tr-TR" sz="2100" dirty="0">
            <a:latin typeface="Arial" pitchFamily="34" charset="0"/>
            <a:cs typeface="Arial" pitchFamily="34" charset="0"/>
          </a:endParaRPr>
        </a:p>
      </dgm:t>
    </dgm:pt>
    <dgm:pt modelId="{B33B2D51-ABAA-43AB-8D4F-F9A93BF5275B}" type="parTrans" cxnId="{3C565BDA-FD08-4AD3-8AD7-70C4F68FA24F}">
      <dgm:prSet/>
      <dgm:spPr/>
      <dgm:t>
        <a:bodyPr/>
        <a:lstStyle/>
        <a:p>
          <a:endParaRPr lang="tr-TR"/>
        </a:p>
      </dgm:t>
    </dgm:pt>
    <dgm:pt modelId="{A6710B8F-6690-4450-A069-6CAF69841AB8}" type="sibTrans" cxnId="{3C565BDA-FD08-4AD3-8AD7-70C4F68FA24F}">
      <dgm:prSet/>
      <dgm:spPr/>
      <dgm:t>
        <a:bodyPr/>
        <a:lstStyle/>
        <a:p>
          <a:endParaRPr lang="tr-TR"/>
        </a:p>
      </dgm:t>
    </dgm:pt>
    <dgm:pt modelId="{69F11AB4-69A3-4B4A-BF56-14A933E6B370}">
      <dgm:prSet phldrT="[Text]" custT="1"/>
      <dgm:spPr>
        <a:solidFill>
          <a:schemeClr val="bg1">
            <a:lumMod val="65000"/>
            <a:alpha val="90000"/>
          </a:schemeClr>
        </a:solidFill>
        <a:ln>
          <a:noFill/>
        </a:ln>
      </dgm:spPr>
      <dgm:t>
        <a:bodyPr/>
        <a:lstStyle/>
        <a:p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25,3 Mio</a:t>
          </a:r>
          <a:endParaRPr lang="tr-TR" sz="2600" dirty="0"/>
        </a:p>
      </dgm:t>
    </dgm:pt>
    <dgm:pt modelId="{021929F2-4B40-42A3-9D09-EA200A952660}" type="parTrans" cxnId="{AE4183A3-E020-4380-A18A-09D0ABC00797}">
      <dgm:prSet/>
      <dgm:spPr/>
      <dgm:t>
        <a:bodyPr/>
        <a:lstStyle/>
        <a:p>
          <a:endParaRPr lang="tr-TR"/>
        </a:p>
      </dgm:t>
    </dgm:pt>
    <dgm:pt modelId="{EEC37993-3CC6-4ADC-BF1B-D5910056AC04}" type="sibTrans" cxnId="{AE4183A3-E020-4380-A18A-09D0ABC00797}">
      <dgm:prSet/>
      <dgm:spPr/>
      <dgm:t>
        <a:bodyPr/>
        <a:lstStyle/>
        <a:p>
          <a:endParaRPr lang="tr-TR"/>
        </a:p>
      </dgm:t>
    </dgm:pt>
    <dgm:pt modelId="{10C75691-A5C8-4479-8A2E-0912CFC74D5E}">
      <dgm:prSet phldrT="[Text]" custT="1"/>
      <dgm:spPr>
        <a:solidFill>
          <a:srgbClr val="AE1A1E"/>
        </a:solidFill>
      </dgm:spPr>
      <dgm:t>
        <a:bodyPr/>
        <a:lstStyle/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Number of Investors with a Balance</a:t>
          </a:r>
          <a:endParaRPr lang="tr-TR" sz="2100" dirty="0">
            <a:latin typeface="Arial" pitchFamily="34" charset="0"/>
            <a:cs typeface="Arial" pitchFamily="34" charset="0"/>
          </a:endParaRPr>
        </a:p>
      </dgm:t>
    </dgm:pt>
    <dgm:pt modelId="{2EC4849C-A12D-4422-B027-6C941951DBD4}" type="parTrans" cxnId="{8E2F4250-6454-4810-B484-48B5F8ACA5EE}">
      <dgm:prSet/>
      <dgm:spPr/>
      <dgm:t>
        <a:bodyPr/>
        <a:lstStyle/>
        <a:p>
          <a:endParaRPr lang="tr-TR"/>
        </a:p>
      </dgm:t>
    </dgm:pt>
    <dgm:pt modelId="{A2B6AA7A-FCB0-4767-A965-4951D4891C68}" type="sibTrans" cxnId="{8E2F4250-6454-4810-B484-48B5F8ACA5EE}">
      <dgm:prSet/>
      <dgm:spPr/>
      <dgm:t>
        <a:bodyPr/>
        <a:lstStyle/>
        <a:p>
          <a:endParaRPr lang="tr-TR"/>
        </a:p>
      </dgm:t>
    </dgm:pt>
    <dgm:pt modelId="{246BB763-713F-415B-9424-8D6F4B55C489}">
      <dgm:prSet phldrT="[Text]"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3,7 Mio</a:t>
          </a:r>
          <a:endParaRPr lang="tr-TR" sz="2600" dirty="0"/>
        </a:p>
      </dgm:t>
    </dgm:pt>
    <dgm:pt modelId="{8AD75D79-AF22-409B-AA3E-34E1BDEFCC96}" type="parTrans" cxnId="{8EA39E12-8F77-478C-8C46-F95E4EA47590}">
      <dgm:prSet/>
      <dgm:spPr/>
      <dgm:t>
        <a:bodyPr/>
        <a:lstStyle/>
        <a:p>
          <a:endParaRPr lang="tr-TR"/>
        </a:p>
      </dgm:t>
    </dgm:pt>
    <dgm:pt modelId="{A306A25E-F94D-4251-8658-2AC82998929C}" type="sibTrans" cxnId="{8EA39E12-8F77-478C-8C46-F95E4EA47590}">
      <dgm:prSet/>
      <dgm:spPr/>
      <dgm:t>
        <a:bodyPr/>
        <a:lstStyle/>
        <a:p>
          <a:endParaRPr lang="tr-TR"/>
        </a:p>
      </dgm:t>
    </dgm:pt>
    <dgm:pt modelId="{4FE01A9F-5DBC-4BB2-9154-EDDCA620647E}">
      <dgm:prSet phldrT="[Text]" custT="1"/>
      <dgm:spPr>
        <a:solidFill>
          <a:srgbClr val="8C000D"/>
        </a:solidFill>
      </dgm:spPr>
      <dgm:t>
        <a:bodyPr/>
        <a:lstStyle/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Number of Accounts</a:t>
          </a:r>
          <a:endParaRPr lang="tr-TR" sz="2100" dirty="0">
            <a:latin typeface="Arial" pitchFamily="34" charset="0"/>
            <a:cs typeface="Arial" pitchFamily="34" charset="0"/>
          </a:endParaRPr>
        </a:p>
      </dgm:t>
    </dgm:pt>
    <dgm:pt modelId="{A70C8671-78C8-414D-9488-F7397F66FFB6}" type="parTrans" cxnId="{74554218-3744-4B62-B25E-DCF4A53CFC82}">
      <dgm:prSet/>
      <dgm:spPr/>
      <dgm:t>
        <a:bodyPr/>
        <a:lstStyle/>
        <a:p>
          <a:endParaRPr lang="tr-TR"/>
        </a:p>
      </dgm:t>
    </dgm:pt>
    <dgm:pt modelId="{1903102D-1B02-43A6-BBD5-5997F5E4E677}" type="sibTrans" cxnId="{74554218-3744-4B62-B25E-DCF4A53CFC82}">
      <dgm:prSet/>
      <dgm:spPr/>
      <dgm:t>
        <a:bodyPr/>
        <a:lstStyle/>
        <a:p>
          <a:endParaRPr lang="tr-TR"/>
        </a:p>
      </dgm:t>
    </dgm:pt>
    <dgm:pt modelId="{EED5B438-3160-4EE7-BA5B-679184A3B2FB}">
      <dgm:prSet phldrT="[Text]" custT="1"/>
      <dgm:spPr>
        <a:solidFill>
          <a:schemeClr val="bg1">
            <a:lumMod val="65000"/>
            <a:alpha val="90000"/>
          </a:schemeClr>
        </a:solidFill>
        <a:ln>
          <a:noFill/>
        </a:ln>
      </dgm:spPr>
      <dgm:t>
        <a:bodyPr/>
        <a:lstStyle/>
        <a:p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47 Mio</a:t>
          </a:r>
          <a:endParaRPr lang="tr-TR" sz="2600" dirty="0"/>
        </a:p>
      </dgm:t>
    </dgm:pt>
    <dgm:pt modelId="{9251F37F-2B7D-4AC9-91F0-397F55ABB897}" type="parTrans" cxnId="{E0613171-8CBA-48AF-965F-82B5093A9635}">
      <dgm:prSet/>
      <dgm:spPr/>
      <dgm:t>
        <a:bodyPr/>
        <a:lstStyle/>
        <a:p>
          <a:endParaRPr lang="tr-TR"/>
        </a:p>
      </dgm:t>
    </dgm:pt>
    <dgm:pt modelId="{AF2E74D9-01D9-42AE-BE35-26C33B8C5022}" type="sibTrans" cxnId="{E0613171-8CBA-48AF-965F-82B5093A9635}">
      <dgm:prSet/>
      <dgm:spPr/>
      <dgm:t>
        <a:bodyPr/>
        <a:lstStyle/>
        <a:p>
          <a:endParaRPr lang="tr-TR"/>
        </a:p>
      </dgm:t>
    </dgm:pt>
    <dgm:pt modelId="{1A9DB38E-D7F5-4CDE-AC13-5069B9A59C7F}">
      <dgm:prSet phldrT="[Text]" custT="1"/>
      <dgm:spPr>
        <a:solidFill>
          <a:srgbClr val="AE1A1E"/>
        </a:solidFill>
      </dgm:spPr>
      <dgm:t>
        <a:bodyPr/>
        <a:lstStyle/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Number of Accounts </a:t>
          </a:r>
        </a:p>
        <a:p>
          <a:r>
            <a:rPr lang="tr-TR" sz="2100" b="1" noProof="1" smtClean="0">
              <a:solidFill>
                <a:srgbClr val="FFFFFF"/>
              </a:solidFill>
              <a:cs typeface="Arial" pitchFamily="34" charset="0"/>
            </a:rPr>
            <a:t>with a Balance</a:t>
          </a:r>
          <a:endParaRPr lang="tr-TR" sz="2100" dirty="0">
            <a:latin typeface="Arial" pitchFamily="34" charset="0"/>
            <a:cs typeface="Arial" pitchFamily="34" charset="0"/>
          </a:endParaRPr>
        </a:p>
      </dgm:t>
    </dgm:pt>
    <dgm:pt modelId="{61457D92-E38F-4C57-834E-1D9347D2EF66}" type="parTrans" cxnId="{FC0009C3-5549-4CF3-9A7D-8C75637BCAB0}">
      <dgm:prSet/>
      <dgm:spPr/>
      <dgm:t>
        <a:bodyPr/>
        <a:lstStyle/>
        <a:p>
          <a:endParaRPr lang="tr-TR"/>
        </a:p>
      </dgm:t>
    </dgm:pt>
    <dgm:pt modelId="{D3640F04-6C76-410B-9A39-C02C38E7875B}" type="sibTrans" cxnId="{FC0009C3-5549-4CF3-9A7D-8C75637BCAB0}">
      <dgm:prSet/>
      <dgm:spPr/>
      <dgm:t>
        <a:bodyPr/>
        <a:lstStyle/>
        <a:p>
          <a:endParaRPr lang="tr-TR"/>
        </a:p>
      </dgm:t>
    </dgm:pt>
    <dgm:pt modelId="{B8B9B061-2AC4-4A3D-9E14-746C04401E40}">
      <dgm:prSet phldrT="[Text]"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r>
            <a:rPr lang="tr-TR" sz="2600" b="1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4,3 Mio</a:t>
          </a:r>
          <a:endParaRPr lang="tr-TR" sz="2600" dirty="0"/>
        </a:p>
      </dgm:t>
    </dgm:pt>
    <dgm:pt modelId="{70709168-63AC-4B7E-94A3-6DFA21D8CA9E}" type="parTrans" cxnId="{4E4B0421-E67F-4A23-8433-18F611E34CAE}">
      <dgm:prSet/>
      <dgm:spPr/>
      <dgm:t>
        <a:bodyPr/>
        <a:lstStyle/>
        <a:p>
          <a:endParaRPr lang="tr-TR"/>
        </a:p>
      </dgm:t>
    </dgm:pt>
    <dgm:pt modelId="{B37CC102-50D6-45E8-85EC-B8E7E33A5082}" type="sibTrans" cxnId="{4E4B0421-E67F-4A23-8433-18F611E34CAE}">
      <dgm:prSet/>
      <dgm:spPr/>
      <dgm:t>
        <a:bodyPr/>
        <a:lstStyle/>
        <a:p>
          <a:endParaRPr lang="tr-TR"/>
        </a:p>
      </dgm:t>
    </dgm:pt>
    <dgm:pt modelId="{35A46F53-1FF1-4FFC-9DFA-A609DA6DEF1E}" type="pres">
      <dgm:prSet presAssocID="{B34186EF-0A8D-4255-B932-608832DB0A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102103-784B-4A89-A2BC-1A1F7EC81B15}" type="pres">
      <dgm:prSet presAssocID="{70878F4E-61EF-4CE3-9F2F-A8C11C2C6AF0}" presName="linNode" presStyleCnt="0"/>
      <dgm:spPr/>
    </dgm:pt>
    <dgm:pt modelId="{EA74D928-C926-499A-8CAC-66F0E9D65D25}" type="pres">
      <dgm:prSet presAssocID="{70878F4E-61EF-4CE3-9F2F-A8C11C2C6AF0}" presName="parentText" presStyleLbl="node1" presStyleIdx="0" presStyleCnt="5" custScaleX="18316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4B6F44-8B23-45B3-A410-4D9506C8B919}" type="pres">
      <dgm:prSet presAssocID="{70878F4E-61EF-4CE3-9F2F-A8C11C2C6AF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DFE79F-9A7A-458A-AA6E-082D1460AF9E}" type="pres">
      <dgm:prSet presAssocID="{12D09806-9D4E-4BFE-9DDF-BE32C396BD59}" presName="sp" presStyleCnt="0"/>
      <dgm:spPr/>
    </dgm:pt>
    <dgm:pt modelId="{E2C2D7BD-F081-4560-B668-31842465E028}" type="pres">
      <dgm:prSet presAssocID="{AE7D3CD3-8B34-4431-9D6B-1B73DA515AEE}" presName="linNode" presStyleCnt="0"/>
      <dgm:spPr/>
    </dgm:pt>
    <dgm:pt modelId="{A199DD76-DC31-448F-B03B-9638AB2120A9}" type="pres">
      <dgm:prSet presAssocID="{AE7D3CD3-8B34-4431-9D6B-1B73DA515AEE}" presName="parentText" presStyleLbl="node1" presStyleIdx="1" presStyleCnt="5" custScaleX="18316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6D7E79-D5EC-4AB3-ACDC-4335DA333EB8}" type="pres">
      <dgm:prSet presAssocID="{AE7D3CD3-8B34-4431-9D6B-1B73DA515AE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3E8238-80EF-43D1-8FBF-49253AD28306}" type="pres">
      <dgm:prSet presAssocID="{A6710B8F-6690-4450-A069-6CAF69841AB8}" presName="sp" presStyleCnt="0"/>
      <dgm:spPr/>
    </dgm:pt>
    <dgm:pt modelId="{3371D885-E074-4D34-BD6C-2F7A7AFFEBF2}" type="pres">
      <dgm:prSet presAssocID="{10C75691-A5C8-4479-8A2E-0912CFC74D5E}" presName="linNode" presStyleCnt="0"/>
      <dgm:spPr/>
    </dgm:pt>
    <dgm:pt modelId="{A929503F-E458-4E37-82F0-457DD4F988AE}" type="pres">
      <dgm:prSet presAssocID="{10C75691-A5C8-4479-8A2E-0912CFC74D5E}" presName="parentText" presStyleLbl="node1" presStyleIdx="2" presStyleCnt="5" custScaleX="18316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CC1E7E-4E3C-4B23-B985-280F73867057}" type="pres">
      <dgm:prSet presAssocID="{10C75691-A5C8-4479-8A2E-0912CFC74D5E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A2C29F-D602-41D8-B5E3-8832AEC1425D}" type="pres">
      <dgm:prSet presAssocID="{A2B6AA7A-FCB0-4767-A965-4951D4891C68}" presName="sp" presStyleCnt="0"/>
      <dgm:spPr/>
    </dgm:pt>
    <dgm:pt modelId="{21CDC81F-15CF-4829-85BE-896D40550FE2}" type="pres">
      <dgm:prSet presAssocID="{4FE01A9F-5DBC-4BB2-9154-EDDCA620647E}" presName="linNode" presStyleCnt="0"/>
      <dgm:spPr/>
    </dgm:pt>
    <dgm:pt modelId="{518E6C54-8A68-4013-A69F-E2E77C37499B}" type="pres">
      <dgm:prSet presAssocID="{4FE01A9F-5DBC-4BB2-9154-EDDCA620647E}" presName="parentText" presStyleLbl="node1" presStyleIdx="3" presStyleCnt="5" custScaleX="18316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DCA55E-55D8-4160-A984-5BC4B98CBC17}" type="pres">
      <dgm:prSet presAssocID="{4FE01A9F-5DBC-4BB2-9154-EDDCA620647E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9CA997-9930-431B-A714-FBE92FBD254C}" type="pres">
      <dgm:prSet presAssocID="{1903102D-1B02-43A6-BBD5-5997F5E4E677}" presName="sp" presStyleCnt="0"/>
      <dgm:spPr/>
    </dgm:pt>
    <dgm:pt modelId="{80C5A6B5-D7EE-4AF9-9F41-E575346C2EF4}" type="pres">
      <dgm:prSet presAssocID="{1A9DB38E-D7F5-4CDE-AC13-5069B9A59C7F}" presName="linNode" presStyleCnt="0"/>
      <dgm:spPr/>
    </dgm:pt>
    <dgm:pt modelId="{CA75F9C8-94ED-436A-AAB4-ACFEB2DB81FF}" type="pres">
      <dgm:prSet presAssocID="{1A9DB38E-D7F5-4CDE-AC13-5069B9A59C7F}" presName="parentText" presStyleLbl="node1" presStyleIdx="4" presStyleCnt="5" custScaleX="18316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9D74E3-1F7E-4BE3-B9B2-EAA767144B98}" type="pres">
      <dgm:prSet presAssocID="{1A9DB38E-D7F5-4CDE-AC13-5069B9A59C7F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565BDA-FD08-4AD3-8AD7-70C4F68FA24F}" srcId="{B34186EF-0A8D-4255-B932-608832DB0A57}" destId="{AE7D3CD3-8B34-4431-9D6B-1B73DA515AEE}" srcOrd="1" destOrd="0" parTransId="{B33B2D51-ABAA-43AB-8D4F-F9A93BF5275B}" sibTransId="{A6710B8F-6690-4450-A069-6CAF69841AB8}"/>
    <dgm:cxn modelId="{74554218-3744-4B62-B25E-DCF4A53CFC82}" srcId="{B34186EF-0A8D-4255-B932-608832DB0A57}" destId="{4FE01A9F-5DBC-4BB2-9154-EDDCA620647E}" srcOrd="3" destOrd="0" parTransId="{A70C8671-78C8-414D-9488-F7397F66FFB6}" sibTransId="{1903102D-1B02-43A6-BBD5-5997F5E4E677}"/>
    <dgm:cxn modelId="{E50EFD40-1CA1-4AA9-B271-553BF19EFF14}" type="presOf" srcId="{4FE01A9F-5DBC-4BB2-9154-EDDCA620647E}" destId="{518E6C54-8A68-4013-A69F-E2E77C37499B}" srcOrd="0" destOrd="0" presId="urn:microsoft.com/office/officeart/2005/8/layout/vList5"/>
    <dgm:cxn modelId="{095E08AD-531B-4380-B338-6F6176871D26}" srcId="{B34186EF-0A8D-4255-B932-608832DB0A57}" destId="{70878F4E-61EF-4CE3-9F2F-A8C11C2C6AF0}" srcOrd="0" destOrd="0" parTransId="{5AF84B1C-E970-4F4E-9838-EB03BEB73570}" sibTransId="{12D09806-9D4E-4BFE-9DDF-BE32C396BD59}"/>
    <dgm:cxn modelId="{BE596803-A1DE-423A-9A27-183EF0F0AFA7}" type="presOf" srcId="{70878F4E-61EF-4CE3-9F2F-A8C11C2C6AF0}" destId="{EA74D928-C926-499A-8CAC-66F0E9D65D25}" srcOrd="0" destOrd="0" presId="urn:microsoft.com/office/officeart/2005/8/layout/vList5"/>
    <dgm:cxn modelId="{4E4B0421-E67F-4A23-8433-18F611E34CAE}" srcId="{1A9DB38E-D7F5-4CDE-AC13-5069B9A59C7F}" destId="{B8B9B061-2AC4-4A3D-9E14-746C04401E40}" srcOrd="0" destOrd="0" parTransId="{70709168-63AC-4B7E-94A3-6DFA21D8CA9E}" sibTransId="{B37CC102-50D6-45E8-85EC-B8E7E33A5082}"/>
    <dgm:cxn modelId="{533C386A-A088-4BF9-B4BE-A0C80AC652CC}" type="presOf" srcId="{69F11AB4-69A3-4B4A-BF56-14A933E6B370}" destId="{016D7E79-D5EC-4AB3-ACDC-4335DA333EB8}" srcOrd="0" destOrd="0" presId="urn:microsoft.com/office/officeart/2005/8/layout/vList5"/>
    <dgm:cxn modelId="{AE334044-DD44-4CBF-A900-C2EBBF29A6FC}" type="presOf" srcId="{AE7D3CD3-8B34-4431-9D6B-1B73DA515AEE}" destId="{A199DD76-DC31-448F-B03B-9638AB2120A9}" srcOrd="0" destOrd="0" presId="urn:microsoft.com/office/officeart/2005/8/layout/vList5"/>
    <dgm:cxn modelId="{59FB90D2-BDF2-48CF-91B4-4BFD7610BCEC}" type="presOf" srcId="{10C75691-A5C8-4479-8A2E-0912CFC74D5E}" destId="{A929503F-E458-4E37-82F0-457DD4F988AE}" srcOrd="0" destOrd="0" presId="urn:microsoft.com/office/officeart/2005/8/layout/vList5"/>
    <dgm:cxn modelId="{8E2F4250-6454-4810-B484-48B5F8ACA5EE}" srcId="{B34186EF-0A8D-4255-B932-608832DB0A57}" destId="{10C75691-A5C8-4479-8A2E-0912CFC74D5E}" srcOrd="2" destOrd="0" parTransId="{2EC4849C-A12D-4422-B027-6C941951DBD4}" sibTransId="{A2B6AA7A-FCB0-4767-A965-4951D4891C68}"/>
    <dgm:cxn modelId="{7CAE7AEF-BB97-4525-B5AB-328F085ABC0F}" type="presOf" srcId="{B8B9B061-2AC4-4A3D-9E14-746C04401E40}" destId="{FF9D74E3-1F7E-4BE3-B9B2-EAA767144B98}" srcOrd="0" destOrd="0" presId="urn:microsoft.com/office/officeart/2005/8/layout/vList5"/>
    <dgm:cxn modelId="{821C1D35-012C-4974-908E-BF686A748286}" type="presOf" srcId="{EED5B438-3160-4EE7-BA5B-679184A3B2FB}" destId="{97DCA55E-55D8-4160-A984-5BC4B98CBC17}" srcOrd="0" destOrd="0" presId="urn:microsoft.com/office/officeart/2005/8/layout/vList5"/>
    <dgm:cxn modelId="{F0C0E70E-6537-46F4-868D-3421F29F4839}" type="presOf" srcId="{1A9DB38E-D7F5-4CDE-AC13-5069B9A59C7F}" destId="{CA75F9C8-94ED-436A-AAB4-ACFEB2DB81FF}" srcOrd="0" destOrd="0" presId="urn:microsoft.com/office/officeart/2005/8/layout/vList5"/>
    <dgm:cxn modelId="{977CA9A3-3E7F-4A93-8FFC-B74F23D7A42B}" srcId="{70878F4E-61EF-4CE3-9F2F-A8C11C2C6AF0}" destId="{2D8EA6C3-421D-4E19-983B-716C069903A6}" srcOrd="0" destOrd="0" parTransId="{10E03ADE-E11E-42C2-A6E8-89D8F88F55F7}" sibTransId="{C7F7A937-FBD2-48ED-A206-B5A522A844FF}"/>
    <dgm:cxn modelId="{AE4183A3-E020-4380-A18A-09D0ABC00797}" srcId="{AE7D3CD3-8B34-4431-9D6B-1B73DA515AEE}" destId="{69F11AB4-69A3-4B4A-BF56-14A933E6B370}" srcOrd="0" destOrd="0" parTransId="{021929F2-4B40-42A3-9D09-EA200A952660}" sibTransId="{EEC37993-3CC6-4ADC-BF1B-D5910056AC04}"/>
    <dgm:cxn modelId="{E0613171-8CBA-48AF-965F-82B5093A9635}" srcId="{4FE01A9F-5DBC-4BB2-9154-EDDCA620647E}" destId="{EED5B438-3160-4EE7-BA5B-679184A3B2FB}" srcOrd="0" destOrd="0" parTransId="{9251F37F-2B7D-4AC9-91F0-397F55ABB897}" sibTransId="{AF2E74D9-01D9-42AE-BE35-26C33B8C5022}"/>
    <dgm:cxn modelId="{5A1499D0-0D44-4DCD-933B-9220EC6E8E05}" type="presOf" srcId="{246BB763-713F-415B-9424-8D6F4B55C489}" destId="{E0CC1E7E-4E3C-4B23-B985-280F73867057}" srcOrd="0" destOrd="0" presId="urn:microsoft.com/office/officeart/2005/8/layout/vList5"/>
    <dgm:cxn modelId="{FA9C4B18-B6F0-487D-8B43-65653F509D7B}" type="presOf" srcId="{2D8EA6C3-421D-4E19-983B-716C069903A6}" destId="{D04B6F44-8B23-45B3-A410-4D9506C8B919}" srcOrd="0" destOrd="0" presId="urn:microsoft.com/office/officeart/2005/8/layout/vList5"/>
    <dgm:cxn modelId="{8EA39E12-8F77-478C-8C46-F95E4EA47590}" srcId="{10C75691-A5C8-4479-8A2E-0912CFC74D5E}" destId="{246BB763-713F-415B-9424-8D6F4B55C489}" srcOrd="0" destOrd="0" parTransId="{8AD75D79-AF22-409B-AA3E-34E1BDEFCC96}" sibTransId="{A306A25E-F94D-4251-8658-2AC82998929C}"/>
    <dgm:cxn modelId="{8B124D8D-C973-4B1A-BD21-E9CB67B7DD8E}" type="presOf" srcId="{B34186EF-0A8D-4255-B932-608832DB0A57}" destId="{35A46F53-1FF1-4FFC-9DFA-A609DA6DEF1E}" srcOrd="0" destOrd="0" presId="urn:microsoft.com/office/officeart/2005/8/layout/vList5"/>
    <dgm:cxn modelId="{FC0009C3-5549-4CF3-9A7D-8C75637BCAB0}" srcId="{B34186EF-0A8D-4255-B932-608832DB0A57}" destId="{1A9DB38E-D7F5-4CDE-AC13-5069B9A59C7F}" srcOrd="4" destOrd="0" parTransId="{61457D92-E38F-4C57-834E-1D9347D2EF66}" sibTransId="{D3640F04-6C76-410B-9A39-C02C38E7875B}"/>
    <dgm:cxn modelId="{27CCAB93-DAD1-419C-B09A-96310A98A0F9}" type="presParOf" srcId="{35A46F53-1FF1-4FFC-9DFA-A609DA6DEF1E}" destId="{FA102103-784B-4A89-A2BC-1A1F7EC81B15}" srcOrd="0" destOrd="0" presId="urn:microsoft.com/office/officeart/2005/8/layout/vList5"/>
    <dgm:cxn modelId="{A88A6258-2681-423F-81D1-CCA5053EE710}" type="presParOf" srcId="{FA102103-784B-4A89-A2BC-1A1F7EC81B15}" destId="{EA74D928-C926-499A-8CAC-66F0E9D65D25}" srcOrd="0" destOrd="0" presId="urn:microsoft.com/office/officeart/2005/8/layout/vList5"/>
    <dgm:cxn modelId="{7066A9B2-7411-4AA6-8DC3-74E4B8741945}" type="presParOf" srcId="{FA102103-784B-4A89-A2BC-1A1F7EC81B15}" destId="{D04B6F44-8B23-45B3-A410-4D9506C8B919}" srcOrd="1" destOrd="0" presId="urn:microsoft.com/office/officeart/2005/8/layout/vList5"/>
    <dgm:cxn modelId="{991BF21E-3EFC-4DC5-9E6E-F2C984F64470}" type="presParOf" srcId="{35A46F53-1FF1-4FFC-9DFA-A609DA6DEF1E}" destId="{10DFE79F-9A7A-458A-AA6E-082D1460AF9E}" srcOrd="1" destOrd="0" presId="urn:microsoft.com/office/officeart/2005/8/layout/vList5"/>
    <dgm:cxn modelId="{7F25E5C3-D4CB-4AF5-AD24-7BEBD551691F}" type="presParOf" srcId="{35A46F53-1FF1-4FFC-9DFA-A609DA6DEF1E}" destId="{E2C2D7BD-F081-4560-B668-31842465E028}" srcOrd="2" destOrd="0" presId="urn:microsoft.com/office/officeart/2005/8/layout/vList5"/>
    <dgm:cxn modelId="{DACB52F3-FAF5-4E40-93A3-46FBADF162C9}" type="presParOf" srcId="{E2C2D7BD-F081-4560-B668-31842465E028}" destId="{A199DD76-DC31-448F-B03B-9638AB2120A9}" srcOrd="0" destOrd="0" presId="urn:microsoft.com/office/officeart/2005/8/layout/vList5"/>
    <dgm:cxn modelId="{EEA8B7E1-59EF-47B5-B8AB-CFC798573D7A}" type="presParOf" srcId="{E2C2D7BD-F081-4560-B668-31842465E028}" destId="{016D7E79-D5EC-4AB3-ACDC-4335DA333EB8}" srcOrd="1" destOrd="0" presId="urn:microsoft.com/office/officeart/2005/8/layout/vList5"/>
    <dgm:cxn modelId="{94B2F1F9-F45C-46F4-91D2-B5DE3C0FCB9B}" type="presParOf" srcId="{35A46F53-1FF1-4FFC-9DFA-A609DA6DEF1E}" destId="{7D3E8238-80EF-43D1-8FBF-49253AD28306}" srcOrd="3" destOrd="0" presId="urn:microsoft.com/office/officeart/2005/8/layout/vList5"/>
    <dgm:cxn modelId="{3D059F6F-DC91-4BD5-A6EF-3EAC8F3DF582}" type="presParOf" srcId="{35A46F53-1FF1-4FFC-9DFA-A609DA6DEF1E}" destId="{3371D885-E074-4D34-BD6C-2F7A7AFFEBF2}" srcOrd="4" destOrd="0" presId="urn:microsoft.com/office/officeart/2005/8/layout/vList5"/>
    <dgm:cxn modelId="{0CB5BB22-A0DD-4CAA-87D9-1953948D55D5}" type="presParOf" srcId="{3371D885-E074-4D34-BD6C-2F7A7AFFEBF2}" destId="{A929503F-E458-4E37-82F0-457DD4F988AE}" srcOrd="0" destOrd="0" presId="urn:microsoft.com/office/officeart/2005/8/layout/vList5"/>
    <dgm:cxn modelId="{AE5735A6-5C49-4E39-B6D0-57A57ABAB4F1}" type="presParOf" srcId="{3371D885-E074-4D34-BD6C-2F7A7AFFEBF2}" destId="{E0CC1E7E-4E3C-4B23-B985-280F73867057}" srcOrd="1" destOrd="0" presId="urn:microsoft.com/office/officeart/2005/8/layout/vList5"/>
    <dgm:cxn modelId="{68A29DEF-3E82-4FEF-AC69-B609C16E94B7}" type="presParOf" srcId="{35A46F53-1FF1-4FFC-9DFA-A609DA6DEF1E}" destId="{7DA2C29F-D602-41D8-B5E3-8832AEC1425D}" srcOrd="5" destOrd="0" presId="urn:microsoft.com/office/officeart/2005/8/layout/vList5"/>
    <dgm:cxn modelId="{305C02F4-F4FD-4772-A0FE-F2C35DD6A1E8}" type="presParOf" srcId="{35A46F53-1FF1-4FFC-9DFA-A609DA6DEF1E}" destId="{21CDC81F-15CF-4829-85BE-896D40550FE2}" srcOrd="6" destOrd="0" presId="urn:microsoft.com/office/officeart/2005/8/layout/vList5"/>
    <dgm:cxn modelId="{1E746737-F456-44B2-990A-8FCF0B34E58A}" type="presParOf" srcId="{21CDC81F-15CF-4829-85BE-896D40550FE2}" destId="{518E6C54-8A68-4013-A69F-E2E77C37499B}" srcOrd="0" destOrd="0" presId="urn:microsoft.com/office/officeart/2005/8/layout/vList5"/>
    <dgm:cxn modelId="{A75C810B-143C-4A5E-8D1E-5161545CA5FA}" type="presParOf" srcId="{21CDC81F-15CF-4829-85BE-896D40550FE2}" destId="{97DCA55E-55D8-4160-A984-5BC4B98CBC17}" srcOrd="1" destOrd="0" presId="urn:microsoft.com/office/officeart/2005/8/layout/vList5"/>
    <dgm:cxn modelId="{9EC011BC-FFEA-43E0-8184-7EC1A25CDD6B}" type="presParOf" srcId="{35A46F53-1FF1-4FFC-9DFA-A609DA6DEF1E}" destId="{519CA997-9930-431B-A714-FBE92FBD254C}" srcOrd="7" destOrd="0" presId="urn:microsoft.com/office/officeart/2005/8/layout/vList5"/>
    <dgm:cxn modelId="{39BC5590-8465-41E3-8322-6370C695B06D}" type="presParOf" srcId="{35A46F53-1FF1-4FFC-9DFA-A609DA6DEF1E}" destId="{80C5A6B5-D7EE-4AF9-9F41-E575346C2EF4}" srcOrd="8" destOrd="0" presId="urn:microsoft.com/office/officeart/2005/8/layout/vList5"/>
    <dgm:cxn modelId="{F82D0987-B1E9-4CDA-AA41-0A69388AABB4}" type="presParOf" srcId="{80C5A6B5-D7EE-4AF9-9F41-E575346C2EF4}" destId="{CA75F9C8-94ED-436A-AAB4-ACFEB2DB81FF}" srcOrd="0" destOrd="0" presId="urn:microsoft.com/office/officeart/2005/8/layout/vList5"/>
    <dgm:cxn modelId="{05D7DE25-6C45-4001-A5A6-790CB3B02A48}" type="presParOf" srcId="{80C5A6B5-D7EE-4AF9-9F41-E575346C2EF4}" destId="{FF9D74E3-1F7E-4BE3-B9B2-EAA767144B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546BFE-8D5F-4A75-9A53-D49C65CDC06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57CD16-9F91-42E0-B49F-4B7141486B4F}">
      <dgm:prSet phldrT="[Text]" custT="1"/>
      <dgm:spPr>
        <a:solidFill>
          <a:srgbClr val="8C000D"/>
        </a:solidFill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Stocks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092484C6-083D-4C37-8011-ACAACD09C667}" type="parTrans" cxnId="{7B3258E3-D67E-431A-AE7A-C282B47310C7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3484C321-4C0A-47A6-8654-5E5A4B17707A}" type="sibTrans" cxnId="{7B3258E3-D67E-431A-AE7A-C282B47310C7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C0647D08-21FC-4E1B-95EF-15AFF26DCED6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844550" rtl="0" fontAlgn="base">
            <a:spcBef>
              <a:spcPct val="0"/>
            </a:spcBef>
            <a:spcAft>
              <a:spcPct val="15000"/>
            </a:spcAft>
          </a:pP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1.061.197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b="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14C856D-2B6F-4029-A6C7-247BA82B3674}" type="parTrans" cxnId="{CAA39BC6-6FE5-4974-ADF7-F38FCDB5BC5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71669C0B-3329-4265-9464-6DCCBDFC0526}" type="sibTrans" cxnId="{CAA39BC6-6FE5-4974-ADF7-F38FCDB5BC5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2A277CC2-3BE6-4DBC-A065-C9D4FF6FDD88}">
      <dgm:prSet phldrT="[Text]" custT="1"/>
      <dgm:spPr>
        <a:solidFill>
          <a:srgbClr val="8C000D"/>
        </a:solidFill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Mutual Funds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1D600EAE-365C-4CCD-A9FD-3EC6D94BA59A}" type="parTrans" cxnId="{B830F7E4-819F-41A9-A6E6-B120EF5B60C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D9FE84BD-D376-4494-A423-41C5C866D558}" type="sibTrans" cxnId="{B830F7E4-819F-41A9-A6E6-B120EF5B60C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A716C06C-7704-4143-BAB8-CC0608EC21AF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algn="l" defTabSz="844550">
            <a:spcBef>
              <a:spcPct val="0"/>
            </a:spcBef>
            <a:spcAft>
              <a:spcPct val="15000"/>
            </a:spcAft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2.857.649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0F99186-11BF-4098-82FB-8CB7C619DBD1}" type="parTrans" cxnId="{52A90E9C-5B23-40ED-AA9D-DB109C3D2761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4AAB2A03-3721-4A6E-BB3E-1677E4ECB796}" type="sibTrans" cxnId="{52A90E9C-5B23-40ED-AA9D-DB109C3D2761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DA21F18E-A263-44A5-991C-1193065B41A7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14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9EF8BCE5-0137-42C0-ADC5-A7A5D677EF86}" type="parTrans" cxnId="{5115E121-8884-45B0-A80E-95E46020C4E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93F3C939-7E35-4FB5-A191-BCBEC00E8B01}" type="sibTrans" cxnId="{5115E121-8884-45B0-A80E-95E46020C4E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3E239697-38AD-4FF2-A51A-DD3A4A4742D3}">
      <dgm:prSet phldrT="[Text]" custT="1"/>
      <dgm:spPr>
        <a:solidFill>
          <a:srgbClr val="AE1A1E"/>
        </a:solidFill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Corporate Bonds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171CF315-DC74-479A-9C09-DFDAF88C760F}" type="parTrans" cxnId="{4CFB4857-9C12-400B-8817-1B7FE9AF22D2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A4AE0FB8-A164-45A1-AD43-CD91AF07FC6B}" type="sibTrans" cxnId="{4CFB4857-9C12-400B-8817-1B7FE9AF22D2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8FEB14E2-CAE2-4D4C-B639-C402A8CB2D3C}">
      <dgm:prSet phldrT="[Text]"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844550">
            <a:spcBef>
              <a:spcPct val="0"/>
            </a:spcBef>
            <a:spcAft>
              <a:spcPct val="15000"/>
            </a:spcAft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110.965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FA3CA53-265F-4026-AA4F-60F773B93095}" type="parTrans" cxnId="{5343A75E-B2DB-4100-A080-6340899F1842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323C8380-1B17-4DFC-B4B9-6BEF486B22D2}" type="sibTrans" cxnId="{5343A75E-B2DB-4100-A080-6340899F1842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79EEA856-1C29-4819-9F9D-EACEF968E52A}">
      <dgm:prSet phldrT="[Text]"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16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1101E97B-A537-4A4D-A606-732CFC1AFCCB}" type="parTrans" cxnId="{081C70D0-FB6A-4380-9BC9-E8B62F0C9B88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9A165D2B-5B42-48A3-B1C5-F86ED62D60E1}" type="sibTrans" cxnId="{081C70D0-FB6A-4380-9BC9-E8B62F0C9B88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C106C162-CAFB-4900-B8AD-D45D40886A9A}">
      <dgm:prSet phldrT="[Text]" custT="1"/>
      <dgm:spPr>
        <a:solidFill>
          <a:srgbClr val="8C000D"/>
        </a:solidFill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Exchange Traded Funds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4B8C069D-C9CF-44F4-8890-FAF7C112908A}" type="parTrans" cxnId="{B25F752D-72DB-4669-87A2-DAA1FF4989F8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09186994-32E7-4B8F-B72B-A9B71B8679BD}" type="sibTrans" cxnId="{B25F752D-72DB-4669-87A2-DAA1FF4989F8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B5ADD91D-5516-4A7A-A9A9-2AD72B9C79E1}">
      <dgm:prSet phldrT="[Text]" custT="1"/>
      <dgm:spPr>
        <a:solidFill>
          <a:srgbClr val="AE1A1E"/>
        </a:solidFill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Strutured Products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668E25F-7131-4E61-96CA-69DBF0443623}" type="parTrans" cxnId="{2CF1773B-0E3C-4C6D-842C-DA3A6D868C9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FE5265F4-1AD5-4D8F-A5C8-7EF8E9AA8246}" type="sibTrans" cxnId="{2CF1773B-0E3C-4C6D-842C-DA3A6D868C9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4BDA61F7-9A4D-48C5-9A69-C2617FE75068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49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Mio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C92B37BC-CCA0-4817-8E61-EBF139D42300}" type="parTrans" cxnId="{47386E84-A6C7-48B2-AC6A-E621608614C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AF3AEC4D-8AC7-4838-9C90-EB5EFDFD7A8B}" type="sibTrans" cxnId="{47386E84-A6C7-48B2-AC6A-E621608614CB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F232D6FE-FC71-42B0-949E-8D4EF7F65E71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85000"/>
              <a:alpha val="90000"/>
            </a:schemeClr>
          </a:solidFill>
        </a:ln>
      </dgm:spPr>
      <dgm:t>
        <a:bodyPr/>
        <a:lstStyle/>
        <a:p>
          <a:pPr algn="l" defTabSz="844550">
            <a:spcBef>
              <a:spcPct val="0"/>
            </a:spcBef>
            <a:spcAft>
              <a:spcPct val="15000"/>
            </a:spcAft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2.419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69FABF0-3EA7-490A-AA36-64DEAD4096BD}" type="parTrans" cxnId="{6E27CDB2-7FD4-4924-BBF0-02F1914751B6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DA4DA4AB-2222-4CB5-8CB2-231DE201A1AC}" type="sibTrans" cxnId="{6E27CDB2-7FD4-4924-BBF0-02F1914751B6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5F27088D-DCB7-412B-930E-1E967834A318}">
      <dgm:prSet phldrT="[Text]"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6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Mio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505CFB7D-6BBD-4578-BA97-609B6133A601}" type="parTrans" cxnId="{B47BBC3C-CDC4-4810-9DCE-3C7C97E6B5C3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5A748F56-3262-41B0-A40F-C45EE73C20BB}" type="sibTrans" cxnId="{B47BBC3C-CDC4-4810-9DCE-3C7C97E6B5C3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3512340C-8025-484C-966B-E48D9344C789}">
      <dgm:prSet phldrT="[Text]" custT="1"/>
      <dgm:spPr>
        <a:solidFill>
          <a:schemeClr val="bg1">
            <a:lumMod val="9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844550">
            <a:spcBef>
              <a:spcPct val="0"/>
            </a:spcBef>
            <a:spcAft>
              <a:spcPct val="15000"/>
            </a:spcAft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2.148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2014B63-6076-4413-BA0A-B70A6EFF4B9F}" type="parTrans" cxnId="{644F2D5F-9E08-479B-ADEE-EA95A03AF74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8D554BCE-650D-4991-ADED-3853F55C78F1}" type="sibTrans" cxnId="{644F2D5F-9E08-479B-ADEE-EA95A03AF74E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5B990A2E-BCA9-419A-8C5F-510C1B85EC2F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200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4DB6095D-A04D-41F0-8EEA-AA7EA5428153}" type="sibTrans" cxnId="{0567DD34-A686-4CD0-965C-64128F844C56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445C2D06-DF04-40BC-9482-522371175B0E}" type="parTrans" cxnId="{0567DD34-A686-4CD0-965C-64128F844C56}">
      <dgm:prSet/>
      <dgm:spPr/>
      <dgm:t>
        <a:bodyPr/>
        <a:lstStyle/>
        <a:p>
          <a:endParaRPr lang="tr-TR" sz="2400">
            <a:latin typeface="Times New Roman" pitchFamily="18" charset="0"/>
            <a:cs typeface="Times New Roman" pitchFamily="18" charset="0"/>
          </a:endParaRPr>
        </a:p>
      </dgm:t>
    </dgm:pt>
    <dgm:pt modelId="{E10CA08D-6BE0-423C-B616-58C3445D9C70}">
      <dgm:prSet custT="1"/>
      <dgm:spPr>
        <a:solidFill>
          <a:srgbClr val="8C000D"/>
        </a:solidFill>
      </dgm:spPr>
      <dgm:t>
        <a:bodyPr/>
        <a:lstStyle/>
        <a:p>
          <a:r>
            <a:rPr lang="tr-TR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Asset Backed Securities </a:t>
          </a:r>
          <a:r>
            <a:rPr lang="tr-TR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&amp; </a:t>
          </a:r>
          <a:r>
            <a:rPr lang="tr-TR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Sukuk</a:t>
          </a:r>
          <a:endParaRPr lang="tr-TR" sz="18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3D24710-C158-40EB-BC9F-2EE0827265FA}" type="parTrans" cxnId="{F9FA068C-1EBC-4572-9052-FEAC5973C22C}">
      <dgm:prSet/>
      <dgm:spPr/>
      <dgm:t>
        <a:bodyPr/>
        <a:lstStyle/>
        <a:p>
          <a:endParaRPr lang="tr-TR"/>
        </a:p>
      </dgm:t>
    </dgm:pt>
    <dgm:pt modelId="{7168EF2C-01CC-492E-8B50-13722A41F1B7}" type="sibTrans" cxnId="{F9FA068C-1EBC-4572-9052-FEAC5973C22C}">
      <dgm:prSet/>
      <dgm:spPr/>
      <dgm:t>
        <a:bodyPr/>
        <a:lstStyle/>
        <a:p>
          <a:endParaRPr lang="tr-TR"/>
        </a:p>
      </dgm:t>
    </dgm:pt>
    <dgm:pt modelId="{CE578BCF-C1D0-4A79-A86A-1380C672FC13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r>
            <a:rPr lang="tr-TR" sz="2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787 </a:t>
          </a:r>
          <a:r>
            <a:rPr lang="tr-TR" sz="2200" b="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dirty="0">
            <a:solidFill>
              <a:schemeClr val="accent1">
                <a:lumMod val="75000"/>
              </a:schemeClr>
            </a:solidFill>
          </a:endParaRPr>
        </a:p>
      </dgm:t>
    </dgm:pt>
    <dgm:pt modelId="{D9DE8CDE-4483-49D6-A35D-DC7B0738A001}" type="parTrans" cxnId="{38537CF1-B5F0-4C85-9BC0-7AC61D0F9529}">
      <dgm:prSet/>
      <dgm:spPr/>
      <dgm:t>
        <a:bodyPr/>
        <a:lstStyle/>
        <a:p>
          <a:endParaRPr lang="tr-TR"/>
        </a:p>
      </dgm:t>
    </dgm:pt>
    <dgm:pt modelId="{180868BC-FD4F-4266-8414-4019B896BB0D}" type="sibTrans" cxnId="{38537CF1-B5F0-4C85-9BC0-7AC61D0F9529}">
      <dgm:prSet/>
      <dgm:spPr/>
      <dgm:t>
        <a:bodyPr/>
        <a:lstStyle/>
        <a:p>
          <a:endParaRPr lang="tr-TR"/>
        </a:p>
      </dgm:t>
    </dgm:pt>
    <dgm:pt modelId="{75AB5876-3A67-4A1D-9E9F-1D52A1B43A35}">
      <dgm:prSet phldrT="[Text]" custT="1"/>
      <dgm:spPr>
        <a:solidFill>
          <a:schemeClr val="bg1">
            <a:lumMod val="85000"/>
          </a:scheme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r>
            <a:rPr lang="tr-TR" sz="2200" b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 </a:t>
          </a:r>
          <a:r>
            <a:rPr lang="tr-TR" sz="2200" b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dirty="0"/>
        </a:p>
      </dgm:t>
    </dgm:pt>
    <dgm:pt modelId="{EF9E3A8E-0C26-4558-AE0B-245D438A3741}" type="parTrans" cxnId="{09C46608-CC4B-4C15-97A0-AF679B299717}">
      <dgm:prSet/>
      <dgm:spPr/>
      <dgm:t>
        <a:bodyPr/>
        <a:lstStyle/>
        <a:p>
          <a:endParaRPr lang="tr-TR"/>
        </a:p>
      </dgm:t>
    </dgm:pt>
    <dgm:pt modelId="{9DC403EE-AE24-47A7-A867-2D085D667FF5}" type="sibTrans" cxnId="{09C46608-CC4B-4C15-97A0-AF679B299717}">
      <dgm:prSet/>
      <dgm:spPr/>
      <dgm:t>
        <a:bodyPr/>
        <a:lstStyle/>
        <a:p>
          <a:endParaRPr lang="tr-TR"/>
        </a:p>
      </dgm:t>
    </dgm:pt>
    <dgm:pt modelId="{8F4DC174-A639-43F7-B166-777545857349}">
      <dgm:prSet phldrT="[Tex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algn="l" defTabSz="457200" rtl="0" fontAlgn="base">
            <a:spcBef>
              <a:spcPct val="0"/>
            </a:spcBef>
            <a:spcAft>
              <a:spcPct val="0"/>
            </a:spcAft>
          </a:pP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24.970</a:t>
          </a: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b="0" kern="1200" dirty="0">
            <a:solidFill>
              <a:schemeClr val="accent1">
                <a:lumMod val="75000"/>
              </a:scheme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92A4CB7-66CE-4D89-9BA4-8D7044EB7CC4}" type="parTrans" cxnId="{06811484-5E1D-47FF-832B-4D42FB549DDF}">
      <dgm:prSet/>
      <dgm:spPr/>
      <dgm:t>
        <a:bodyPr/>
        <a:lstStyle/>
        <a:p>
          <a:endParaRPr lang="tr-TR"/>
        </a:p>
      </dgm:t>
    </dgm:pt>
    <dgm:pt modelId="{065346BD-6CFD-4420-9D1A-B80DD69D76D7}" type="sibTrans" cxnId="{06811484-5E1D-47FF-832B-4D42FB549DDF}">
      <dgm:prSet/>
      <dgm:spPr/>
      <dgm:t>
        <a:bodyPr/>
        <a:lstStyle/>
        <a:p>
          <a:endParaRPr lang="tr-TR"/>
        </a:p>
      </dgm:t>
    </dgm:pt>
    <dgm:pt modelId="{ABCEBBD6-00DC-440A-9096-0C80B783BDBE}">
      <dgm:prSet phldrT="[Text]" custT="1"/>
      <dgm:spPr>
        <a:solidFill>
          <a:srgbClr val="AE1A1E">
            <a:alpha val="90000"/>
          </a:srgbClr>
        </a:solidFill>
        <a:ln>
          <a:solidFill>
            <a:schemeClr val="bg1">
              <a:lumMod val="95000"/>
              <a:alpha val="90000"/>
            </a:schemeClr>
          </a:solidFill>
        </a:ln>
      </dgm:spPr>
      <dgm:t>
        <a:bodyPr/>
        <a:lstStyle/>
        <a:p>
          <a:pPr algn="ctr" defTabSz="457200" rtl="0" fontAlgn="base"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latin typeface="Arial" pitchFamily="34" charset="0"/>
              <a:cs typeface="Arial" pitchFamily="34" charset="0"/>
            </a:rPr>
            <a:t>Government Debt Securities</a:t>
          </a:r>
          <a:endParaRPr lang="tr-TR" sz="2000" b="1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9D043D8F-CDC0-4D4A-96A8-A123B20DF1BF}" type="sibTrans" cxnId="{F534B2E0-3F1C-439E-9DFD-0778947D0814}">
      <dgm:prSet/>
      <dgm:spPr/>
      <dgm:t>
        <a:bodyPr/>
        <a:lstStyle/>
        <a:p>
          <a:endParaRPr lang="tr-TR"/>
        </a:p>
      </dgm:t>
    </dgm:pt>
    <dgm:pt modelId="{D8B793FA-77E7-43A6-8629-5B96D415D3F1}" type="parTrans" cxnId="{F534B2E0-3F1C-439E-9DFD-0778947D0814}">
      <dgm:prSet/>
      <dgm:spPr/>
      <dgm:t>
        <a:bodyPr/>
        <a:lstStyle/>
        <a:p>
          <a:endParaRPr lang="tr-TR"/>
        </a:p>
      </dgm:t>
    </dgm:pt>
    <dgm:pt modelId="{32843613-9E30-4C8E-87E3-E785D03B74DE}">
      <dgm:prSet phldrT="[Tex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rtl="0" fontAlgn="base"/>
          <a:r>
            <a:rPr lang="tr-TR" sz="2200" b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71 </a:t>
          </a:r>
          <a:r>
            <a:rPr lang="tr-TR" sz="2200" b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$</a:t>
          </a:r>
          <a:endParaRPr lang="tr-TR" sz="2200" b="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9DC21BD2-DF56-4BAA-89B4-03AB17DAD937}" type="parTrans" cxnId="{A96854E9-2DEA-4A3C-A5C6-1832334CCC6F}">
      <dgm:prSet/>
      <dgm:spPr/>
      <dgm:t>
        <a:bodyPr/>
        <a:lstStyle/>
        <a:p>
          <a:endParaRPr lang="tr-TR"/>
        </a:p>
      </dgm:t>
    </dgm:pt>
    <dgm:pt modelId="{C4A546B5-3E3A-42CA-ACD0-ADE5C81AB425}" type="sibTrans" cxnId="{A96854E9-2DEA-4A3C-A5C6-1832334CCC6F}">
      <dgm:prSet/>
      <dgm:spPr/>
      <dgm:t>
        <a:bodyPr/>
        <a:lstStyle/>
        <a:p>
          <a:endParaRPr lang="tr-TR"/>
        </a:p>
      </dgm:t>
    </dgm:pt>
    <dgm:pt modelId="{B2093F68-D0D3-4F7E-A18F-E0DE44A61816}" type="pres">
      <dgm:prSet presAssocID="{01546BFE-8D5F-4A75-9A53-D49C65CDC0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8B52E05-6D0F-4FE0-B2A0-DCD08A76F127}" type="pres">
      <dgm:prSet presAssocID="{4957CD16-9F91-42E0-B49F-4B7141486B4F}" presName="linNode" presStyleCnt="0"/>
      <dgm:spPr/>
    </dgm:pt>
    <dgm:pt modelId="{20A925CD-CC8B-4F42-A4C4-678A1AA0DB06}" type="pres">
      <dgm:prSet presAssocID="{4957CD16-9F91-42E0-B49F-4B7141486B4F}" presName="parentText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6E0A3F4-4ADD-4195-8003-03C3FF430C2F}" type="pres">
      <dgm:prSet presAssocID="{4957CD16-9F91-42E0-B49F-4B7141486B4F}" presName="descendantText" presStyleLbl="alignAccFollowNode1" presStyleIdx="0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B6E1DC-CCA3-4FAD-B91E-D1B8EDE790C4}" type="pres">
      <dgm:prSet presAssocID="{3484C321-4C0A-47A6-8654-5E5A4B17707A}" presName="sp" presStyleCnt="0"/>
      <dgm:spPr/>
    </dgm:pt>
    <dgm:pt modelId="{83E92C5D-77EA-49A6-B9D4-5B2D7111F2DE}" type="pres">
      <dgm:prSet presAssocID="{ABCEBBD6-00DC-440A-9096-0C80B783BDBE}" presName="linNode" presStyleCnt="0"/>
      <dgm:spPr/>
    </dgm:pt>
    <dgm:pt modelId="{AD6607C1-4BD7-48B5-94FC-9B33B2793297}" type="pres">
      <dgm:prSet presAssocID="{ABCEBBD6-00DC-440A-9096-0C80B783BDBE}" presName="parentText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70F02C-A6E2-4C25-B66A-4DA1B9929405}" type="pres">
      <dgm:prSet presAssocID="{ABCEBBD6-00DC-440A-9096-0C80B783BDBE}" presName="descendantText" presStyleLbl="alignAccFollowNode1" presStyleIdx="1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C2C93D-6585-4791-A355-7BA066480D54}" type="pres">
      <dgm:prSet presAssocID="{9D043D8F-CDC0-4D4A-96A8-A123B20DF1BF}" presName="sp" presStyleCnt="0"/>
      <dgm:spPr/>
    </dgm:pt>
    <dgm:pt modelId="{5B07715B-A2B0-461F-B374-B69A473C99D7}" type="pres">
      <dgm:prSet presAssocID="{2A277CC2-3BE6-4DBC-A065-C9D4FF6FDD88}" presName="linNode" presStyleCnt="0"/>
      <dgm:spPr/>
    </dgm:pt>
    <dgm:pt modelId="{D9AA2928-66CD-46A0-B0D7-16C54E569D0B}" type="pres">
      <dgm:prSet presAssocID="{2A277CC2-3BE6-4DBC-A065-C9D4FF6FDD88}" presName="parentText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8F16B2-2AAA-4355-AD59-25296D0DCD2D}" type="pres">
      <dgm:prSet presAssocID="{2A277CC2-3BE6-4DBC-A065-C9D4FF6FDD88}" presName="descendantText" presStyleLbl="alignAccFollowNode1" presStyleIdx="2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89AF48-8448-458B-ACDB-464EF2580954}" type="pres">
      <dgm:prSet presAssocID="{D9FE84BD-D376-4494-A423-41C5C866D558}" presName="sp" presStyleCnt="0"/>
      <dgm:spPr/>
    </dgm:pt>
    <dgm:pt modelId="{BB60FEC7-CD38-4703-84CC-1628B850ED1F}" type="pres">
      <dgm:prSet presAssocID="{3E239697-38AD-4FF2-A51A-DD3A4A4742D3}" presName="linNode" presStyleCnt="0"/>
      <dgm:spPr/>
    </dgm:pt>
    <dgm:pt modelId="{B0D2045D-9440-489E-9FFF-2B2463961D01}" type="pres">
      <dgm:prSet presAssocID="{3E239697-38AD-4FF2-A51A-DD3A4A4742D3}" presName="parentText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AF9238-3C78-4C09-BF04-5481A86B5370}" type="pres">
      <dgm:prSet presAssocID="{3E239697-38AD-4FF2-A51A-DD3A4A4742D3}" presName="descendantText" presStyleLbl="alignAccFollowNode1" presStyleIdx="3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361EE3-F854-4A76-B04C-775EE95B6FE2}" type="pres">
      <dgm:prSet presAssocID="{A4AE0FB8-A164-45A1-AD43-CD91AF07FC6B}" presName="sp" presStyleCnt="0"/>
      <dgm:spPr/>
    </dgm:pt>
    <dgm:pt modelId="{66C74457-3477-4EB7-8E88-772E65937AE8}" type="pres">
      <dgm:prSet presAssocID="{C106C162-CAFB-4900-B8AD-D45D40886A9A}" presName="linNode" presStyleCnt="0"/>
      <dgm:spPr/>
    </dgm:pt>
    <dgm:pt modelId="{8EEC9141-E348-437C-A24B-0C771BD1712D}" type="pres">
      <dgm:prSet presAssocID="{C106C162-CAFB-4900-B8AD-D45D40886A9A}" presName="parentText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40CC77-6C18-4988-8D84-9C0BFB673DFE}" type="pres">
      <dgm:prSet presAssocID="{C106C162-CAFB-4900-B8AD-D45D40886A9A}" presName="descendantText" presStyleLbl="alignAccFollowNode1" presStyleIdx="4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980207-6582-4393-AB48-CD31660CEF22}" type="pres">
      <dgm:prSet presAssocID="{09186994-32E7-4B8F-B72B-A9B71B8679BD}" presName="sp" presStyleCnt="0"/>
      <dgm:spPr/>
    </dgm:pt>
    <dgm:pt modelId="{93128162-B5F2-4E78-A584-075A0062B4CA}" type="pres">
      <dgm:prSet presAssocID="{B5ADD91D-5516-4A7A-A9A9-2AD72B9C79E1}" presName="linNode" presStyleCnt="0"/>
      <dgm:spPr/>
    </dgm:pt>
    <dgm:pt modelId="{258241B5-59EC-4200-AFC1-F34D4B511058}" type="pres">
      <dgm:prSet presAssocID="{B5ADD91D-5516-4A7A-A9A9-2AD72B9C79E1}" presName="parentText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BD8BA2-DECD-457D-8108-88A7F6A44F92}" type="pres">
      <dgm:prSet presAssocID="{B5ADD91D-5516-4A7A-A9A9-2AD72B9C79E1}" presName="descendantText" presStyleLbl="alignAccFollowNode1" presStyleIdx="5" presStyleCnt="7" custScaleY="10485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A35D22-7103-43D6-8F9C-5E0E0C1DCA03}" type="pres">
      <dgm:prSet presAssocID="{FE5265F4-1AD5-4D8F-A5C8-7EF8E9AA8246}" presName="sp" presStyleCnt="0"/>
      <dgm:spPr/>
    </dgm:pt>
    <dgm:pt modelId="{266AF502-418C-4886-AD01-C74A996E8D93}" type="pres">
      <dgm:prSet presAssocID="{E10CA08D-6BE0-423C-B616-58C3445D9C70}" presName="linNode" presStyleCnt="0"/>
      <dgm:spPr/>
    </dgm:pt>
    <dgm:pt modelId="{EA54CFFC-B210-47C5-A089-9B2167976436}" type="pres">
      <dgm:prSet presAssocID="{E10CA08D-6BE0-423C-B616-58C3445D9C70}" presName="parentText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13CF6B-6736-43BE-BBC1-DD23FC015E77}" type="pres">
      <dgm:prSet presAssocID="{E10CA08D-6BE0-423C-B616-58C3445D9C70}" presName="descendantText" presStyleLbl="alignAccFollowNode1" presStyleIdx="6" presStyleCnt="7" custScaleX="99546" custScaleY="1105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9C46608-CC4B-4C15-97A0-AF679B299717}" srcId="{E10CA08D-6BE0-423C-B616-58C3445D9C70}" destId="{75AB5876-3A67-4A1D-9E9F-1D52A1B43A35}" srcOrd="1" destOrd="0" parTransId="{EF9E3A8E-0C26-4558-AE0B-245D438A3741}" sibTransId="{9DC403EE-AE24-47A7-A867-2D085D667FF5}"/>
    <dgm:cxn modelId="{644F2D5F-9E08-479B-ADEE-EA95A03AF74E}" srcId="{B5ADD91D-5516-4A7A-A9A9-2AD72B9C79E1}" destId="{3512340C-8025-484C-966B-E48D9344C789}" srcOrd="0" destOrd="0" parTransId="{62014B63-6076-4413-BA0A-B70A6EFF4B9F}" sibTransId="{8D554BCE-650D-4991-ADED-3853F55C78F1}"/>
    <dgm:cxn modelId="{875C404E-2BDD-4851-A5E4-22AFD58B4767}" type="presOf" srcId="{79EEA856-1C29-4819-9F9D-EACEF968E52A}" destId="{4DAF9238-3C78-4C09-BF04-5481A86B5370}" srcOrd="0" destOrd="1" presId="urn:microsoft.com/office/officeart/2005/8/layout/vList5"/>
    <dgm:cxn modelId="{B830F7E4-819F-41A9-A6E6-B120EF5B60CB}" srcId="{01546BFE-8D5F-4A75-9A53-D49C65CDC060}" destId="{2A277CC2-3BE6-4DBC-A065-C9D4FF6FDD88}" srcOrd="2" destOrd="0" parTransId="{1D600EAE-365C-4CCD-A9FD-3EC6D94BA59A}" sibTransId="{D9FE84BD-D376-4494-A423-41C5C866D558}"/>
    <dgm:cxn modelId="{4171B457-CF8C-4341-99BA-6551158A19BA}" type="presOf" srcId="{8F4DC174-A639-43F7-B166-777545857349}" destId="{6670F02C-A6E2-4C25-B66A-4DA1B9929405}" srcOrd="0" destOrd="0" presId="urn:microsoft.com/office/officeart/2005/8/layout/vList5"/>
    <dgm:cxn modelId="{5343A75E-B2DB-4100-A080-6340899F1842}" srcId="{3E239697-38AD-4FF2-A51A-DD3A4A4742D3}" destId="{8FEB14E2-CAE2-4D4C-B639-C402A8CB2D3C}" srcOrd="0" destOrd="0" parTransId="{2FA3CA53-265F-4026-AA4F-60F773B93095}" sibTransId="{323C8380-1B17-4DFC-B4B9-6BEF486B22D2}"/>
    <dgm:cxn modelId="{5115E121-8884-45B0-A80E-95E46020C4EE}" srcId="{2A277CC2-3BE6-4DBC-A065-C9D4FF6FDD88}" destId="{DA21F18E-A263-44A5-991C-1193065B41A7}" srcOrd="1" destOrd="0" parTransId="{9EF8BCE5-0137-42C0-ADC5-A7A5D677EF86}" sibTransId="{93F3C939-7E35-4FB5-A191-BCBEC00E8B01}"/>
    <dgm:cxn modelId="{B47BBC3C-CDC4-4810-9DCE-3C7C97E6B5C3}" srcId="{B5ADD91D-5516-4A7A-A9A9-2AD72B9C79E1}" destId="{5F27088D-DCB7-412B-930E-1E967834A318}" srcOrd="1" destOrd="0" parTransId="{505CFB7D-6BBD-4578-BA97-609B6133A601}" sibTransId="{5A748F56-3262-41B0-A40F-C45EE73C20BB}"/>
    <dgm:cxn modelId="{247EBBB9-359C-4D47-9563-989AD2379970}" type="presOf" srcId="{8FEB14E2-CAE2-4D4C-B639-C402A8CB2D3C}" destId="{4DAF9238-3C78-4C09-BF04-5481A86B5370}" srcOrd="0" destOrd="0" presId="urn:microsoft.com/office/officeart/2005/8/layout/vList5"/>
    <dgm:cxn modelId="{A96854E9-2DEA-4A3C-A5C6-1832334CCC6F}" srcId="{ABCEBBD6-00DC-440A-9096-0C80B783BDBE}" destId="{32843613-9E30-4C8E-87E3-E785D03B74DE}" srcOrd="1" destOrd="0" parTransId="{9DC21BD2-DF56-4BAA-89B4-03AB17DAD937}" sibTransId="{C4A546B5-3E3A-42CA-ACD0-ADE5C81AB425}"/>
    <dgm:cxn modelId="{06811484-5E1D-47FF-832B-4D42FB549DDF}" srcId="{ABCEBBD6-00DC-440A-9096-0C80B783BDBE}" destId="{8F4DC174-A639-43F7-B166-777545857349}" srcOrd="0" destOrd="0" parTransId="{B92A4CB7-66CE-4D89-9BA4-8D7044EB7CC4}" sibTransId="{065346BD-6CFD-4420-9D1A-B80DD69D76D7}"/>
    <dgm:cxn modelId="{D98BEE05-D6E6-4BF6-AB2B-F2CBCEA9A323}" type="presOf" srcId="{C106C162-CAFB-4900-B8AD-D45D40886A9A}" destId="{8EEC9141-E348-437C-A24B-0C771BD1712D}" srcOrd="0" destOrd="0" presId="urn:microsoft.com/office/officeart/2005/8/layout/vList5"/>
    <dgm:cxn modelId="{82E1B315-54A6-49CB-BA06-3CE31E3B6BA1}" type="presOf" srcId="{DA21F18E-A263-44A5-991C-1193065B41A7}" destId="{E38F16B2-2AAA-4355-AD59-25296D0DCD2D}" srcOrd="0" destOrd="1" presId="urn:microsoft.com/office/officeart/2005/8/layout/vList5"/>
    <dgm:cxn modelId="{77D19D79-1D84-4B7E-8C28-5BF45D4E4946}" type="presOf" srcId="{B5ADD91D-5516-4A7A-A9A9-2AD72B9C79E1}" destId="{258241B5-59EC-4200-AFC1-F34D4B511058}" srcOrd="0" destOrd="0" presId="urn:microsoft.com/office/officeart/2005/8/layout/vList5"/>
    <dgm:cxn modelId="{38537CF1-B5F0-4C85-9BC0-7AC61D0F9529}" srcId="{E10CA08D-6BE0-423C-B616-58C3445D9C70}" destId="{CE578BCF-C1D0-4A79-A86A-1380C672FC13}" srcOrd="0" destOrd="0" parTransId="{D9DE8CDE-4483-49D6-A35D-DC7B0738A001}" sibTransId="{180868BC-FD4F-4266-8414-4019B896BB0D}"/>
    <dgm:cxn modelId="{F9F2FC94-04B1-4945-BF15-75EC28B798E3}" type="presOf" srcId="{F232D6FE-FC71-42B0-949E-8D4EF7F65E71}" destId="{3440CC77-6C18-4988-8D84-9C0BFB673DFE}" srcOrd="0" destOrd="0" presId="urn:microsoft.com/office/officeart/2005/8/layout/vList5"/>
    <dgm:cxn modelId="{4CFB4857-9C12-400B-8817-1B7FE9AF22D2}" srcId="{01546BFE-8D5F-4A75-9A53-D49C65CDC060}" destId="{3E239697-38AD-4FF2-A51A-DD3A4A4742D3}" srcOrd="3" destOrd="0" parTransId="{171CF315-DC74-479A-9C09-DFDAF88C760F}" sibTransId="{A4AE0FB8-A164-45A1-AD43-CD91AF07FC6B}"/>
    <dgm:cxn modelId="{6E27CDB2-7FD4-4924-BBF0-02F1914751B6}" srcId="{C106C162-CAFB-4900-B8AD-D45D40886A9A}" destId="{F232D6FE-FC71-42B0-949E-8D4EF7F65E71}" srcOrd="0" destOrd="0" parTransId="{169FABF0-3EA7-490A-AA36-64DEAD4096BD}" sibTransId="{DA4DA4AB-2222-4CB5-8CB2-231DE201A1AC}"/>
    <dgm:cxn modelId="{8A4F3454-8463-40B7-91E1-6C9DB7488C91}" type="presOf" srcId="{3512340C-8025-484C-966B-E48D9344C789}" destId="{35BD8BA2-DECD-457D-8108-88A7F6A44F92}" srcOrd="0" destOrd="0" presId="urn:microsoft.com/office/officeart/2005/8/layout/vList5"/>
    <dgm:cxn modelId="{0567DD34-A686-4CD0-965C-64128F844C56}" srcId="{4957CD16-9F91-42E0-B49F-4B7141486B4F}" destId="{5B990A2E-BCA9-419A-8C5F-510C1B85EC2F}" srcOrd="1" destOrd="0" parTransId="{445C2D06-DF04-40BC-9482-522371175B0E}" sibTransId="{4DB6095D-A04D-41F0-8EEA-AA7EA5428153}"/>
    <dgm:cxn modelId="{2C5576B2-5C96-42A2-A224-DD983D049ACD}" type="presOf" srcId="{3E239697-38AD-4FF2-A51A-DD3A4A4742D3}" destId="{B0D2045D-9440-489E-9FFF-2B2463961D01}" srcOrd="0" destOrd="0" presId="urn:microsoft.com/office/officeart/2005/8/layout/vList5"/>
    <dgm:cxn modelId="{2CF1773B-0E3C-4C6D-842C-DA3A6D868C9B}" srcId="{01546BFE-8D5F-4A75-9A53-D49C65CDC060}" destId="{B5ADD91D-5516-4A7A-A9A9-2AD72B9C79E1}" srcOrd="5" destOrd="0" parTransId="{B668E25F-7131-4E61-96CA-69DBF0443623}" sibTransId="{FE5265F4-1AD5-4D8F-A5C8-7EF8E9AA8246}"/>
    <dgm:cxn modelId="{99497011-95D4-456D-8750-780A9B2D179C}" type="presOf" srcId="{E10CA08D-6BE0-423C-B616-58C3445D9C70}" destId="{EA54CFFC-B210-47C5-A089-9B2167976436}" srcOrd="0" destOrd="0" presId="urn:microsoft.com/office/officeart/2005/8/layout/vList5"/>
    <dgm:cxn modelId="{178B21A8-EC0B-4B31-A08A-0BFD968FD409}" type="presOf" srcId="{A716C06C-7704-4143-BAB8-CC0608EC21AF}" destId="{E38F16B2-2AAA-4355-AD59-25296D0DCD2D}" srcOrd="0" destOrd="0" presId="urn:microsoft.com/office/officeart/2005/8/layout/vList5"/>
    <dgm:cxn modelId="{7B3258E3-D67E-431A-AE7A-C282B47310C7}" srcId="{01546BFE-8D5F-4A75-9A53-D49C65CDC060}" destId="{4957CD16-9F91-42E0-B49F-4B7141486B4F}" srcOrd="0" destOrd="0" parTransId="{092484C6-083D-4C37-8011-ACAACD09C667}" sibTransId="{3484C321-4C0A-47A6-8654-5E5A4B17707A}"/>
    <dgm:cxn modelId="{F9FA068C-1EBC-4572-9052-FEAC5973C22C}" srcId="{01546BFE-8D5F-4A75-9A53-D49C65CDC060}" destId="{E10CA08D-6BE0-423C-B616-58C3445D9C70}" srcOrd="6" destOrd="0" parTransId="{13D24710-C158-40EB-BC9F-2EE0827265FA}" sibTransId="{7168EF2C-01CC-492E-8B50-13722A41F1B7}"/>
    <dgm:cxn modelId="{BD3B3B01-5815-4585-A9B0-4F6037241E3F}" type="presOf" srcId="{ABCEBBD6-00DC-440A-9096-0C80B783BDBE}" destId="{AD6607C1-4BD7-48B5-94FC-9B33B2793297}" srcOrd="0" destOrd="0" presId="urn:microsoft.com/office/officeart/2005/8/layout/vList5"/>
    <dgm:cxn modelId="{736608A9-DC9F-48AA-8E6D-5044D8A0ABF8}" type="presOf" srcId="{75AB5876-3A67-4A1D-9E9F-1D52A1B43A35}" destId="{D513CF6B-6736-43BE-BBC1-DD23FC015E77}" srcOrd="0" destOrd="1" presId="urn:microsoft.com/office/officeart/2005/8/layout/vList5"/>
    <dgm:cxn modelId="{171E2503-14C2-408E-8FFD-0186ABEA32B9}" type="presOf" srcId="{4BDA61F7-9A4D-48C5-9A69-C2617FE75068}" destId="{3440CC77-6C18-4988-8D84-9C0BFB673DFE}" srcOrd="0" destOrd="1" presId="urn:microsoft.com/office/officeart/2005/8/layout/vList5"/>
    <dgm:cxn modelId="{B81719D4-2053-4D30-87AA-61F1A3AB2FB0}" type="presOf" srcId="{5B990A2E-BCA9-419A-8C5F-510C1B85EC2F}" destId="{56E0A3F4-4ADD-4195-8003-03C3FF430C2F}" srcOrd="0" destOrd="1" presId="urn:microsoft.com/office/officeart/2005/8/layout/vList5"/>
    <dgm:cxn modelId="{51BC8266-E56B-4C0C-9BBC-1184D3675536}" type="presOf" srcId="{01546BFE-8D5F-4A75-9A53-D49C65CDC060}" destId="{B2093F68-D0D3-4F7E-A18F-E0DE44A61816}" srcOrd="0" destOrd="0" presId="urn:microsoft.com/office/officeart/2005/8/layout/vList5"/>
    <dgm:cxn modelId="{B73FD011-C35C-45EE-94D9-B0E48A7678AE}" type="presOf" srcId="{5F27088D-DCB7-412B-930E-1E967834A318}" destId="{35BD8BA2-DECD-457D-8108-88A7F6A44F92}" srcOrd="0" destOrd="1" presId="urn:microsoft.com/office/officeart/2005/8/layout/vList5"/>
    <dgm:cxn modelId="{69732938-96ED-4E44-B74C-19E841453897}" type="presOf" srcId="{C0647D08-21FC-4E1B-95EF-15AFF26DCED6}" destId="{56E0A3F4-4ADD-4195-8003-03C3FF430C2F}" srcOrd="0" destOrd="0" presId="urn:microsoft.com/office/officeart/2005/8/layout/vList5"/>
    <dgm:cxn modelId="{7406CE17-A1D8-4F4B-8703-C722271F689F}" type="presOf" srcId="{32843613-9E30-4C8E-87E3-E785D03B74DE}" destId="{6670F02C-A6E2-4C25-B66A-4DA1B9929405}" srcOrd="0" destOrd="1" presId="urn:microsoft.com/office/officeart/2005/8/layout/vList5"/>
    <dgm:cxn modelId="{B25F752D-72DB-4669-87A2-DAA1FF4989F8}" srcId="{01546BFE-8D5F-4A75-9A53-D49C65CDC060}" destId="{C106C162-CAFB-4900-B8AD-D45D40886A9A}" srcOrd="4" destOrd="0" parTransId="{4B8C069D-C9CF-44F4-8890-FAF7C112908A}" sibTransId="{09186994-32E7-4B8F-B72B-A9B71B8679BD}"/>
    <dgm:cxn modelId="{9FF21E65-2E58-4036-A0EC-B3FF420C8340}" type="presOf" srcId="{4957CD16-9F91-42E0-B49F-4B7141486B4F}" destId="{20A925CD-CC8B-4F42-A4C4-678A1AA0DB06}" srcOrd="0" destOrd="0" presId="urn:microsoft.com/office/officeart/2005/8/layout/vList5"/>
    <dgm:cxn modelId="{0C38EE16-3D58-4796-8010-EEFBFA284EC0}" type="presOf" srcId="{CE578BCF-C1D0-4A79-A86A-1380C672FC13}" destId="{D513CF6B-6736-43BE-BBC1-DD23FC015E77}" srcOrd="0" destOrd="0" presId="urn:microsoft.com/office/officeart/2005/8/layout/vList5"/>
    <dgm:cxn modelId="{52A90E9C-5B23-40ED-AA9D-DB109C3D2761}" srcId="{2A277CC2-3BE6-4DBC-A065-C9D4FF6FDD88}" destId="{A716C06C-7704-4143-BAB8-CC0608EC21AF}" srcOrd="0" destOrd="0" parTransId="{00F99186-11BF-4098-82FB-8CB7C619DBD1}" sibTransId="{4AAB2A03-3721-4A6E-BB3E-1677E4ECB796}"/>
    <dgm:cxn modelId="{081C70D0-FB6A-4380-9BC9-E8B62F0C9B88}" srcId="{3E239697-38AD-4FF2-A51A-DD3A4A4742D3}" destId="{79EEA856-1C29-4819-9F9D-EACEF968E52A}" srcOrd="1" destOrd="0" parTransId="{1101E97B-A537-4A4D-A606-732CFC1AFCCB}" sibTransId="{9A165D2B-5B42-48A3-B1C5-F86ED62D60E1}"/>
    <dgm:cxn modelId="{47386E84-A6C7-48B2-AC6A-E621608614CB}" srcId="{C106C162-CAFB-4900-B8AD-D45D40886A9A}" destId="{4BDA61F7-9A4D-48C5-9A69-C2617FE75068}" srcOrd="1" destOrd="0" parTransId="{C92B37BC-CCA0-4817-8E61-EBF139D42300}" sibTransId="{AF3AEC4D-8AC7-4838-9C90-EB5EFDFD7A8B}"/>
    <dgm:cxn modelId="{7DE9D6EE-ED5E-453B-918D-8C68F8DD4484}" type="presOf" srcId="{2A277CC2-3BE6-4DBC-A065-C9D4FF6FDD88}" destId="{D9AA2928-66CD-46A0-B0D7-16C54E569D0B}" srcOrd="0" destOrd="0" presId="urn:microsoft.com/office/officeart/2005/8/layout/vList5"/>
    <dgm:cxn modelId="{CAA39BC6-6FE5-4974-ADF7-F38FCDB5BC5E}" srcId="{4957CD16-9F91-42E0-B49F-4B7141486B4F}" destId="{C0647D08-21FC-4E1B-95EF-15AFF26DCED6}" srcOrd="0" destOrd="0" parTransId="{314C856D-2B6F-4029-A6C7-247BA82B3674}" sibTransId="{71669C0B-3329-4265-9464-6DCCBDFC0526}"/>
    <dgm:cxn modelId="{F534B2E0-3F1C-439E-9DFD-0778947D0814}" srcId="{01546BFE-8D5F-4A75-9A53-D49C65CDC060}" destId="{ABCEBBD6-00DC-440A-9096-0C80B783BDBE}" srcOrd="1" destOrd="0" parTransId="{D8B793FA-77E7-43A6-8629-5B96D415D3F1}" sibTransId="{9D043D8F-CDC0-4D4A-96A8-A123B20DF1BF}"/>
    <dgm:cxn modelId="{4188B0BE-7FC3-416F-99E5-C7F39F58F75C}" type="presParOf" srcId="{B2093F68-D0D3-4F7E-A18F-E0DE44A61816}" destId="{48B52E05-6D0F-4FE0-B2A0-DCD08A76F127}" srcOrd="0" destOrd="0" presId="urn:microsoft.com/office/officeart/2005/8/layout/vList5"/>
    <dgm:cxn modelId="{84D30563-3033-40F6-9DB3-5DF201528E1C}" type="presParOf" srcId="{48B52E05-6D0F-4FE0-B2A0-DCD08A76F127}" destId="{20A925CD-CC8B-4F42-A4C4-678A1AA0DB06}" srcOrd="0" destOrd="0" presId="urn:microsoft.com/office/officeart/2005/8/layout/vList5"/>
    <dgm:cxn modelId="{8366EEE7-40E7-4A52-B5B4-A41A2E6F7456}" type="presParOf" srcId="{48B52E05-6D0F-4FE0-B2A0-DCD08A76F127}" destId="{56E0A3F4-4ADD-4195-8003-03C3FF430C2F}" srcOrd="1" destOrd="0" presId="urn:microsoft.com/office/officeart/2005/8/layout/vList5"/>
    <dgm:cxn modelId="{8387FDB2-8343-4637-9160-82EBF94CE835}" type="presParOf" srcId="{B2093F68-D0D3-4F7E-A18F-E0DE44A61816}" destId="{7AB6E1DC-CCA3-4FAD-B91E-D1B8EDE790C4}" srcOrd="1" destOrd="0" presId="urn:microsoft.com/office/officeart/2005/8/layout/vList5"/>
    <dgm:cxn modelId="{40EAC832-A44D-49AB-8379-9CEE528C9BB7}" type="presParOf" srcId="{B2093F68-D0D3-4F7E-A18F-E0DE44A61816}" destId="{83E92C5D-77EA-49A6-B9D4-5B2D7111F2DE}" srcOrd="2" destOrd="0" presId="urn:microsoft.com/office/officeart/2005/8/layout/vList5"/>
    <dgm:cxn modelId="{51CCA1B2-4EF9-43EF-9732-4545A58DA210}" type="presParOf" srcId="{83E92C5D-77EA-49A6-B9D4-5B2D7111F2DE}" destId="{AD6607C1-4BD7-48B5-94FC-9B33B2793297}" srcOrd="0" destOrd="0" presId="urn:microsoft.com/office/officeart/2005/8/layout/vList5"/>
    <dgm:cxn modelId="{27D56CFC-2988-4665-86E5-D621F82AAF79}" type="presParOf" srcId="{83E92C5D-77EA-49A6-B9D4-5B2D7111F2DE}" destId="{6670F02C-A6E2-4C25-B66A-4DA1B9929405}" srcOrd="1" destOrd="0" presId="urn:microsoft.com/office/officeart/2005/8/layout/vList5"/>
    <dgm:cxn modelId="{54FEFC32-B88F-46DD-A198-A720E4F189FE}" type="presParOf" srcId="{B2093F68-D0D3-4F7E-A18F-E0DE44A61816}" destId="{49C2C93D-6585-4791-A355-7BA066480D54}" srcOrd="3" destOrd="0" presId="urn:microsoft.com/office/officeart/2005/8/layout/vList5"/>
    <dgm:cxn modelId="{1B676072-8ECE-480F-AA9E-5E7C3B72D0C3}" type="presParOf" srcId="{B2093F68-D0D3-4F7E-A18F-E0DE44A61816}" destId="{5B07715B-A2B0-461F-B374-B69A473C99D7}" srcOrd="4" destOrd="0" presId="urn:microsoft.com/office/officeart/2005/8/layout/vList5"/>
    <dgm:cxn modelId="{476CCC51-2F23-4E17-B68D-6C88CF7248E8}" type="presParOf" srcId="{5B07715B-A2B0-461F-B374-B69A473C99D7}" destId="{D9AA2928-66CD-46A0-B0D7-16C54E569D0B}" srcOrd="0" destOrd="0" presId="urn:microsoft.com/office/officeart/2005/8/layout/vList5"/>
    <dgm:cxn modelId="{5A20DE57-9F0C-4F23-9DDB-A8FFB878A50A}" type="presParOf" srcId="{5B07715B-A2B0-461F-B374-B69A473C99D7}" destId="{E38F16B2-2AAA-4355-AD59-25296D0DCD2D}" srcOrd="1" destOrd="0" presId="urn:microsoft.com/office/officeart/2005/8/layout/vList5"/>
    <dgm:cxn modelId="{C03C933D-BBB6-402F-B17C-BA600380F482}" type="presParOf" srcId="{B2093F68-D0D3-4F7E-A18F-E0DE44A61816}" destId="{4A89AF48-8448-458B-ACDB-464EF2580954}" srcOrd="5" destOrd="0" presId="urn:microsoft.com/office/officeart/2005/8/layout/vList5"/>
    <dgm:cxn modelId="{F431AB49-3733-4731-AF66-6CE6E4BFB5E6}" type="presParOf" srcId="{B2093F68-D0D3-4F7E-A18F-E0DE44A61816}" destId="{BB60FEC7-CD38-4703-84CC-1628B850ED1F}" srcOrd="6" destOrd="0" presId="urn:microsoft.com/office/officeart/2005/8/layout/vList5"/>
    <dgm:cxn modelId="{0C6CE8E6-7070-44BB-A628-715EF78BF402}" type="presParOf" srcId="{BB60FEC7-CD38-4703-84CC-1628B850ED1F}" destId="{B0D2045D-9440-489E-9FFF-2B2463961D01}" srcOrd="0" destOrd="0" presId="urn:microsoft.com/office/officeart/2005/8/layout/vList5"/>
    <dgm:cxn modelId="{5FC9C051-7308-42FD-8D6F-EB06550FC04E}" type="presParOf" srcId="{BB60FEC7-CD38-4703-84CC-1628B850ED1F}" destId="{4DAF9238-3C78-4C09-BF04-5481A86B5370}" srcOrd="1" destOrd="0" presId="urn:microsoft.com/office/officeart/2005/8/layout/vList5"/>
    <dgm:cxn modelId="{6ACAB4CF-0200-49BF-AFAF-2E1AECFE1A38}" type="presParOf" srcId="{B2093F68-D0D3-4F7E-A18F-E0DE44A61816}" destId="{B8361EE3-F854-4A76-B04C-775EE95B6FE2}" srcOrd="7" destOrd="0" presId="urn:microsoft.com/office/officeart/2005/8/layout/vList5"/>
    <dgm:cxn modelId="{49520B46-9449-4FC8-9FA8-6E70FD7D8958}" type="presParOf" srcId="{B2093F68-D0D3-4F7E-A18F-E0DE44A61816}" destId="{66C74457-3477-4EB7-8E88-772E65937AE8}" srcOrd="8" destOrd="0" presId="urn:microsoft.com/office/officeart/2005/8/layout/vList5"/>
    <dgm:cxn modelId="{9A5532D0-19DF-4C38-BE0C-8522967FC373}" type="presParOf" srcId="{66C74457-3477-4EB7-8E88-772E65937AE8}" destId="{8EEC9141-E348-437C-A24B-0C771BD1712D}" srcOrd="0" destOrd="0" presId="urn:microsoft.com/office/officeart/2005/8/layout/vList5"/>
    <dgm:cxn modelId="{B3E88D2C-869C-4A19-856A-7150FB62C5B6}" type="presParOf" srcId="{66C74457-3477-4EB7-8E88-772E65937AE8}" destId="{3440CC77-6C18-4988-8D84-9C0BFB673DFE}" srcOrd="1" destOrd="0" presId="urn:microsoft.com/office/officeart/2005/8/layout/vList5"/>
    <dgm:cxn modelId="{959D1F6B-4B68-4966-B8E4-EC2D57E07E11}" type="presParOf" srcId="{B2093F68-D0D3-4F7E-A18F-E0DE44A61816}" destId="{83980207-6582-4393-AB48-CD31660CEF22}" srcOrd="9" destOrd="0" presId="urn:microsoft.com/office/officeart/2005/8/layout/vList5"/>
    <dgm:cxn modelId="{D394BD23-034D-4B29-8BAF-87708E153602}" type="presParOf" srcId="{B2093F68-D0D3-4F7E-A18F-E0DE44A61816}" destId="{93128162-B5F2-4E78-A584-075A0062B4CA}" srcOrd="10" destOrd="0" presId="urn:microsoft.com/office/officeart/2005/8/layout/vList5"/>
    <dgm:cxn modelId="{FB3A47A8-8ED4-42A1-B5C5-D11A6F1293A6}" type="presParOf" srcId="{93128162-B5F2-4E78-A584-075A0062B4CA}" destId="{258241B5-59EC-4200-AFC1-F34D4B511058}" srcOrd="0" destOrd="0" presId="urn:microsoft.com/office/officeart/2005/8/layout/vList5"/>
    <dgm:cxn modelId="{016562F8-F2AB-417A-9374-CABE2F60E557}" type="presParOf" srcId="{93128162-B5F2-4E78-A584-075A0062B4CA}" destId="{35BD8BA2-DECD-457D-8108-88A7F6A44F92}" srcOrd="1" destOrd="0" presId="urn:microsoft.com/office/officeart/2005/8/layout/vList5"/>
    <dgm:cxn modelId="{11CC3418-F1E8-4489-AEF3-06A2ACDCE0C0}" type="presParOf" srcId="{B2093F68-D0D3-4F7E-A18F-E0DE44A61816}" destId="{66A35D22-7103-43D6-8F9C-5E0E0C1DCA03}" srcOrd="11" destOrd="0" presId="urn:microsoft.com/office/officeart/2005/8/layout/vList5"/>
    <dgm:cxn modelId="{24B95261-87C9-4648-8737-6C0AECE27E49}" type="presParOf" srcId="{B2093F68-D0D3-4F7E-A18F-E0DE44A61816}" destId="{266AF502-418C-4886-AD01-C74A996E8D93}" srcOrd="12" destOrd="0" presId="urn:microsoft.com/office/officeart/2005/8/layout/vList5"/>
    <dgm:cxn modelId="{BE868BBB-A35E-4A0D-95D3-2163B24DBCB2}" type="presParOf" srcId="{266AF502-418C-4886-AD01-C74A996E8D93}" destId="{EA54CFFC-B210-47C5-A089-9B2167976436}" srcOrd="0" destOrd="0" presId="urn:microsoft.com/office/officeart/2005/8/layout/vList5"/>
    <dgm:cxn modelId="{7F0B7093-8739-45C4-907D-E2C8C3BB543C}" type="presParOf" srcId="{266AF502-418C-4886-AD01-C74A996E8D93}" destId="{D513CF6B-6736-43BE-BBC1-DD23FC015E7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C3951-3CE9-4686-B390-64943563B32A}" type="doc">
      <dgm:prSet loTypeId="urn:microsoft.com/office/officeart/2005/8/layout/vList6" loCatId="list" qsTypeId="urn:microsoft.com/office/officeart/2005/8/quickstyle/simple1#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D4D646A7-9CD8-4265-BE37-D0B413698DE2}">
      <dgm:prSet phldrT="[Text]" custT="1"/>
      <dgm:spPr/>
      <dgm:t>
        <a:bodyPr/>
        <a:lstStyle/>
        <a:p>
          <a:r>
            <a:rPr lang="tr-TR" sz="2800" dirty="0" smtClean="0">
              <a:latin typeface="Arial" pitchFamily="34" charset="0"/>
              <a:cs typeface="Arial" pitchFamily="34" charset="0"/>
            </a:rPr>
            <a:t>Taxonomy Development Process</a:t>
          </a:r>
          <a:endParaRPr lang="tr-TR" sz="2800" dirty="0">
            <a:latin typeface="Arial" pitchFamily="34" charset="0"/>
            <a:cs typeface="Arial" pitchFamily="34" charset="0"/>
          </a:endParaRPr>
        </a:p>
      </dgm:t>
    </dgm:pt>
    <dgm:pt modelId="{D9B3A423-9A6F-42DD-B56F-1AA7C277216A}" type="parTrans" cxnId="{42AB966A-E400-44DF-A8A8-0FC8C700B6BC}">
      <dgm:prSet/>
      <dgm:spPr/>
      <dgm:t>
        <a:bodyPr/>
        <a:lstStyle/>
        <a:p>
          <a:endParaRPr lang="tr-TR"/>
        </a:p>
      </dgm:t>
    </dgm:pt>
    <dgm:pt modelId="{D7FBE769-1755-4CDC-A261-81FF0F371E90}" type="sibTrans" cxnId="{42AB966A-E400-44DF-A8A8-0FC8C700B6BC}">
      <dgm:prSet/>
      <dgm:spPr/>
      <dgm:t>
        <a:bodyPr/>
        <a:lstStyle/>
        <a:p>
          <a:endParaRPr lang="tr-TR"/>
        </a:p>
      </dgm:t>
    </dgm:pt>
    <dgm:pt modelId="{C26AE26D-4975-46EA-88C0-9B4B6491A29B}">
      <dgm:prSet phldrT="[Text]" custT="1"/>
      <dgm:spPr/>
      <dgm:t>
        <a:bodyPr/>
        <a:lstStyle/>
        <a:p>
          <a:r>
            <a:rPr lang="tr-TR" sz="2000" i="0" dirty="0" smtClean="0">
              <a:latin typeface="+mn-lt"/>
              <a:cs typeface="Arial" pitchFamily="34" charset="0"/>
            </a:rPr>
            <a:t>Coordination with other regulatory authorities</a:t>
          </a:r>
          <a:endParaRPr lang="tr-TR" sz="2000" i="0" dirty="0">
            <a:latin typeface="+mn-lt"/>
            <a:cs typeface="Arial" pitchFamily="34" charset="0"/>
          </a:endParaRPr>
        </a:p>
      </dgm:t>
    </dgm:pt>
    <dgm:pt modelId="{8BC6B7A9-36DD-4FA3-A8C5-326E91207CA8}" type="parTrans" cxnId="{F929A199-53EB-4835-8EE0-452520189293}">
      <dgm:prSet/>
      <dgm:spPr/>
      <dgm:t>
        <a:bodyPr/>
        <a:lstStyle/>
        <a:p>
          <a:endParaRPr lang="tr-TR"/>
        </a:p>
      </dgm:t>
    </dgm:pt>
    <dgm:pt modelId="{70B6E96F-3FB2-41EF-B269-3A8D0F078ED9}" type="sibTrans" cxnId="{F929A199-53EB-4835-8EE0-452520189293}">
      <dgm:prSet/>
      <dgm:spPr/>
      <dgm:t>
        <a:bodyPr/>
        <a:lstStyle/>
        <a:p>
          <a:endParaRPr lang="tr-TR"/>
        </a:p>
      </dgm:t>
    </dgm:pt>
    <dgm:pt modelId="{50BE1868-F47E-48B8-B04E-A40E0052C773}">
      <dgm:prSet phldrT="[Text]" custT="1"/>
      <dgm:spPr/>
      <dgm:t>
        <a:bodyPr/>
        <a:lstStyle/>
        <a:p>
          <a:r>
            <a:rPr lang="tr-TR" sz="2000" i="0" dirty="0" smtClean="0">
              <a:latin typeface="+mn-lt"/>
              <a:cs typeface="Arial" pitchFamily="34" charset="0"/>
            </a:rPr>
            <a:t>Taxonomy </a:t>
          </a:r>
          <a:r>
            <a:rPr lang="tr-TR" sz="2000" i="0" dirty="0" smtClean="0">
              <a:latin typeface="+mn-lt"/>
              <a:cs typeface="Arial" pitchFamily="34" charset="0"/>
            </a:rPr>
            <a:t>development </a:t>
          </a:r>
          <a:r>
            <a:rPr lang="tr-TR" sz="2000" i="1" dirty="0" smtClean="0">
              <a:latin typeface="+mn-lt"/>
              <a:cs typeface="Arial" pitchFamily="34" charset="0"/>
            </a:rPr>
            <a:t>(Sectoral statements &amp; extensions)</a:t>
          </a:r>
          <a:endParaRPr lang="tr-TR" sz="2000" i="1" dirty="0">
            <a:latin typeface="+mn-lt"/>
            <a:cs typeface="Arial" pitchFamily="34" charset="0"/>
          </a:endParaRPr>
        </a:p>
      </dgm:t>
    </dgm:pt>
    <dgm:pt modelId="{14ABBA19-2983-41DE-A312-CB5FAEF8A1CB}" type="parTrans" cxnId="{CAB45C75-963F-4506-8A93-A5C3C29BA0F2}">
      <dgm:prSet/>
      <dgm:spPr/>
      <dgm:t>
        <a:bodyPr/>
        <a:lstStyle/>
        <a:p>
          <a:endParaRPr lang="tr-TR"/>
        </a:p>
      </dgm:t>
    </dgm:pt>
    <dgm:pt modelId="{408D01CE-45D2-434E-8910-40331A07C1FE}" type="sibTrans" cxnId="{CAB45C75-963F-4506-8A93-A5C3C29BA0F2}">
      <dgm:prSet/>
      <dgm:spPr/>
      <dgm:t>
        <a:bodyPr/>
        <a:lstStyle/>
        <a:p>
          <a:endParaRPr lang="tr-TR"/>
        </a:p>
      </dgm:t>
    </dgm:pt>
    <dgm:pt modelId="{24A9AFCE-9B6F-4927-AE1C-D26077D1A37C}">
      <dgm:prSet phldrT="[Text]" custT="1"/>
      <dgm:spPr/>
      <dgm:t>
        <a:bodyPr/>
        <a:lstStyle/>
        <a:p>
          <a:r>
            <a:rPr lang="tr-TR" sz="2800" dirty="0" smtClean="0">
              <a:latin typeface="Arial" pitchFamily="34" charset="0"/>
              <a:cs typeface="Arial" pitchFamily="34" charset="0"/>
            </a:rPr>
            <a:t>Technical Development Process</a:t>
          </a:r>
          <a:endParaRPr lang="tr-TR" sz="2800" dirty="0">
            <a:latin typeface="Arial" pitchFamily="34" charset="0"/>
            <a:cs typeface="Arial" pitchFamily="34" charset="0"/>
          </a:endParaRPr>
        </a:p>
      </dgm:t>
    </dgm:pt>
    <dgm:pt modelId="{BD3B2B40-5CD2-4718-BB30-FD54F941B593}" type="parTrans" cxnId="{146E7E83-3DF8-4083-BED3-7FCC511AFA2F}">
      <dgm:prSet/>
      <dgm:spPr/>
      <dgm:t>
        <a:bodyPr/>
        <a:lstStyle/>
        <a:p>
          <a:endParaRPr lang="tr-TR"/>
        </a:p>
      </dgm:t>
    </dgm:pt>
    <dgm:pt modelId="{C5FDB3FF-A084-4B70-B6C3-BC87BEB58AF4}" type="sibTrans" cxnId="{146E7E83-3DF8-4083-BED3-7FCC511AFA2F}">
      <dgm:prSet/>
      <dgm:spPr/>
      <dgm:t>
        <a:bodyPr/>
        <a:lstStyle/>
        <a:p>
          <a:endParaRPr lang="tr-TR"/>
        </a:p>
      </dgm:t>
    </dgm:pt>
    <dgm:pt modelId="{A9BD4EBD-6115-4129-9636-FD8187D6ED2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dirty="0" smtClean="0">
              <a:latin typeface="+mn-lt"/>
              <a:cs typeface="Arial" pitchFamily="34" charset="0"/>
            </a:rPr>
            <a:t>PDP Technical Development by MKK</a:t>
          </a:r>
          <a:endParaRPr lang="tr-TR" sz="2000" dirty="0">
            <a:latin typeface="+mn-lt"/>
            <a:cs typeface="Arial" pitchFamily="34" charset="0"/>
          </a:endParaRPr>
        </a:p>
      </dgm:t>
    </dgm:pt>
    <dgm:pt modelId="{58475729-4C12-42C0-B156-5ED7DB932876}" type="parTrans" cxnId="{5664A327-F599-4630-BE1D-DF240FB9C473}">
      <dgm:prSet/>
      <dgm:spPr/>
      <dgm:t>
        <a:bodyPr/>
        <a:lstStyle/>
        <a:p>
          <a:endParaRPr lang="tr-TR"/>
        </a:p>
      </dgm:t>
    </dgm:pt>
    <dgm:pt modelId="{80A0C2BE-2A28-4F47-8DF1-EFCFC33F6677}" type="sibTrans" cxnId="{5664A327-F599-4630-BE1D-DF240FB9C473}">
      <dgm:prSet/>
      <dgm:spPr/>
      <dgm:t>
        <a:bodyPr/>
        <a:lstStyle/>
        <a:p>
          <a:endParaRPr lang="tr-TR"/>
        </a:p>
      </dgm:t>
    </dgm:pt>
    <dgm:pt modelId="{FA4BC14C-EB0A-46FF-AE4A-23EC6EC1E3EE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1800" dirty="0">
            <a:latin typeface="Arial" pitchFamily="34" charset="0"/>
            <a:cs typeface="Arial" pitchFamily="34" charset="0"/>
          </a:endParaRPr>
        </a:p>
      </dgm:t>
    </dgm:pt>
    <dgm:pt modelId="{E9BC4987-075D-49FB-982F-A2F4FEA66F75}" type="parTrans" cxnId="{824D9BF4-F2A1-4B74-915C-EAD5BA1A8953}">
      <dgm:prSet/>
      <dgm:spPr/>
      <dgm:t>
        <a:bodyPr/>
        <a:lstStyle/>
        <a:p>
          <a:endParaRPr lang="tr-TR"/>
        </a:p>
      </dgm:t>
    </dgm:pt>
    <dgm:pt modelId="{AF6FCA11-4E8C-43A4-934D-0FB6F2CE5AD1}" type="sibTrans" cxnId="{824D9BF4-F2A1-4B74-915C-EAD5BA1A8953}">
      <dgm:prSet/>
      <dgm:spPr/>
      <dgm:t>
        <a:bodyPr/>
        <a:lstStyle/>
        <a:p>
          <a:endParaRPr lang="tr-TR"/>
        </a:p>
      </dgm:t>
    </dgm:pt>
    <dgm:pt modelId="{E85D96F2-09CD-4B1E-81C0-08810F2038F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1800" dirty="0">
            <a:latin typeface="Arial" pitchFamily="34" charset="0"/>
            <a:cs typeface="Arial" pitchFamily="34" charset="0"/>
          </a:endParaRPr>
        </a:p>
      </dgm:t>
    </dgm:pt>
    <dgm:pt modelId="{7780A1C7-D84F-4878-B078-C07F32DBDACA}" type="parTrans" cxnId="{91D2A3F1-B002-46DE-9CEF-CB9EA7F08474}">
      <dgm:prSet/>
      <dgm:spPr/>
      <dgm:t>
        <a:bodyPr/>
        <a:lstStyle/>
        <a:p>
          <a:endParaRPr lang="tr-TR"/>
        </a:p>
      </dgm:t>
    </dgm:pt>
    <dgm:pt modelId="{D8742390-A7CC-4656-B9F9-1EA0021A6F44}" type="sibTrans" cxnId="{91D2A3F1-B002-46DE-9CEF-CB9EA7F08474}">
      <dgm:prSet/>
      <dgm:spPr/>
      <dgm:t>
        <a:bodyPr/>
        <a:lstStyle/>
        <a:p>
          <a:endParaRPr lang="tr-TR"/>
        </a:p>
      </dgm:t>
    </dgm:pt>
    <dgm:pt modelId="{1D6DFF85-FE86-46C8-AA78-86530A30B97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1800" dirty="0">
            <a:latin typeface="Arial" pitchFamily="34" charset="0"/>
            <a:cs typeface="Arial" pitchFamily="34" charset="0"/>
          </a:endParaRPr>
        </a:p>
      </dgm:t>
    </dgm:pt>
    <dgm:pt modelId="{7B75CDCE-083A-4C2E-B1B0-399AB7F8CA4B}" type="parTrans" cxnId="{0C1F6613-2BC5-4E00-9893-5F219F81A3F3}">
      <dgm:prSet/>
      <dgm:spPr/>
      <dgm:t>
        <a:bodyPr/>
        <a:lstStyle/>
        <a:p>
          <a:endParaRPr lang="tr-TR"/>
        </a:p>
      </dgm:t>
    </dgm:pt>
    <dgm:pt modelId="{F862C839-7858-4EB8-B6B7-6514FA3C4FAC}" type="sibTrans" cxnId="{0C1F6613-2BC5-4E00-9893-5F219F81A3F3}">
      <dgm:prSet/>
      <dgm:spPr/>
      <dgm:t>
        <a:bodyPr/>
        <a:lstStyle/>
        <a:p>
          <a:endParaRPr lang="tr-TR"/>
        </a:p>
      </dgm:t>
    </dgm:pt>
    <dgm:pt modelId="{53C684FB-1727-406B-8555-778157EF609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1800" dirty="0">
            <a:latin typeface="Arial" pitchFamily="34" charset="0"/>
            <a:cs typeface="Arial" pitchFamily="34" charset="0"/>
          </a:endParaRPr>
        </a:p>
      </dgm:t>
    </dgm:pt>
    <dgm:pt modelId="{EB2FCE0C-0EDE-4F7F-B504-65DC7F0671A8}" type="parTrans" cxnId="{3404E9EB-0F60-45DD-A941-6C8E44BA1D48}">
      <dgm:prSet/>
      <dgm:spPr/>
      <dgm:t>
        <a:bodyPr/>
        <a:lstStyle/>
        <a:p>
          <a:endParaRPr lang="tr-TR"/>
        </a:p>
      </dgm:t>
    </dgm:pt>
    <dgm:pt modelId="{2DD004DB-DD38-4008-B417-71F0BC22E99E}" type="sibTrans" cxnId="{3404E9EB-0F60-45DD-A941-6C8E44BA1D48}">
      <dgm:prSet/>
      <dgm:spPr/>
      <dgm:t>
        <a:bodyPr/>
        <a:lstStyle/>
        <a:p>
          <a:endParaRPr lang="tr-TR"/>
        </a:p>
      </dgm:t>
    </dgm:pt>
    <dgm:pt modelId="{3EACBEC3-8B92-4482-9B3E-A1389C309581}" type="pres">
      <dgm:prSet presAssocID="{149C3951-3CE9-4686-B390-64943563B32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C06045E-3535-47B7-B96C-2316DF83B863}" type="pres">
      <dgm:prSet presAssocID="{D4D646A7-9CD8-4265-BE37-D0B413698DE2}" presName="linNode" presStyleCnt="0"/>
      <dgm:spPr/>
      <dgm:t>
        <a:bodyPr/>
        <a:lstStyle/>
        <a:p>
          <a:endParaRPr lang="tr-TR"/>
        </a:p>
      </dgm:t>
    </dgm:pt>
    <dgm:pt modelId="{18CF3548-B8F1-4CD9-AE22-9B662CD5598D}" type="pres">
      <dgm:prSet presAssocID="{D4D646A7-9CD8-4265-BE37-D0B413698DE2}" presName="parentShp" presStyleLbl="node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4F01D3-C869-4B3C-8B38-AA2C4C0A9588}" type="pres">
      <dgm:prSet presAssocID="{D4D646A7-9CD8-4265-BE37-D0B413698DE2}" presName="childShp" presStyleLbl="bgAccFollowNode1" presStyleIdx="0" presStyleCnt="2" custScaleY="1252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290FD0-B038-462E-80CE-3ADC5BDA19F7}" type="pres">
      <dgm:prSet presAssocID="{D7FBE769-1755-4CDC-A261-81FF0F371E90}" presName="spacing" presStyleCnt="0"/>
      <dgm:spPr/>
      <dgm:t>
        <a:bodyPr/>
        <a:lstStyle/>
        <a:p>
          <a:endParaRPr lang="tr-TR"/>
        </a:p>
      </dgm:t>
    </dgm:pt>
    <dgm:pt modelId="{989D76CD-DF83-4F7F-9D42-B9CDF7FBDF9C}" type="pres">
      <dgm:prSet presAssocID="{24A9AFCE-9B6F-4927-AE1C-D26077D1A37C}" presName="linNode" presStyleCnt="0"/>
      <dgm:spPr/>
      <dgm:t>
        <a:bodyPr/>
        <a:lstStyle/>
        <a:p>
          <a:endParaRPr lang="tr-TR"/>
        </a:p>
      </dgm:t>
    </dgm:pt>
    <dgm:pt modelId="{1303DF84-D1CA-4D98-B3AF-609213C74973}" type="pres">
      <dgm:prSet presAssocID="{24A9AFCE-9B6F-4927-AE1C-D26077D1A37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6C0D9E-697C-4DE6-A24C-68F6201409BE}" type="pres">
      <dgm:prSet presAssocID="{24A9AFCE-9B6F-4927-AE1C-D26077D1A37C}" presName="childShp" presStyleLbl="bgAccFollowNode1" presStyleIdx="1" presStyleCnt="2" custScaleX="97625" custScaleY="1553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0ADE62-3A3D-4ED0-ABE7-EC85BD706905}" type="presOf" srcId="{1D6DFF85-FE86-46C8-AA78-86530A30B975}" destId="{C06C0D9E-697C-4DE6-A24C-68F6201409BE}" srcOrd="0" destOrd="1" presId="urn:microsoft.com/office/officeart/2005/8/layout/vList6"/>
    <dgm:cxn modelId="{F557FF93-896C-48FF-BAEE-35D71EFEBD12}" type="presOf" srcId="{50BE1868-F47E-48B8-B04E-A40E0052C773}" destId="{6E4F01D3-C869-4B3C-8B38-AA2C4C0A9588}" srcOrd="0" destOrd="1" presId="urn:microsoft.com/office/officeart/2005/8/layout/vList6"/>
    <dgm:cxn modelId="{42AB966A-E400-44DF-A8A8-0FC8C700B6BC}" srcId="{149C3951-3CE9-4686-B390-64943563B32A}" destId="{D4D646A7-9CD8-4265-BE37-D0B413698DE2}" srcOrd="0" destOrd="0" parTransId="{D9B3A423-9A6F-42DD-B56F-1AA7C277216A}" sibTransId="{D7FBE769-1755-4CDC-A261-81FF0F371E90}"/>
    <dgm:cxn modelId="{5FACB739-0133-44C8-992C-45C0B3869B2B}" type="presOf" srcId="{E85D96F2-09CD-4B1E-81C0-08810F2038FF}" destId="{C06C0D9E-697C-4DE6-A24C-68F6201409BE}" srcOrd="0" destOrd="0" presId="urn:microsoft.com/office/officeart/2005/8/layout/vList6"/>
    <dgm:cxn modelId="{B78D4712-1E5D-4A5A-9E33-66F8D714D397}" type="presOf" srcId="{149C3951-3CE9-4686-B390-64943563B32A}" destId="{3EACBEC3-8B92-4482-9B3E-A1389C309581}" srcOrd="0" destOrd="0" presId="urn:microsoft.com/office/officeart/2005/8/layout/vList6"/>
    <dgm:cxn modelId="{2D76A006-EA40-4AB3-BFF3-C55D9BDE0381}" type="presOf" srcId="{FA4BC14C-EB0A-46FF-AE4A-23EC6EC1E3EE}" destId="{C06C0D9E-697C-4DE6-A24C-68F6201409BE}" srcOrd="0" destOrd="4" presId="urn:microsoft.com/office/officeart/2005/8/layout/vList6"/>
    <dgm:cxn modelId="{3404E9EB-0F60-45DD-A941-6C8E44BA1D48}" srcId="{24A9AFCE-9B6F-4927-AE1C-D26077D1A37C}" destId="{53C684FB-1727-406B-8555-778157EF609F}" srcOrd="2" destOrd="0" parTransId="{EB2FCE0C-0EDE-4F7F-B504-65DC7F0671A8}" sibTransId="{2DD004DB-DD38-4008-B417-71F0BC22E99E}"/>
    <dgm:cxn modelId="{0C1F6613-2BC5-4E00-9893-5F219F81A3F3}" srcId="{24A9AFCE-9B6F-4927-AE1C-D26077D1A37C}" destId="{1D6DFF85-FE86-46C8-AA78-86530A30B975}" srcOrd="1" destOrd="0" parTransId="{7B75CDCE-083A-4C2E-B1B0-399AB7F8CA4B}" sibTransId="{F862C839-7858-4EB8-B6B7-6514FA3C4FAC}"/>
    <dgm:cxn modelId="{7A8A34F4-C0B3-4884-BD29-8ABEFBC29BB3}" type="presOf" srcId="{D4D646A7-9CD8-4265-BE37-D0B413698DE2}" destId="{18CF3548-B8F1-4CD9-AE22-9B662CD5598D}" srcOrd="0" destOrd="0" presId="urn:microsoft.com/office/officeart/2005/8/layout/vList6"/>
    <dgm:cxn modelId="{824D9BF4-F2A1-4B74-915C-EAD5BA1A8953}" srcId="{24A9AFCE-9B6F-4927-AE1C-D26077D1A37C}" destId="{FA4BC14C-EB0A-46FF-AE4A-23EC6EC1E3EE}" srcOrd="4" destOrd="0" parTransId="{E9BC4987-075D-49FB-982F-A2F4FEA66F75}" sibTransId="{AF6FCA11-4E8C-43A4-934D-0FB6F2CE5AD1}"/>
    <dgm:cxn modelId="{CD26137F-33C1-4DE2-BA22-11FE7D344247}" type="presOf" srcId="{53C684FB-1727-406B-8555-778157EF609F}" destId="{C06C0D9E-697C-4DE6-A24C-68F6201409BE}" srcOrd="0" destOrd="2" presId="urn:microsoft.com/office/officeart/2005/8/layout/vList6"/>
    <dgm:cxn modelId="{438D5070-C7E0-45BB-840D-F9BF16C2FADC}" type="presOf" srcId="{24A9AFCE-9B6F-4927-AE1C-D26077D1A37C}" destId="{1303DF84-D1CA-4D98-B3AF-609213C74973}" srcOrd="0" destOrd="0" presId="urn:microsoft.com/office/officeart/2005/8/layout/vList6"/>
    <dgm:cxn modelId="{F929A199-53EB-4835-8EE0-452520189293}" srcId="{D4D646A7-9CD8-4265-BE37-D0B413698DE2}" destId="{C26AE26D-4975-46EA-88C0-9B4B6491A29B}" srcOrd="0" destOrd="0" parTransId="{8BC6B7A9-36DD-4FA3-A8C5-326E91207CA8}" sibTransId="{70B6E96F-3FB2-41EF-B269-3A8D0F078ED9}"/>
    <dgm:cxn modelId="{91D2A3F1-B002-46DE-9CEF-CB9EA7F08474}" srcId="{24A9AFCE-9B6F-4927-AE1C-D26077D1A37C}" destId="{E85D96F2-09CD-4B1E-81C0-08810F2038FF}" srcOrd="0" destOrd="0" parTransId="{7780A1C7-D84F-4878-B078-C07F32DBDACA}" sibTransId="{D8742390-A7CC-4656-B9F9-1EA0021A6F44}"/>
    <dgm:cxn modelId="{CAB45C75-963F-4506-8A93-A5C3C29BA0F2}" srcId="{D4D646A7-9CD8-4265-BE37-D0B413698DE2}" destId="{50BE1868-F47E-48B8-B04E-A40E0052C773}" srcOrd="1" destOrd="0" parTransId="{14ABBA19-2983-41DE-A312-CB5FAEF8A1CB}" sibTransId="{408D01CE-45D2-434E-8910-40331A07C1FE}"/>
    <dgm:cxn modelId="{5664A327-F599-4630-BE1D-DF240FB9C473}" srcId="{24A9AFCE-9B6F-4927-AE1C-D26077D1A37C}" destId="{A9BD4EBD-6115-4129-9636-FD8187D6ED23}" srcOrd="3" destOrd="0" parTransId="{58475729-4C12-42C0-B156-5ED7DB932876}" sibTransId="{80A0C2BE-2A28-4F47-8DF1-EFCFC33F6677}"/>
    <dgm:cxn modelId="{146E7E83-3DF8-4083-BED3-7FCC511AFA2F}" srcId="{149C3951-3CE9-4686-B390-64943563B32A}" destId="{24A9AFCE-9B6F-4927-AE1C-D26077D1A37C}" srcOrd="1" destOrd="0" parTransId="{BD3B2B40-5CD2-4718-BB30-FD54F941B593}" sibTransId="{C5FDB3FF-A084-4B70-B6C3-BC87BEB58AF4}"/>
    <dgm:cxn modelId="{C5757D0D-3385-4B6E-8D78-2AB6E04C6CD7}" type="presOf" srcId="{A9BD4EBD-6115-4129-9636-FD8187D6ED23}" destId="{C06C0D9E-697C-4DE6-A24C-68F6201409BE}" srcOrd="0" destOrd="3" presId="urn:microsoft.com/office/officeart/2005/8/layout/vList6"/>
    <dgm:cxn modelId="{800A8650-CBB6-4125-A702-4EE110BFCC1D}" type="presOf" srcId="{C26AE26D-4975-46EA-88C0-9B4B6491A29B}" destId="{6E4F01D3-C869-4B3C-8B38-AA2C4C0A9588}" srcOrd="0" destOrd="0" presId="urn:microsoft.com/office/officeart/2005/8/layout/vList6"/>
    <dgm:cxn modelId="{96E09314-2F93-460D-BCA3-F7779294FB66}" type="presParOf" srcId="{3EACBEC3-8B92-4482-9B3E-A1389C309581}" destId="{AC06045E-3535-47B7-B96C-2316DF83B863}" srcOrd="0" destOrd="0" presId="urn:microsoft.com/office/officeart/2005/8/layout/vList6"/>
    <dgm:cxn modelId="{1D19C193-1318-47F9-9F12-56F5E11264CB}" type="presParOf" srcId="{AC06045E-3535-47B7-B96C-2316DF83B863}" destId="{18CF3548-B8F1-4CD9-AE22-9B662CD5598D}" srcOrd="0" destOrd="0" presId="urn:microsoft.com/office/officeart/2005/8/layout/vList6"/>
    <dgm:cxn modelId="{C3059E12-8D3B-4330-8E09-8CFA4305F295}" type="presParOf" srcId="{AC06045E-3535-47B7-B96C-2316DF83B863}" destId="{6E4F01D3-C869-4B3C-8B38-AA2C4C0A9588}" srcOrd="1" destOrd="0" presId="urn:microsoft.com/office/officeart/2005/8/layout/vList6"/>
    <dgm:cxn modelId="{78FD2E3B-F4B3-4D16-811A-D292810183AC}" type="presParOf" srcId="{3EACBEC3-8B92-4482-9B3E-A1389C309581}" destId="{40290FD0-B038-462E-80CE-3ADC5BDA19F7}" srcOrd="1" destOrd="0" presId="urn:microsoft.com/office/officeart/2005/8/layout/vList6"/>
    <dgm:cxn modelId="{CFCF0911-6CC6-4EB1-9E3D-9F740A0E53C5}" type="presParOf" srcId="{3EACBEC3-8B92-4482-9B3E-A1389C309581}" destId="{989D76CD-DF83-4F7F-9D42-B9CDF7FBDF9C}" srcOrd="2" destOrd="0" presId="urn:microsoft.com/office/officeart/2005/8/layout/vList6"/>
    <dgm:cxn modelId="{36945267-6993-4EF2-A3F4-90EB04AF46E8}" type="presParOf" srcId="{989D76CD-DF83-4F7F-9D42-B9CDF7FBDF9C}" destId="{1303DF84-D1CA-4D98-B3AF-609213C74973}" srcOrd="0" destOrd="0" presId="urn:microsoft.com/office/officeart/2005/8/layout/vList6"/>
    <dgm:cxn modelId="{AAC61CB1-0CE5-46A4-B63C-8462D725D573}" type="presParOf" srcId="{989D76CD-DF83-4F7F-9D42-B9CDF7FBDF9C}" destId="{C06C0D9E-697C-4DE6-A24C-68F6201409B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B6F44-8B23-45B3-A410-4D9506C8B919}">
      <dsp:nvSpPr>
        <dsp:cNvPr id="0" name=""/>
        <dsp:cNvSpPr/>
      </dsp:nvSpPr>
      <dsp:spPr>
        <a:xfrm rot="5400000">
          <a:off x="5854950" y="-1589743"/>
          <a:ext cx="695690" cy="4053077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303 </a:t>
          </a: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Billion </a:t>
          </a: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600" b="1" kern="1200" dirty="0"/>
        </a:p>
      </dsp:txBody>
      <dsp:txXfrm rot="-5400000">
        <a:off x="4176257" y="122911"/>
        <a:ext cx="4019116" cy="627768"/>
      </dsp:txXfrm>
    </dsp:sp>
    <dsp:sp modelId="{EA74D928-C926-499A-8CAC-66F0E9D65D25}">
      <dsp:nvSpPr>
        <dsp:cNvPr id="0" name=""/>
        <dsp:cNvSpPr/>
      </dsp:nvSpPr>
      <dsp:spPr>
        <a:xfrm>
          <a:off x="265" y="1988"/>
          <a:ext cx="4175990" cy="869612"/>
        </a:xfrm>
        <a:prstGeom prst="roundRect">
          <a:avLst/>
        </a:prstGeom>
        <a:solidFill>
          <a:srgbClr val="AE1A1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Market Value of Securities under Safekeeping</a:t>
          </a:r>
          <a:endParaRPr lang="tr-TR" sz="2100" kern="1200" dirty="0">
            <a:latin typeface="Arial" pitchFamily="34" charset="0"/>
            <a:cs typeface="Arial" pitchFamily="34" charset="0"/>
          </a:endParaRPr>
        </a:p>
      </dsp:txBody>
      <dsp:txXfrm>
        <a:off x="42716" y="44439"/>
        <a:ext cx="4091088" cy="784710"/>
      </dsp:txXfrm>
    </dsp:sp>
    <dsp:sp modelId="{016D7E79-D5EC-4AB3-ACDC-4335DA333EB8}">
      <dsp:nvSpPr>
        <dsp:cNvPr id="0" name=""/>
        <dsp:cNvSpPr/>
      </dsp:nvSpPr>
      <dsp:spPr>
        <a:xfrm rot="5400000">
          <a:off x="5854950" y="-676650"/>
          <a:ext cx="695690" cy="4053077"/>
        </a:xfrm>
        <a:prstGeom prst="round2SameRect">
          <a:avLst/>
        </a:prstGeom>
        <a:solidFill>
          <a:schemeClr val="bg1">
            <a:lumMod val="65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25,3 Mio</a:t>
          </a:r>
          <a:endParaRPr lang="tr-TR" sz="2600" kern="1200" dirty="0"/>
        </a:p>
      </dsp:txBody>
      <dsp:txXfrm rot="-5400000">
        <a:off x="4176257" y="1036004"/>
        <a:ext cx="4019116" cy="627768"/>
      </dsp:txXfrm>
    </dsp:sp>
    <dsp:sp modelId="{A199DD76-DC31-448F-B03B-9638AB2120A9}">
      <dsp:nvSpPr>
        <dsp:cNvPr id="0" name=""/>
        <dsp:cNvSpPr/>
      </dsp:nvSpPr>
      <dsp:spPr>
        <a:xfrm>
          <a:off x="265" y="915082"/>
          <a:ext cx="4175990" cy="869612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Number of Investors</a:t>
          </a:r>
          <a:endParaRPr lang="tr-TR" sz="2100" kern="1200" dirty="0">
            <a:latin typeface="Arial" pitchFamily="34" charset="0"/>
            <a:cs typeface="Arial" pitchFamily="34" charset="0"/>
          </a:endParaRPr>
        </a:p>
      </dsp:txBody>
      <dsp:txXfrm>
        <a:off x="42716" y="957533"/>
        <a:ext cx="4091088" cy="784710"/>
      </dsp:txXfrm>
    </dsp:sp>
    <dsp:sp modelId="{E0CC1E7E-4E3C-4B23-B985-280F73867057}">
      <dsp:nvSpPr>
        <dsp:cNvPr id="0" name=""/>
        <dsp:cNvSpPr/>
      </dsp:nvSpPr>
      <dsp:spPr>
        <a:xfrm rot="5400000">
          <a:off x="5854950" y="236442"/>
          <a:ext cx="695690" cy="4053077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3,7 Mio</a:t>
          </a:r>
          <a:endParaRPr lang="tr-TR" sz="2600" kern="1200" dirty="0"/>
        </a:p>
      </dsp:txBody>
      <dsp:txXfrm rot="-5400000">
        <a:off x="4176257" y="1949097"/>
        <a:ext cx="4019116" cy="627768"/>
      </dsp:txXfrm>
    </dsp:sp>
    <dsp:sp modelId="{A929503F-E458-4E37-82F0-457DD4F988AE}">
      <dsp:nvSpPr>
        <dsp:cNvPr id="0" name=""/>
        <dsp:cNvSpPr/>
      </dsp:nvSpPr>
      <dsp:spPr>
        <a:xfrm>
          <a:off x="265" y="1828175"/>
          <a:ext cx="4175990" cy="869612"/>
        </a:xfrm>
        <a:prstGeom prst="roundRect">
          <a:avLst/>
        </a:prstGeom>
        <a:solidFill>
          <a:srgbClr val="AE1A1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Number of Investors with a Balance</a:t>
          </a:r>
          <a:endParaRPr lang="tr-TR" sz="2100" kern="1200" dirty="0">
            <a:latin typeface="Arial" pitchFamily="34" charset="0"/>
            <a:cs typeface="Arial" pitchFamily="34" charset="0"/>
          </a:endParaRPr>
        </a:p>
      </dsp:txBody>
      <dsp:txXfrm>
        <a:off x="42716" y="1870626"/>
        <a:ext cx="4091088" cy="784710"/>
      </dsp:txXfrm>
    </dsp:sp>
    <dsp:sp modelId="{97DCA55E-55D8-4160-A984-5BC4B98CBC17}">
      <dsp:nvSpPr>
        <dsp:cNvPr id="0" name=""/>
        <dsp:cNvSpPr/>
      </dsp:nvSpPr>
      <dsp:spPr>
        <a:xfrm rot="5400000">
          <a:off x="5854950" y="1149535"/>
          <a:ext cx="695690" cy="4053077"/>
        </a:xfrm>
        <a:prstGeom prst="round2SameRect">
          <a:avLst/>
        </a:prstGeom>
        <a:solidFill>
          <a:schemeClr val="bg1">
            <a:lumMod val="65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47 Mio</a:t>
          </a:r>
          <a:endParaRPr lang="tr-TR" sz="2600" kern="1200" dirty="0"/>
        </a:p>
      </dsp:txBody>
      <dsp:txXfrm rot="-5400000">
        <a:off x="4176257" y="2862190"/>
        <a:ext cx="4019116" cy="627768"/>
      </dsp:txXfrm>
    </dsp:sp>
    <dsp:sp modelId="{518E6C54-8A68-4013-A69F-E2E77C37499B}">
      <dsp:nvSpPr>
        <dsp:cNvPr id="0" name=""/>
        <dsp:cNvSpPr/>
      </dsp:nvSpPr>
      <dsp:spPr>
        <a:xfrm>
          <a:off x="265" y="2741268"/>
          <a:ext cx="4175990" cy="869612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Number of Accounts</a:t>
          </a:r>
          <a:endParaRPr lang="tr-TR" sz="2100" kern="1200" dirty="0">
            <a:latin typeface="Arial" pitchFamily="34" charset="0"/>
            <a:cs typeface="Arial" pitchFamily="34" charset="0"/>
          </a:endParaRPr>
        </a:p>
      </dsp:txBody>
      <dsp:txXfrm>
        <a:off x="42716" y="2783719"/>
        <a:ext cx="4091088" cy="784710"/>
      </dsp:txXfrm>
    </dsp:sp>
    <dsp:sp modelId="{FF9D74E3-1F7E-4BE3-B9B2-EAA767144B98}">
      <dsp:nvSpPr>
        <dsp:cNvPr id="0" name=""/>
        <dsp:cNvSpPr/>
      </dsp:nvSpPr>
      <dsp:spPr>
        <a:xfrm rot="5400000">
          <a:off x="5854950" y="2062628"/>
          <a:ext cx="695690" cy="4053077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600" b="1" kern="1200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rPr>
            <a:t>4,3 Mio</a:t>
          </a:r>
          <a:endParaRPr lang="tr-TR" sz="2600" kern="1200" dirty="0"/>
        </a:p>
      </dsp:txBody>
      <dsp:txXfrm rot="-5400000">
        <a:off x="4176257" y="3775283"/>
        <a:ext cx="4019116" cy="627768"/>
      </dsp:txXfrm>
    </dsp:sp>
    <dsp:sp modelId="{CA75F9C8-94ED-436A-AAB4-ACFEB2DB81FF}">
      <dsp:nvSpPr>
        <dsp:cNvPr id="0" name=""/>
        <dsp:cNvSpPr/>
      </dsp:nvSpPr>
      <dsp:spPr>
        <a:xfrm>
          <a:off x="265" y="3654361"/>
          <a:ext cx="4175990" cy="869612"/>
        </a:xfrm>
        <a:prstGeom prst="roundRect">
          <a:avLst/>
        </a:prstGeom>
        <a:solidFill>
          <a:srgbClr val="AE1A1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Number of Accounts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noProof="1" smtClean="0">
              <a:solidFill>
                <a:srgbClr val="FFFFFF"/>
              </a:solidFill>
              <a:cs typeface="Arial" pitchFamily="34" charset="0"/>
            </a:rPr>
            <a:t>with a Balance</a:t>
          </a:r>
          <a:endParaRPr lang="tr-TR" sz="2100" kern="1200" dirty="0">
            <a:latin typeface="Arial" pitchFamily="34" charset="0"/>
            <a:cs typeface="Arial" pitchFamily="34" charset="0"/>
          </a:endParaRPr>
        </a:p>
      </dsp:txBody>
      <dsp:txXfrm>
        <a:off x="42716" y="3696812"/>
        <a:ext cx="4091088" cy="7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0A3F4-4ADD-4195-8003-03C3FF430C2F}">
      <dsp:nvSpPr>
        <dsp:cNvPr id="0" name=""/>
        <dsp:cNvSpPr/>
      </dsp:nvSpPr>
      <dsp:spPr>
        <a:xfrm rot="5400000">
          <a:off x="4991567" y="-2136654"/>
          <a:ext cx="587328" cy="4974336"/>
        </a:xfrm>
        <a:prstGeom prst="round2SameRect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chemeClr val="bg1">
              <a:lumMod val="9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44550" rtl="0" fontAlgn="base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1.061.197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b="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200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85520"/>
        <a:ext cx="4945665" cy="529986"/>
      </dsp:txXfrm>
    </dsp:sp>
    <dsp:sp modelId="{20A925CD-CC8B-4F42-A4C4-678A1AA0DB06}">
      <dsp:nvSpPr>
        <dsp:cNvPr id="0" name=""/>
        <dsp:cNvSpPr/>
      </dsp:nvSpPr>
      <dsp:spPr>
        <a:xfrm>
          <a:off x="0" y="436"/>
          <a:ext cx="2798064" cy="700154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Stocks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34615"/>
        <a:ext cx="2729706" cy="631796"/>
      </dsp:txXfrm>
    </dsp:sp>
    <dsp:sp modelId="{6670F02C-A6E2-4C25-B66A-4DA1B9929405}">
      <dsp:nvSpPr>
        <dsp:cNvPr id="0" name=""/>
        <dsp:cNvSpPr/>
      </dsp:nvSpPr>
      <dsp:spPr>
        <a:xfrm rot="5400000">
          <a:off x="4991567" y="-1401492"/>
          <a:ext cx="587328" cy="4974336"/>
        </a:xfrm>
        <a:prstGeom prst="round2SameRect">
          <a:avLst/>
        </a:prstGeom>
        <a:solidFill>
          <a:schemeClr val="bg1">
            <a:lumMod val="95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24.970</a:t>
          </a: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b="0" kern="1200" dirty="0">
            <a:solidFill>
              <a:schemeClr val="accent1">
                <a:lumMod val="75000"/>
              </a:schemeClr>
            </a:solidFill>
            <a:latin typeface="Arial" pitchFamily="34" charset="0"/>
            <a:ea typeface="+mn-ea"/>
            <a:cs typeface="Arial" pitchFamily="34" charset="0"/>
          </a:endParaRPr>
        </a:p>
        <a:p>
          <a:pPr marL="228600" lvl="1" indent="-228600" algn="l" defTabSz="977900" rtl="0" fontAlgn="base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71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820682"/>
        <a:ext cx="4945665" cy="529986"/>
      </dsp:txXfrm>
    </dsp:sp>
    <dsp:sp modelId="{AD6607C1-4BD7-48B5-94FC-9B33B2793297}">
      <dsp:nvSpPr>
        <dsp:cNvPr id="0" name=""/>
        <dsp:cNvSpPr/>
      </dsp:nvSpPr>
      <dsp:spPr>
        <a:xfrm>
          <a:off x="0" y="735598"/>
          <a:ext cx="2798064" cy="700154"/>
        </a:xfrm>
        <a:prstGeom prst="roundRect">
          <a:avLst/>
        </a:prstGeom>
        <a:solidFill>
          <a:srgbClr val="AE1A1E">
            <a:alpha val="90000"/>
          </a:srgbClr>
        </a:solidFill>
        <a:ln w="15875" cap="flat" cmpd="sng" algn="ctr">
          <a:solidFill>
            <a:schemeClr val="bg1">
              <a:lumMod val="9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latin typeface="Arial" pitchFamily="34" charset="0"/>
              <a:cs typeface="Arial" pitchFamily="34" charset="0"/>
            </a:rPr>
            <a:t>Government Debt Securities</a:t>
          </a:r>
          <a:endParaRPr lang="tr-TR" sz="2000" b="1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769777"/>
        <a:ext cx="2729706" cy="631796"/>
      </dsp:txXfrm>
    </dsp:sp>
    <dsp:sp modelId="{E38F16B2-2AAA-4355-AD59-25296D0DCD2D}">
      <dsp:nvSpPr>
        <dsp:cNvPr id="0" name=""/>
        <dsp:cNvSpPr/>
      </dsp:nvSpPr>
      <dsp:spPr>
        <a:xfrm rot="5400000">
          <a:off x="4991567" y="-666330"/>
          <a:ext cx="587328" cy="4974336"/>
        </a:xfrm>
        <a:prstGeom prst="round2SameRect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2.857.649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14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1555844"/>
        <a:ext cx="4945665" cy="529986"/>
      </dsp:txXfrm>
    </dsp:sp>
    <dsp:sp modelId="{D9AA2928-66CD-46A0-B0D7-16C54E569D0B}">
      <dsp:nvSpPr>
        <dsp:cNvPr id="0" name=""/>
        <dsp:cNvSpPr/>
      </dsp:nvSpPr>
      <dsp:spPr>
        <a:xfrm>
          <a:off x="0" y="1470760"/>
          <a:ext cx="2798064" cy="700154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Mutual Funds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1504939"/>
        <a:ext cx="2729706" cy="631796"/>
      </dsp:txXfrm>
    </dsp:sp>
    <dsp:sp modelId="{4DAF9238-3C78-4C09-BF04-5481A86B5370}">
      <dsp:nvSpPr>
        <dsp:cNvPr id="0" name=""/>
        <dsp:cNvSpPr/>
      </dsp:nvSpPr>
      <dsp:spPr>
        <a:xfrm rot="5400000">
          <a:off x="4991567" y="68831"/>
          <a:ext cx="587328" cy="4974336"/>
        </a:xfrm>
        <a:prstGeom prst="round2SameRect">
          <a:avLst/>
        </a:prstGeom>
        <a:solidFill>
          <a:schemeClr val="bg1">
            <a:lumMod val="95000"/>
          </a:schemeClr>
        </a:solidFill>
        <a:ln w="15875" cap="flat" cmpd="sng" algn="ctr">
          <a:solidFill>
            <a:schemeClr val="bg1">
              <a:lumMod val="9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110.965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16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2291006"/>
        <a:ext cx="4945665" cy="529986"/>
      </dsp:txXfrm>
    </dsp:sp>
    <dsp:sp modelId="{B0D2045D-9440-489E-9FFF-2B2463961D01}">
      <dsp:nvSpPr>
        <dsp:cNvPr id="0" name=""/>
        <dsp:cNvSpPr/>
      </dsp:nvSpPr>
      <dsp:spPr>
        <a:xfrm>
          <a:off x="0" y="2205922"/>
          <a:ext cx="2798064" cy="700154"/>
        </a:xfrm>
        <a:prstGeom prst="roundRect">
          <a:avLst/>
        </a:prstGeom>
        <a:solidFill>
          <a:srgbClr val="AE1A1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Corporate Bonds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2240101"/>
        <a:ext cx="2729706" cy="631796"/>
      </dsp:txXfrm>
    </dsp:sp>
    <dsp:sp modelId="{3440CC77-6C18-4988-8D84-9C0BFB673DFE}">
      <dsp:nvSpPr>
        <dsp:cNvPr id="0" name=""/>
        <dsp:cNvSpPr/>
      </dsp:nvSpPr>
      <dsp:spPr>
        <a:xfrm rot="5400000">
          <a:off x="4991567" y="803994"/>
          <a:ext cx="587328" cy="4974336"/>
        </a:xfrm>
        <a:prstGeom prst="round2SameRect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chemeClr val="bg1">
              <a:lumMod val="8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2.419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49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Mio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3026169"/>
        <a:ext cx="4945665" cy="529986"/>
      </dsp:txXfrm>
    </dsp:sp>
    <dsp:sp modelId="{8EEC9141-E348-437C-A24B-0C771BD1712D}">
      <dsp:nvSpPr>
        <dsp:cNvPr id="0" name=""/>
        <dsp:cNvSpPr/>
      </dsp:nvSpPr>
      <dsp:spPr>
        <a:xfrm>
          <a:off x="0" y="2941084"/>
          <a:ext cx="2798064" cy="700154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Exchange Traded Funds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2975263"/>
        <a:ext cx="2729706" cy="631796"/>
      </dsp:txXfrm>
    </dsp:sp>
    <dsp:sp modelId="{35BD8BA2-DECD-457D-8108-88A7F6A44F92}">
      <dsp:nvSpPr>
        <dsp:cNvPr id="0" name=""/>
        <dsp:cNvSpPr/>
      </dsp:nvSpPr>
      <dsp:spPr>
        <a:xfrm rot="5400000">
          <a:off x="4991567" y="1539156"/>
          <a:ext cx="587328" cy="4974336"/>
        </a:xfrm>
        <a:prstGeom prst="round2SameRect">
          <a:avLst/>
        </a:prstGeom>
        <a:solidFill>
          <a:schemeClr val="bg1">
            <a:lumMod val="95000"/>
          </a:schemeClr>
        </a:solidFill>
        <a:ln w="15875" cap="flat" cmpd="sng" algn="ctr">
          <a:solidFill>
            <a:schemeClr val="bg1">
              <a:lumMod val="9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2.148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6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Mio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b="0" kern="1200" dirty="0">
            <a:solidFill>
              <a:schemeClr val="tx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 rot="-5400000">
        <a:off x="2798064" y="3761331"/>
        <a:ext cx="4945665" cy="529986"/>
      </dsp:txXfrm>
    </dsp:sp>
    <dsp:sp modelId="{258241B5-59EC-4200-AFC1-F34D4B511058}">
      <dsp:nvSpPr>
        <dsp:cNvPr id="0" name=""/>
        <dsp:cNvSpPr/>
      </dsp:nvSpPr>
      <dsp:spPr>
        <a:xfrm>
          <a:off x="0" y="3676246"/>
          <a:ext cx="2798064" cy="700154"/>
        </a:xfrm>
        <a:prstGeom prst="roundRect">
          <a:avLst/>
        </a:prstGeom>
        <a:solidFill>
          <a:srgbClr val="AE1A1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457200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tr-TR" sz="2000" b="1" kern="1200" dirty="0" smtClean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rPr>
            <a:t>Strutured Products</a:t>
          </a:r>
          <a:endParaRPr lang="tr-TR" sz="2000" b="1" kern="1200" dirty="0">
            <a:solidFill>
              <a:schemeClr val="bg1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34179" y="3710425"/>
        <a:ext cx="2729706" cy="631796"/>
      </dsp:txXfrm>
    </dsp:sp>
    <dsp:sp modelId="{D513CF6B-6736-43BE-BBC1-DD23FC015E77}">
      <dsp:nvSpPr>
        <dsp:cNvPr id="0" name=""/>
        <dsp:cNvSpPr/>
      </dsp:nvSpPr>
      <dsp:spPr>
        <a:xfrm rot="5400000">
          <a:off x="4964469" y="2285609"/>
          <a:ext cx="618941" cy="4951752"/>
        </a:xfrm>
        <a:prstGeom prst="round2SameRect">
          <a:avLst/>
        </a:prstGeom>
        <a:solidFill>
          <a:schemeClr val="bg1">
            <a:lumMod val="85000"/>
          </a:schemeClr>
        </a:solidFill>
        <a:ln w="15875" cap="flat" cmpd="sng" algn="ctr">
          <a:solidFill>
            <a:schemeClr val="bg1">
              <a:lumMod val="9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787 </a:t>
          </a:r>
          <a:r>
            <a:rPr lang="tr-TR" sz="2200" b="0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Investors</a:t>
          </a:r>
          <a:endParaRPr lang="tr-TR" sz="22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1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Bio </a:t>
          </a:r>
          <a:r>
            <a:rPr lang="tr-TR" sz="2200" b="0" kern="120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rPr>
            <a:t>$</a:t>
          </a:r>
          <a:endParaRPr lang="tr-TR" sz="2200" kern="1200" dirty="0"/>
        </a:p>
      </dsp:txBody>
      <dsp:txXfrm rot="-5400000">
        <a:off x="2798064" y="4482228"/>
        <a:ext cx="4921538" cy="558513"/>
      </dsp:txXfrm>
    </dsp:sp>
    <dsp:sp modelId="{EA54CFFC-B210-47C5-A089-9B2167976436}">
      <dsp:nvSpPr>
        <dsp:cNvPr id="0" name=""/>
        <dsp:cNvSpPr/>
      </dsp:nvSpPr>
      <dsp:spPr>
        <a:xfrm>
          <a:off x="0" y="4411408"/>
          <a:ext cx="2798064" cy="700154"/>
        </a:xfrm>
        <a:prstGeom prst="roundRect">
          <a:avLst/>
        </a:prstGeom>
        <a:solidFill>
          <a:srgbClr val="8C000D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Asset Backed Securities </a:t>
          </a:r>
          <a:r>
            <a:rPr lang="tr-TR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&amp; </a:t>
          </a:r>
          <a:r>
            <a:rPr lang="tr-TR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Sukuk</a:t>
          </a:r>
          <a:endParaRPr lang="tr-TR" sz="18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34179" y="4445587"/>
        <a:ext cx="2729706" cy="631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F01D3-C869-4B3C-8B38-AA2C4C0A9588}">
      <dsp:nvSpPr>
        <dsp:cNvPr id="0" name=""/>
        <dsp:cNvSpPr/>
      </dsp:nvSpPr>
      <dsp:spPr>
        <a:xfrm>
          <a:off x="3148005" y="2798"/>
          <a:ext cx="4716245" cy="20853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i="0" kern="1200" dirty="0" smtClean="0">
              <a:latin typeface="+mn-lt"/>
              <a:cs typeface="Arial" pitchFamily="34" charset="0"/>
            </a:rPr>
            <a:t>Coordination with other regulatory authorities</a:t>
          </a:r>
          <a:endParaRPr lang="tr-TR" sz="2000" i="0" kern="1200" dirty="0">
            <a:latin typeface="+mn-lt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i="0" kern="1200" dirty="0" smtClean="0">
              <a:latin typeface="+mn-lt"/>
              <a:cs typeface="Arial" pitchFamily="34" charset="0"/>
            </a:rPr>
            <a:t>Taxonomy </a:t>
          </a:r>
          <a:r>
            <a:rPr lang="tr-TR" sz="2000" i="0" kern="1200" dirty="0" smtClean="0">
              <a:latin typeface="+mn-lt"/>
              <a:cs typeface="Arial" pitchFamily="34" charset="0"/>
            </a:rPr>
            <a:t>development </a:t>
          </a:r>
          <a:r>
            <a:rPr lang="tr-TR" sz="2000" i="1" kern="1200" dirty="0" smtClean="0">
              <a:latin typeface="+mn-lt"/>
              <a:cs typeface="Arial" pitchFamily="34" charset="0"/>
            </a:rPr>
            <a:t>(Sectoral statements &amp; extensions)</a:t>
          </a:r>
          <a:endParaRPr lang="tr-TR" sz="2000" i="1" kern="1200" dirty="0">
            <a:latin typeface="+mn-lt"/>
            <a:cs typeface="Arial" pitchFamily="34" charset="0"/>
          </a:endParaRPr>
        </a:p>
      </dsp:txBody>
      <dsp:txXfrm>
        <a:off x="3148005" y="263466"/>
        <a:ext cx="3934242" cy="1564005"/>
      </dsp:txXfrm>
    </dsp:sp>
    <dsp:sp modelId="{18CF3548-B8F1-4CD9-AE22-9B662CD5598D}">
      <dsp:nvSpPr>
        <dsp:cNvPr id="0" name=""/>
        <dsp:cNvSpPr/>
      </dsp:nvSpPr>
      <dsp:spPr>
        <a:xfrm>
          <a:off x="3841" y="212672"/>
          <a:ext cx="3144163" cy="1665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rial" pitchFamily="34" charset="0"/>
              <a:cs typeface="Arial" pitchFamily="34" charset="0"/>
            </a:rPr>
            <a:t>Taxonomy Development Process</a:t>
          </a:r>
          <a:endParaRPr lang="tr-TR" sz="2800" kern="1200" dirty="0">
            <a:latin typeface="Arial" pitchFamily="34" charset="0"/>
            <a:cs typeface="Arial" pitchFamily="34" charset="0"/>
          </a:endParaRPr>
        </a:p>
      </dsp:txBody>
      <dsp:txXfrm>
        <a:off x="85149" y="293980"/>
        <a:ext cx="2981547" cy="1502979"/>
      </dsp:txXfrm>
    </dsp:sp>
    <dsp:sp modelId="{C06C0D9E-697C-4DE6-A24C-68F6201409BE}">
      <dsp:nvSpPr>
        <dsp:cNvPr id="0" name=""/>
        <dsp:cNvSpPr/>
      </dsp:nvSpPr>
      <dsp:spPr>
        <a:xfrm>
          <a:off x="3204010" y="2254700"/>
          <a:ext cx="4604234" cy="25878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tr-TR" sz="1800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tr-TR" sz="1800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tr-TR" sz="1800" kern="1200" dirty="0">
            <a:latin typeface="Arial" pitchFamily="34" charset="0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2000" kern="1200" dirty="0" smtClean="0">
              <a:latin typeface="+mn-lt"/>
              <a:cs typeface="Arial" pitchFamily="34" charset="0"/>
            </a:rPr>
            <a:t>PDP Technical Development by MKK</a:t>
          </a:r>
          <a:endParaRPr lang="tr-TR" sz="2000" kern="1200" dirty="0">
            <a:latin typeface="+mn-lt"/>
            <a:cs typeface="Arial" pitchFamily="34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tr-TR" sz="1800" kern="1200" dirty="0">
            <a:latin typeface="Arial" pitchFamily="34" charset="0"/>
            <a:cs typeface="Arial" pitchFamily="34" charset="0"/>
          </a:endParaRPr>
        </a:p>
      </dsp:txBody>
      <dsp:txXfrm>
        <a:off x="3204010" y="2578184"/>
        <a:ext cx="3633784" cy="1940901"/>
      </dsp:txXfrm>
    </dsp:sp>
    <dsp:sp modelId="{1303DF84-D1CA-4D98-B3AF-609213C74973}">
      <dsp:nvSpPr>
        <dsp:cNvPr id="0" name=""/>
        <dsp:cNvSpPr/>
      </dsp:nvSpPr>
      <dsp:spPr>
        <a:xfrm>
          <a:off x="59847" y="2715837"/>
          <a:ext cx="3144163" cy="1665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latin typeface="Arial" pitchFamily="34" charset="0"/>
              <a:cs typeface="Arial" pitchFamily="34" charset="0"/>
            </a:rPr>
            <a:t>Technical Development Process</a:t>
          </a:r>
          <a:endParaRPr lang="tr-TR" sz="2800" kern="1200" dirty="0">
            <a:latin typeface="Arial" pitchFamily="34" charset="0"/>
            <a:cs typeface="Arial" pitchFamily="34" charset="0"/>
          </a:endParaRPr>
        </a:p>
      </dsp:txBody>
      <dsp:txXfrm>
        <a:off x="141155" y="2797145"/>
        <a:ext cx="2981547" cy="1502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736FB6-FB51-4F7D-ACAD-E8B0C5216FEC}" type="datetimeFigureOut">
              <a:rPr lang="tr-TR" smtClean="0"/>
              <a:t>24.10.2016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94CA5A-B002-4D3D-A39F-97A417FBB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633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15DBDD-474E-4919-9179-FA7D812983D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ED2280-E5A1-49B4-BCC5-9E20746A5E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483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943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572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71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275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021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4129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845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29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920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31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138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15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578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45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5581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92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3659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4893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820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657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518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436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5241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814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306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989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3D89371-0005-47CE-BCC8-6ADE17F095C5}" type="slidenum">
              <a:rPr lang="tr-TR" altLang="tr-TR" smtClean="0"/>
              <a:pPr/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9800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617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816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2280-E5A1-49B4-BCC5-9E20746A5E9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05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12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31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08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82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30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00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91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6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39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0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53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28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F32D32-6BB0-499D-ADE1-CC476F0FEB3B}" type="datetimeFigureOut">
              <a:rPr lang="tr-TR" smtClean="0"/>
              <a:t>23.10.2016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E354CD-9F99-417D-AE1C-E3D10349511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03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438" y="4702629"/>
            <a:ext cx="10216781" cy="1264863"/>
          </a:xfrm>
        </p:spPr>
        <p:txBody>
          <a:bodyPr>
            <a:noAutofit/>
          </a:bodyPr>
          <a:lstStyle/>
          <a:p>
            <a:pPr algn="ctr"/>
            <a:r>
              <a:rPr lang="tr-TR" b="1" i="1" cap="none" dirty="0" smtClean="0"/>
              <a:t>MKK Investor </a:t>
            </a:r>
            <a:r>
              <a:rPr lang="tr-TR" b="1" i="1" cap="none" dirty="0" smtClean="0"/>
              <a:t>Relations &amp; PDP Dept</a:t>
            </a:r>
            <a:r>
              <a:rPr lang="tr-TR" b="1" i="1" cap="none" dirty="0" smtClean="0"/>
              <a:t>.</a:t>
            </a:r>
          </a:p>
          <a:p>
            <a:pPr algn="ctr"/>
            <a:r>
              <a:rPr lang="tr-TR" b="1" i="1" cap="none" dirty="0" smtClean="0"/>
              <a:t>Fatma Ayzer Bilgiç</a:t>
            </a:r>
            <a:endParaRPr lang="tr-TR" b="1" i="1" cap="none" dirty="0" smtClean="0"/>
          </a:p>
          <a:p>
            <a:pPr algn="ctr"/>
            <a:r>
              <a:rPr lang="tr-TR" b="1" i="1" cap="none" dirty="0" smtClean="0"/>
              <a:t>October, </a:t>
            </a:r>
            <a:r>
              <a:rPr lang="tr-TR" b="1" i="1" cap="none" dirty="0" smtClean="0"/>
              <a:t>2016</a:t>
            </a:r>
            <a:endParaRPr lang="tr-TR" b="1" i="1" cap="non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1658" y="1400163"/>
            <a:ext cx="3039290" cy="192207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01521" y="1309380"/>
            <a:ext cx="50103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200" dirty="0"/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MPACT OF XBRL ON DISCLOSURE QUALITY</a:t>
            </a:r>
          </a:p>
          <a:p>
            <a:endParaRPr lang="tr-TR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Case Study of Turkey </a:t>
            </a:r>
            <a:endParaRPr lang="tr-TR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21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</a:t>
            </a: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PDP </a:t>
            </a:r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</a:t>
            </a: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General</a:t>
            </a:r>
            <a:endParaRPr lang="tr-TR" sz="4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0441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-All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regulated information has to be disclosed through </a:t>
            </a:r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Public Disclosure Platform (PDP) 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-Electronic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disclosure system using internet &amp;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digital-signature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ompanies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are responsible for keeping a sufficient quantity of valid electronic certificates to allow uninterrupted flow of notifications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System was put into action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June 1, 2009</a:t>
            </a:r>
            <a:endParaRPr lang="tr-TR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Initial platform was developed by BIST &amp; CMB; current system was by MKK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MKK-operator and administrator of the system, 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- 7/24 basis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Web-site- </a:t>
            </a:r>
            <a:r>
              <a:rPr lang="tr-TR" sz="2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www.kap.org.tr </a:t>
            </a:r>
            <a:endParaRPr lang="tr-TR" sz="2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- 370.000 different visitors/month – 1,3 mio different pages/month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-14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vendors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isseminate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PDP notifications on a real time basis.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733331"/>
            <a:ext cx="1083258" cy="9134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4130" y="5668810"/>
            <a:ext cx="1087870" cy="59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Chronology</a:t>
            </a: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tr-TR" sz="3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200" y="2763213"/>
            <a:ext cx="8229600" cy="224367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2112992" y="4679728"/>
            <a:ext cx="1493950" cy="400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Project start up</a:t>
            </a:r>
            <a:endParaRPr lang="tr-TR" sz="1400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52068" y="4679728"/>
            <a:ext cx="1493950" cy="491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Transfer to MKK</a:t>
            </a:r>
            <a:endParaRPr lang="tr-TR" sz="1400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75150" y="2726577"/>
            <a:ext cx="1493950" cy="491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PDP in charge</a:t>
            </a:r>
            <a:endParaRPr lang="tr-TR" sz="1400" b="1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2752369"/>
            <a:ext cx="1631324" cy="491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New website-mobile application</a:t>
            </a:r>
            <a:endParaRPr lang="tr-TR" sz="1400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32530" y="4679728"/>
            <a:ext cx="1493950" cy="491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Technical improvements</a:t>
            </a:r>
            <a:endParaRPr lang="tr-TR" sz="1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7332" y="2741345"/>
            <a:ext cx="1493950" cy="491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rgbClr val="002060"/>
                </a:solidFill>
              </a:rPr>
              <a:t>PDP 4.0. &amp; XBRL</a:t>
            </a:r>
            <a:endParaRPr lang="tr-TR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5" y="286603"/>
            <a:ext cx="11037195" cy="5732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68237" y="4790941"/>
            <a:ext cx="2743200" cy="11719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4130" y="5668810"/>
            <a:ext cx="1087870" cy="5973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95515" y="2215166"/>
            <a:ext cx="1365161" cy="3992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rgbClr val="0088B8"/>
                </a:solidFill>
              </a:rPr>
              <a:t>www.kap.org.tr</a:t>
            </a:r>
            <a:endParaRPr lang="tr-TR" sz="1200" dirty="0">
              <a:solidFill>
                <a:srgbClr val="0088B8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3816" y="1810512"/>
            <a:ext cx="2569464" cy="1664208"/>
          </a:xfrm>
          <a:prstGeom prst="rect">
            <a:avLst/>
          </a:prstGeom>
          <a:solidFill>
            <a:srgbClr val="00194C"/>
          </a:solidFill>
          <a:ln>
            <a:solidFill>
              <a:srgbClr val="0019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-Listed Co.s </a:t>
            </a:r>
            <a:r>
              <a:rPr lang="tr-T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(~550</a:t>
            </a:r>
            <a:r>
              <a:rPr lang="tr-T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-Investment firms (~130)</a:t>
            </a:r>
            <a:endParaRPr lang="tr-T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-Portfolio management co.s (~50</a:t>
            </a:r>
            <a:r>
              <a:rPr lang="tr-TR" sz="105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-Funds, ETFs (~730)</a:t>
            </a:r>
            <a:endParaRPr lang="tr-T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-Audit Firms (~90)</a:t>
            </a:r>
            <a:endParaRPr lang="tr-T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tr-TR" sz="105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-Other</a:t>
            </a:r>
            <a:endParaRPr lang="tr-TR" sz="10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526" y="921446"/>
            <a:ext cx="9292014" cy="1450757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Main Notifications</a:t>
            </a:r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endParaRPr lang="tr-TR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152" y="1999643"/>
            <a:ext cx="10058400" cy="4023360"/>
          </a:xfrm>
        </p:spPr>
        <p:txBody>
          <a:bodyPr>
            <a:normAutofit/>
          </a:bodyPr>
          <a:lstStyle/>
          <a:p>
            <a:pPr>
              <a:defRPr/>
            </a:pPr>
            <a:endParaRPr lang="tr-TR" dirty="0" smtClean="0">
              <a:latin typeface="Arial"/>
              <a:cs typeface="Arial"/>
            </a:endParaRPr>
          </a:p>
          <a:p>
            <a:pPr>
              <a:defRPr/>
            </a:pPr>
            <a:endParaRPr lang="tr-TR" dirty="0">
              <a:latin typeface="Arial"/>
              <a:cs typeface="Arial"/>
            </a:endParaRPr>
          </a:p>
          <a:p>
            <a:pPr marL="896938" indent="-90488">
              <a:defRPr/>
            </a:pPr>
            <a:r>
              <a:rPr lang="tr-TR" dirty="0" smtClean="0">
                <a:latin typeface="Arial"/>
                <a:cs typeface="Arial"/>
              </a:rPr>
              <a:t>-F</a:t>
            </a:r>
            <a:r>
              <a:rPr lang="en-US" dirty="0" err="1">
                <a:latin typeface="Arial"/>
                <a:cs typeface="Arial"/>
              </a:rPr>
              <a:t>inancial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statements</a:t>
            </a:r>
            <a:r>
              <a:rPr lang="tr-TR" dirty="0" smtClean="0">
                <a:latin typeface="Arial"/>
                <a:cs typeface="Arial"/>
              </a:rPr>
              <a:t> (In accordance with IFRSs)</a:t>
            </a:r>
            <a:endParaRPr lang="tr-TR" dirty="0">
              <a:latin typeface="Arial"/>
              <a:cs typeface="Arial"/>
            </a:endParaRPr>
          </a:p>
          <a:p>
            <a:pPr marL="896938" indent="-90488">
              <a:defRPr/>
            </a:pPr>
            <a:endParaRPr lang="tr-TR" dirty="0">
              <a:latin typeface="Arial"/>
              <a:cs typeface="Arial"/>
            </a:endParaRPr>
          </a:p>
          <a:p>
            <a:pPr marL="896938" indent="-90488">
              <a:defRPr/>
            </a:pPr>
            <a:r>
              <a:rPr lang="tr-TR" dirty="0" smtClean="0">
                <a:latin typeface="Arial"/>
                <a:cs typeface="Arial"/>
              </a:rPr>
              <a:t>-M</a:t>
            </a:r>
            <a:r>
              <a:rPr lang="en-US" dirty="0" err="1">
                <a:latin typeface="Arial"/>
                <a:cs typeface="Arial"/>
              </a:rPr>
              <a:t>aterial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events</a:t>
            </a:r>
            <a:endParaRPr lang="tr-TR" dirty="0">
              <a:latin typeface="Arial"/>
              <a:cs typeface="Arial"/>
            </a:endParaRPr>
          </a:p>
          <a:p>
            <a:pPr marL="896938" indent="-90488">
              <a:defRPr/>
            </a:pPr>
            <a:endParaRPr lang="tr-TR" dirty="0">
              <a:latin typeface="Arial"/>
              <a:cs typeface="Arial"/>
            </a:endParaRPr>
          </a:p>
          <a:p>
            <a:pPr marL="896938" indent="-90488">
              <a:defRPr/>
            </a:pPr>
            <a:r>
              <a:rPr lang="tr-TR" dirty="0" smtClean="0">
                <a:latin typeface="Arial"/>
                <a:cs typeface="Arial"/>
              </a:rPr>
              <a:t>-Any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other events required to be disclosed </a:t>
            </a:r>
            <a:r>
              <a:rPr lang="tr-TR" dirty="0">
                <a:latin typeface="Arial"/>
                <a:cs typeface="Arial"/>
              </a:rPr>
              <a:t>by </a:t>
            </a:r>
            <a:r>
              <a:rPr lang="en-US" dirty="0">
                <a:latin typeface="Arial"/>
                <a:cs typeface="Arial"/>
              </a:rPr>
              <a:t>CMB </a:t>
            </a:r>
            <a:r>
              <a:rPr lang="tr-TR" dirty="0">
                <a:latin typeface="Arial"/>
                <a:cs typeface="Arial"/>
              </a:rPr>
              <a:t>&amp; </a:t>
            </a:r>
            <a:r>
              <a:rPr lang="tr-TR" dirty="0" smtClean="0">
                <a:latin typeface="Arial"/>
                <a:cs typeface="Arial"/>
              </a:rPr>
              <a:t>BIST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regulations.</a:t>
            </a:r>
            <a:endParaRPr lang="tr-TR" dirty="0">
              <a:latin typeface="Arial"/>
              <a:cs typeface="Arial"/>
            </a:endParaRPr>
          </a:p>
          <a:p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46" y="2733957"/>
            <a:ext cx="1328305" cy="9690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47" y="3769866"/>
            <a:ext cx="1224634" cy="12104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581" y="5119342"/>
            <a:ext cx="1417757" cy="7646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57080" y="5752797"/>
            <a:ext cx="934920" cy="5133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7280" y="733331"/>
            <a:ext cx="1083258" cy="91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466" y="196068"/>
            <a:ext cx="10058400" cy="1450757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Advantages of PDP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35" y="2085079"/>
            <a:ext cx="5747140" cy="4023360"/>
          </a:xfrm>
        </p:spPr>
        <p:txBody>
          <a:bodyPr>
            <a:normAutofit/>
          </a:bodyPr>
          <a:lstStyle/>
          <a:p>
            <a:r>
              <a:rPr lang="tr-TR" sz="1800" b="1" i="1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</a:rPr>
              <a:t>notification-senders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Collection of the notifications by </a:t>
            </a:r>
            <a:r>
              <a:rPr lang="en-US" sz="1600" dirty="0" smtClean="0">
                <a:solidFill>
                  <a:schemeClr val="tx1"/>
                </a:solidFill>
              </a:rPr>
              <a:t>e</a:t>
            </a:r>
            <a:r>
              <a:rPr lang="tr-TR" sz="1600" dirty="0" smtClean="0">
                <a:solidFill>
                  <a:schemeClr val="tx1"/>
                </a:solidFill>
              </a:rPr>
              <a:t>-</a:t>
            </a:r>
            <a:r>
              <a:rPr lang="en-US" sz="1600" dirty="0" smtClean="0">
                <a:solidFill>
                  <a:schemeClr val="tx1"/>
                </a:solidFill>
              </a:rPr>
              <a:t>signature </a:t>
            </a:r>
            <a:r>
              <a:rPr lang="en-US" sz="1600" dirty="0">
                <a:solidFill>
                  <a:schemeClr val="tx1"/>
                </a:solidFill>
              </a:rPr>
              <a:t>in a secure </a:t>
            </a:r>
            <a:r>
              <a:rPr lang="en-US" sz="1600" dirty="0" smtClean="0">
                <a:solidFill>
                  <a:schemeClr val="tx1"/>
                </a:solidFill>
              </a:rPr>
              <a:t>environment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1"/>
                </a:solidFill>
              </a:rPr>
              <a:t>Fast dissemination of information </a:t>
            </a:r>
            <a:r>
              <a:rPr lang="en-US" sz="1600" dirty="0" smtClean="0">
                <a:solidFill>
                  <a:schemeClr val="tx1"/>
                </a:solidFill>
              </a:rPr>
              <a:t>without </a:t>
            </a:r>
            <a:r>
              <a:rPr lang="en-US" sz="1600" dirty="0">
                <a:solidFill>
                  <a:schemeClr val="tx1"/>
                </a:solidFill>
              </a:rPr>
              <a:t>any </a:t>
            </a:r>
            <a:r>
              <a:rPr lang="en-US" sz="1600" dirty="0" smtClean="0">
                <a:solidFill>
                  <a:schemeClr val="tx1"/>
                </a:solidFill>
              </a:rPr>
              <a:t>intermediaries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Reduction </a:t>
            </a:r>
            <a:r>
              <a:rPr lang="tr-TR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 smtClean="0">
                <a:solidFill>
                  <a:schemeClr val="tx1"/>
                </a:solidFill>
              </a:rPr>
              <a:t>paper </a:t>
            </a:r>
            <a:r>
              <a:rPr lang="en-US" sz="1600" dirty="0">
                <a:solidFill>
                  <a:schemeClr val="tx1"/>
                </a:solidFill>
              </a:rPr>
              <a:t>consumption </a:t>
            </a:r>
            <a:r>
              <a:rPr lang="tr-TR" sz="1600" dirty="0" smtClean="0">
                <a:solidFill>
                  <a:schemeClr val="tx1"/>
                </a:solidFill>
              </a:rPr>
              <a:t>&amp; </a:t>
            </a:r>
            <a:r>
              <a:rPr lang="en-US" sz="1600" dirty="0" err="1" smtClean="0">
                <a:solidFill>
                  <a:schemeClr val="tx1"/>
                </a:solidFill>
              </a:rPr>
              <a:t>bureaucra</a:t>
            </a:r>
            <a:r>
              <a:rPr lang="tr-TR" sz="1600" dirty="0" smtClean="0">
                <a:solidFill>
                  <a:schemeClr val="tx1"/>
                </a:solidFill>
              </a:rPr>
              <a:t>cy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Improv</a:t>
            </a:r>
            <a:r>
              <a:rPr lang="tr-TR" sz="1600" dirty="0" smtClean="0">
                <a:solidFill>
                  <a:schemeClr val="tx1"/>
                </a:solidFill>
              </a:rPr>
              <a:t>ed information </a:t>
            </a:r>
            <a:r>
              <a:rPr lang="en-US" sz="1600" dirty="0" smtClean="0">
                <a:solidFill>
                  <a:schemeClr val="tx1"/>
                </a:solidFill>
              </a:rPr>
              <a:t>quality </a:t>
            </a:r>
            <a:r>
              <a:rPr lang="tr-TR" sz="1600" dirty="0">
                <a:solidFill>
                  <a:schemeClr val="tx1"/>
                </a:solidFill>
              </a:rPr>
              <a:t>t</a:t>
            </a:r>
            <a:r>
              <a:rPr lang="en-US" sz="1600" dirty="0" err="1" smtClean="0">
                <a:solidFill>
                  <a:schemeClr val="tx1"/>
                </a:solidFill>
              </a:rPr>
              <a:t>hrough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templates</a:t>
            </a:r>
            <a:endParaRPr lang="tr-TR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chemeClr val="tx1"/>
                </a:solidFill>
              </a:rPr>
              <a:t>E</a:t>
            </a:r>
            <a:r>
              <a:rPr lang="en-US" sz="1600" dirty="0" err="1" smtClean="0">
                <a:solidFill>
                  <a:schemeClr val="tx1"/>
                </a:solidFill>
              </a:rPr>
              <a:t>lectronic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archive</a:t>
            </a:r>
            <a:r>
              <a:rPr lang="tr-TR" sz="1600" dirty="0" smtClean="0">
                <a:solidFill>
                  <a:schemeClr val="tx1"/>
                </a:solidFill>
              </a:rPr>
              <a:t>,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quer</a:t>
            </a:r>
            <a:r>
              <a:rPr lang="tr-TR" sz="1600" dirty="0" smtClean="0">
                <a:solidFill>
                  <a:schemeClr val="tx1"/>
                </a:solidFill>
              </a:rPr>
              <a:t>ies </a:t>
            </a:r>
            <a:r>
              <a:rPr lang="en-US" sz="1600" dirty="0" smtClean="0">
                <a:solidFill>
                  <a:schemeClr val="tx1"/>
                </a:solidFill>
              </a:rPr>
              <a:t>bas</a:t>
            </a:r>
            <a:r>
              <a:rPr lang="tr-TR" sz="1600" dirty="0" smtClean="0">
                <a:solidFill>
                  <a:schemeClr val="tx1"/>
                </a:solidFill>
              </a:rPr>
              <a:t>ed on </a:t>
            </a:r>
            <a:r>
              <a:rPr lang="en-US" sz="1600" dirty="0" smtClean="0">
                <a:solidFill>
                  <a:schemeClr val="tx1"/>
                </a:solidFill>
              </a:rPr>
              <a:t>type </a:t>
            </a:r>
            <a:r>
              <a:rPr lang="en-US" sz="1600" dirty="0">
                <a:solidFill>
                  <a:schemeClr val="tx1"/>
                </a:solidFill>
              </a:rPr>
              <a:t>of notification, sender, or </a:t>
            </a:r>
            <a:r>
              <a:rPr lang="en-US" sz="1600" dirty="0" smtClean="0">
                <a:solidFill>
                  <a:schemeClr val="tx1"/>
                </a:solidFill>
              </a:rPr>
              <a:t>subject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70680" y="1747861"/>
            <a:ext cx="6111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i="1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investors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/>
              <a:t>Centralized, trustable source of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Immediate </a:t>
            </a:r>
            <a:r>
              <a:rPr lang="tr-TR" sz="1600" dirty="0" smtClean="0"/>
              <a:t>&amp; </a:t>
            </a:r>
            <a:r>
              <a:rPr lang="en-US" sz="1600" dirty="0" smtClean="0"/>
              <a:t>simultaneous </a:t>
            </a:r>
            <a:r>
              <a:rPr lang="en-US" sz="1600" dirty="0"/>
              <a:t>access to </a:t>
            </a:r>
            <a:r>
              <a:rPr lang="en-US" sz="1600" dirty="0" smtClean="0"/>
              <a:t>information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Electronic archive</a:t>
            </a:r>
            <a:r>
              <a:rPr lang="tr-TR" sz="1600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quer</a:t>
            </a:r>
            <a:r>
              <a:rPr lang="tr-TR" sz="1600" dirty="0"/>
              <a:t>ies </a:t>
            </a:r>
            <a:r>
              <a:rPr lang="en-US" sz="1600" dirty="0"/>
              <a:t>bas</a:t>
            </a:r>
            <a:r>
              <a:rPr lang="tr-TR" sz="1600" dirty="0"/>
              <a:t>ed on </a:t>
            </a:r>
            <a:r>
              <a:rPr lang="en-US" sz="1600" dirty="0"/>
              <a:t>type of notification, sender, or </a:t>
            </a:r>
            <a:r>
              <a:rPr lang="en-US" sz="1600" dirty="0" smtClean="0"/>
              <a:t>subject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Rapid </a:t>
            </a:r>
            <a:r>
              <a:rPr lang="en-US" sz="1600" dirty="0"/>
              <a:t>access to </a:t>
            </a:r>
            <a:r>
              <a:rPr lang="tr-TR" sz="1600" dirty="0" smtClean="0"/>
              <a:t>current </a:t>
            </a:r>
            <a:r>
              <a:rPr lang="en-US" sz="1600" dirty="0" smtClean="0"/>
              <a:t>general </a:t>
            </a:r>
            <a:r>
              <a:rPr lang="en-US" sz="1600" dirty="0"/>
              <a:t>information about companies through a single </a:t>
            </a:r>
            <a:r>
              <a:rPr lang="en-US" sz="1600" dirty="0" smtClean="0"/>
              <a:t>channel</a:t>
            </a:r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/>
              <a:t>Analizable data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82942" y="4019021"/>
            <a:ext cx="62740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i="1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US" sz="1600" b="1" i="1" dirty="0" err="1" smtClean="0">
                <a:solidFill>
                  <a:schemeClr val="accent1">
                    <a:lumMod val="75000"/>
                  </a:schemeClr>
                </a:solidFill>
              </a:rPr>
              <a:t>regulat</a:t>
            </a:r>
            <a:r>
              <a:rPr lang="tr-TR" sz="1600" b="1" i="1" dirty="0" smtClean="0">
                <a:solidFill>
                  <a:schemeClr val="accent1">
                    <a:lumMod val="75000"/>
                  </a:schemeClr>
                </a:solidFill>
              </a:rPr>
              <a:t>ory 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authorities;</a:t>
            </a:r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further step for </a:t>
            </a:r>
            <a:r>
              <a:rPr lang="en-US" sz="1600" dirty="0" err="1" smtClean="0"/>
              <a:t>regulat</a:t>
            </a:r>
            <a:r>
              <a:rPr lang="tr-TR" sz="1600" dirty="0" smtClean="0"/>
              <a:t>ory authorities </a:t>
            </a:r>
            <a:r>
              <a:rPr lang="en-US" sz="1600" dirty="0" smtClean="0"/>
              <a:t>to </a:t>
            </a:r>
            <a:r>
              <a:rPr lang="en-US" sz="1600" dirty="0"/>
              <a:t>focus on their primary responsibilities,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Reduction </a:t>
            </a:r>
            <a:r>
              <a:rPr lang="tr-TR" sz="1600" dirty="0"/>
              <a:t>in </a:t>
            </a:r>
            <a:r>
              <a:rPr lang="en-US" sz="1600" dirty="0"/>
              <a:t>paper consumption </a:t>
            </a:r>
            <a:r>
              <a:rPr lang="tr-TR" sz="1600" dirty="0"/>
              <a:t>&amp; </a:t>
            </a:r>
            <a:r>
              <a:rPr lang="en-US" sz="1600" dirty="0" err="1"/>
              <a:t>bureaucra</a:t>
            </a:r>
            <a:r>
              <a:rPr lang="tr-TR" sz="1600" dirty="0" smtClean="0"/>
              <a:t>cy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Improving </a:t>
            </a:r>
            <a:r>
              <a:rPr lang="en-US" sz="1600" dirty="0"/>
              <a:t>the quality of information by defining the minimum constituents of notifications, </a:t>
            </a:r>
            <a:r>
              <a:rPr lang="en-US" sz="1600" dirty="0" smtClean="0"/>
              <a:t>ensuring complete</a:t>
            </a:r>
            <a:r>
              <a:rPr lang="en-US" sz="1600" dirty="0"/>
              <a:t>, clear, </a:t>
            </a:r>
            <a:r>
              <a:rPr lang="en-US" sz="1600" dirty="0" smtClean="0"/>
              <a:t>re</a:t>
            </a:r>
            <a:r>
              <a:rPr lang="tr-TR" sz="1600" dirty="0" smtClean="0"/>
              <a:t>levant </a:t>
            </a:r>
            <a:r>
              <a:rPr lang="en-US" sz="1600" dirty="0" smtClean="0"/>
              <a:t>and </a:t>
            </a:r>
            <a:r>
              <a:rPr lang="en-US" sz="1600" dirty="0"/>
              <a:t>correct </a:t>
            </a:r>
            <a:r>
              <a:rPr lang="en-US" sz="1600" dirty="0" smtClean="0"/>
              <a:t>information</a:t>
            </a:r>
            <a:endParaRPr lang="tr-T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/>
              <a:t>Analizable data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tr-T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770680" y="1837853"/>
            <a:ext cx="0" cy="427058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37675" y="3929436"/>
            <a:ext cx="61128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7080" y="5752797"/>
            <a:ext cx="934920" cy="51337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33331"/>
            <a:ext cx="1083258" cy="91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XBRL and PDP 4.0.</a:t>
            </a:r>
            <a:endParaRPr lang="tr-TR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0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977" y="196068"/>
            <a:ext cx="11020023" cy="1450757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XBRL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5" y="1730593"/>
            <a:ext cx="6065949" cy="42794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tr-TR" sz="2100" dirty="0" smtClean="0">
                <a:solidFill>
                  <a:schemeClr val="tx1"/>
                </a:solidFill>
              </a:rPr>
              <a:t>An </a:t>
            </a:r>
            <a:r>
              <a:rPr lang="tr-TR" sz="2100" dirty="0" smtClean="0">
                <a:solidFill>
                  <a:schemeClr val="tx1"/>
                </a:solidFill>
              </a:rPr>
              <a:t>XML </a:t>
            </a:r>
            <a:r>
              <a:rPr lang="tr-TR" sz="2100" dirty="0" smtClean="0">
                <a:solidFill>
                  <a:schemeClr val="tx1"/>
                </a:solidFill>
              </a:rPr>
              <a:t>based open standard </a:t>
            </a:r>
            <a:r>
              <a:rPr lang="en-US" sz="2100" dirty="0" smtClean="0">
                <a:solidFill>
                  <a:schemeClr val="tx1"/>
                </a:solidFill>
              </a:rPr>
              <a:t>to </a:t>
            </a:r>
            <a:r>
              <a:rPr lang="en-US" sz="2100" dirty="0">
                <a:solidFill>
                  <a:schemeClr val="tx1"/>
                </a:solidFill>
              </a:rPr>
              <a:t>improve publishing, exchange, analysis &amp; comparison of financial data </a:t>
            </a:r>
            <a:r>
              <a:rPr lang="tr-TR" sz="2100" dirty="0" smtClean="0">
                <a:solidFill>
                  <a:schemeClr val="tx1"/>
                </a:solidFill>
              </a:rPr>
              <a:t>&amp; </a:t>
            </a:r>
            <a:r>
              <a:rPr lang="en-US" sz="2100" dirty="0" smtClean="0">
                <a:solidFill>
                  <a:schemeClr val="tx1"/>
                </a:solidFill>
              </a:rPr>
              <a:t>business </a:t>
            </a:r>
            <a:r>
              <a:rPr lang="en-US" sz="2100" dirty="0">
                <a:solidFill>
                  <a:schemeClr val="tx1"/>
                </a:solidFill>
              </a:rPr>
              <a:t>information</a:t>
            </a:r>
            <a:endParaRPr lang="tr-TR" sz="21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tr-TR" sz="2100" dirty="0">
                <a:solidFill>
                  <a:schemeClr val="tx1"/>
                </a:solidFill>
              </a:rPr>
              <a:t>Financial/business items </a:t>
            </a:r>
            <a:r>
              <a:rPr lang="en-US" sz="2100" dirty="0">
                <a:solidFill>
                  <a:schemeClr val="tx1"/>
                </a:solidFill>
              </a:rPr>
              <a:t>translated (tagged) in an electronic set of data (taxonomy)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tr-TR" sz="2100" b="1" dirty="0" smtClean="0">
                <a:solidFill>
                  <a:schemeClr val="tx1"/>
                </a:solidFill>
              </a:rPr>
              <a:t>M</a:t>
            </a:r>
            <a:r>
              <a:rPr lang="en-US" sz="2100" b="1" dirty="0" err="1" smtClean="0">
                <a:solidFill>
                  <a:schemeClr val="tx1"/>
                </a:solidFill>
              </a:rPr>
              <a:t>achine</a:t>
            </a:r>
            <a:r>
              <a:rPr lang="en-US" sz="2100" b="1" dirty="0" smtClean="0">
                <a:solidFill>
                  <a:schemeClr val="tx1"/>
                </a:solidFill>
              </a:rPr>
              <a:t> readable</a:t>
            </a:r>
            <a:r>
              <a:rPr lang="en-US" sz="2100" dirty="0" smtClean="0">
                <a:solidFill>
                  <a:schemeClr val="tx1"/>
                </a:solidFill>
              </a:rPr>
              <a:t>– </a:t>
            </a:r>
            <a:r>
              <a:rPr lang="tr-TR" sz="2100" dirty="0" smtClean="0">
                <a:solidFill>
                  <a:schemeClr val="tx1"/>
                </a:solidFill>
              </a:rPr>
              <a:t>software can interpret &amp; process data</a:t>
            </a:r>
            <a:endParaRPr lang="tr-TR" sz="21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en-US" sz="2100" b="1" dirty="0" smtClean="0">
                <a:solidFill>
                  <a:schemeClr val="tx1"/>
                </a:solidFill>
              </a:rPr>
              <a:t>XBRL </a:t>
            </a:r>
            <a:r>
              <a:rPr lang="tr-TR" sz="2100" b="1" dirty="0" smtClean="0">
                <a:solidFill>
                  <a:schemeClr val="tx1"/>
                </a:solidFill>
              </a:rPr>
              <a:t>International </a:t>
            </a:r>
            <a:r>
              <a:rPr lang="en-US" sz="2100" b="1" dirty="0" smtClean="0">
                <a:solidFill>
                  <a:schemeClr val="tx1"/>
                </a:solidFill>
              </a:rPr>
              <a:t>consortium</a:t>
            </a:r>
            <a:r>
              <a:rPr lang="tr-TR" sz="2100" dirty="0" smtClean="0">
                <a:solidFill>
                  <a:schemeClr val="tx1"/>
                </a:solidFill>
              </a:rPr>
              <a:t>-</a:t>
            </a:r>
            <a:r>
              <a:rPr lang="en-US" sz="2100" dirty="0" smtClean="0">
                <a:solidFill>
                  <a:schemeClr val="tx1"/>
                </a:solidFill>
              </a:rPr>
              <a:t>supported </a:t>
            </a:r>
            <a:r>
              <a:rPr lang="en-US" sz="2100" dirty="0">
                <a:solidFill>
                  <a:schemeClr val="tx1"/>
                </a:solidFill>
              </a:rPr>
              <a:t>by more than 600 member </a:t>
            </a:r>
            <a:r>
              <a:rPr lang="en-US" sz="2100" dirty="0" err="1">
                <a:solidFill>
                  <a:schemeClr val="tx1"/>
                </a:solidFill>
              </a:rPr>
              <a:t>organisations</a:t>
            </a:r>
            <a:r>
              <a:rPr lang="en-US" sz="2100" dirty="0">
                <a:solidFill>
                  <a:schemeClr val="tx1"/>
                </a:solidFill>
              </a:rPr>
              <a:t>, from </a:t>
            </a:r>
            <a:r>
              <a:rPr lang="en-US" sz="2100" dirty="0" smtClean="0">
                <a:solidFill>
                  <a:schemeClr val="tx1"/>
                </a:solidFill>
              </a:rPr>
              <a:t>private </a:t>
            </a:r>
            <a:r>
              <a:rPr lang="tr-TR" sz="2100" dirty="0" smtClean="0">
                <a:solidFill>
                  <a:schemeClr val="tx1"/>
                </a:solidFill>
              </a:rPr>
              <a:t>&amp;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>
                <a:solidFill>
                  <a:schemeClr val="tx1"/>
                </a:solidFill>
              </a:rPr>
              <a:t>public sectors</a:t>
            </a:r>
            <a:r>
              <a:rPr lang="en-US" sz="2100" dirty="0" smtClean="0">
                <a:solidFill>
                  <a:schemeClr val="tx1"/>
                </a:solidFill>
              </a:rPr>
              <a:t>.</a:t>
            </a:r>
            <a:endParaRPr lang="tr-TR" sz="21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100" dirty="0">
                <a:solidFill>
                  <a:schemeClr val="tx1"/>
                </a:solidFill>
              </a:rPr>
              <a:t>Public authorities: central banks, banking supervisors, securities regulators…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100" dirty="0">
                <a:solidFill>
                  <a:schemeClr val="tx1"/>
                </a:solidFill>
              </a:rPr>
              <a:t>Business NPO: accountants, banks, vendors, analysts…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100" dirty="0">
                <a:solidFill>
                  <a:schemeClr val="tx1"/>
                </a:solidFill>
              </a:rPr>
              <a:t>Commercial companies: firms, banks, software vendors, issuers,…</a:t>
            </a: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lang="tr-TR" sz="2100" dirty="0" smtClean="0">
                <a:solidFill>
                  <a:schemeClr val="tx1"/>
                </a:solidFill>
              </a:rPr>
              <a:t>Local jurisdictions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lang="en-US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833" y="1845734"/>
            <a:ext cx="4492169" cy="4305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7080" y="5752797"/>
            <a:ext cx="934920" cy="5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7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39693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Why XBRL in PDP?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40881" y="1671407"/>
            <a:ext cx="3835121" cy="50688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2316" b="1" dirty="0" smtClean="0">
                <a:solidFill>
                  <a:schemeClr val="bg1"/>
                </a:solidFill>
              </a:rPr>
              <a:t>PDP  before XBRL</a:t>
            </a:r>
            <a:endParaRPr lang="tr-TR" sz="231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40895" y="2292857"/>
            <a:ext cx="3835108" cy="5068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>
                <a:solidFill>
                  <a:schemeClr val="accent1"/>
                </a:solidFill>
              </a:rPr>
              <a:t>Data for </a:t>
            </a:r>
            <a:r>
              <a:rPr lang="tr-TR" sz="1672" b="1" dirty="0">
                <a:solidFill>
                  <a:schemeClr val="accent1"/>
                </a:solidFill>
              </a:rPr>
              <a:t>presentation, </a:t>
            </a:r>
            <a:r>
              <a:rPr lang="tr-TR" sz="1672" b="1" dirty="0">
                <a:solidFill>
                  <a:schemeClr val="accent1"/>
                </a:solidFill>
              </a:rPr>
              <a:t>difficult to </a:t>
            </a:r>
            <a:r>
              <a:rPr lang="tr-TR" sz="1672" b="1" dirty="0">
                <a:solidFill>
                  <a:schemeClr val="accent1"/>
                </a:solidFill>
              </a:rPr>
              <a:t>analyze, notes are in pdf</a:t>
            </a:r>
            <a:endParaRPr lang="tr-TR" sz="1672" b="1" dirty="0">
              <a:solidFill>
                <a:schemeClr val="accent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40882" y="2962331"/>
            <a:ext cx="3835122" cy="5068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>
                <a:solidFill>
                  <a:schemeClr val="accent1"/>
                </a:solidFill>
              </a:rPr>
              <a:t>Limited controls, </a:t>
            </a:r>
            <a:r>
              <a:rPr lang="tr-TR" sz="1672" b="1" dirty="0">
                <a:solidFill>
                  <a:schemeClr val="accent1"/>
                </a:solidFill>
              </a:rPr>
              <a:t> </a:t>
            </a:r>
            <a:r>
              <a:rPr lang="tr-TR" sz="1672" b="1" dirty="0" smtClean="0">
                <a:solidFill>
                  <a:schemeClr val="accent1"/>
                </a:solidFill>
              </a:rPr>
              <a:t>so errors </a:t>
            </a:r>
            <a:r>
              <a:rPr lang="tr-TR" sz="1672" b="1" dirty="0">
                <a:solidFill>
                  <a:schemeClr val="accent1"/>
                </a:solidFill>
              </a:rPr>
              <a:t>on </a:t>
            </a:r>
            <a:r>
              <a:rPr lang="tr-TR" sz="1672" b="1" dirty="0">
                <a:solidFill>
                  <a:schemeClr val="accent1"/>
                </a:solidFill>
              </a:rPr>
              <a:t>FRs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40881" y="3631805"/>
            <a:ext cx="3835121" cy="60795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>
                <a:solidFill>
                  <a:schemeClr val="accent1"/>
                </a:solidFill>
              </a:rPr>
              <a:t>No connection between MKK based e-systems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40881" y="4468893"/>
            <a:ext cx="3835115" cy="5068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>
                <a:solidFill>
                  <a:schemeClr val="accent1"/>
                </a:solidFill>
              </a:rPr>
              <a:t>Swift message infrastructure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36896" y="1623383"/>
            <a:ext cx="3935314" cy="50688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2316" b="1" dirty="0" smtClean="0">
                <a:solidFill>
                  <a:schemeClr val="bg1"/>
                </a:solidFill>
              </a:rPr>
              <a:t>Requirements </a:t>
            </a:r>
            <a:endParaRPr lang="tr-TR" sz="231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562611" y="2283293"/>
            <a:ext cx="3844002" cy="5094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endParaRPr lang="tr-TR" sz="1544" b="1" dirty="0">
              <a:solidFill>
                <a:schemeClr val="accent1"/>
              </a:solidFill>
            </a:endParaRPr>
          </a:p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Dynamic data to search</a:t>
            </a:r>
            <a:r>
              <a:rPr lang="tr-TR" sz="1672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retrieve </a:t>
            </a:r>
            <a:r>
              <a:rPr lang="tr-TR" sz="1672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&amp; </a:t>
            </a:r>
            <a:r>
              <a:rPr lang="tr-TR" sz="1672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analyze</a:t>
            </a:r>
            <a:endParaRPr lang="tr-TR" sz="1672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2316" b="1" dirty="0">
                <a:solidFill>
                  <a:schemeClr val="accent1"/>
                </a:solidFill>
              </a:rPr>
              <a:t> </a:t>
            </a:r>
            <a:endParaRPr lang="tr-TR" sz="2316" b="1" dirty="0">
              <a:solidFill>
                <a:schemeClr val="accent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36897" y="2921904"/>
            <a:ext cx="3844002" cy="5068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Ensure data accuracy, especially in FRs</a:t>
            </a:r>
            <a:endParaRPr lang="tr-TR" sz="167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50846" y="5196805"/>
            <a:ext cx="3844002" cy="5068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Multi-language support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550846" y="4469418"/>
            <a:ext cx="3844002" cy="5068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Swift message infrastructure as STP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562611" y="5911382"/>
            <a:ext cx="3844002" cy="5068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Promoting academic </a:t>
            </a:r>
            <a:r>
              <a:rPr lang="tr-TR" sz="167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researchs about Turkish capital markets</a:t>
            </a:r>
            <a:endParaRPr lang="tr-TR" sz="167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536897" y="3594193"/>
            <a:ext cx="3844002" cy="6455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Integration of </a:t>
            </a:r>
            <a:r>
              <a:rPr lang="tr-T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PDP with other MKK systems</a:t>
            </a:r>
            <a:endParaRPr lang="tr-TR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540880" y="5191280"/>
            <a:ext cx="3835115" cy="50199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76376" fontAlgn="base">
              <a:spcBef>
                <a:spcPct val="0"/>
              </a:spcBef>
              <a:spcAft>
                <a:spcPct val="0"/>
              </a:spcAft>
            </a:pPr>
            <a:r>
              <a:rPr lang="tr-TR" sz="1672" b="1" dirty="0" smtClean="0">
                <a:solidFill>
                  <a:schemeClr val="accent1"/>
                </a:solidFill>
              </a:rPr>
              <a:t>Limited notifications in English</a:t>
            </a:r>
            <a:endParaRPr lang="tr-TR" sz="1672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PDP 4.0. Project Phases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i="1" u="sng" dirty="0">
                <a:solidFill>
                  <a:srgbClr val="141313"/>
                </a:solidFill>
              </a:rPr>
              <a:t>1st </a:t>
            </a:r>
            <a:r>
              <a:rPr lang="tr-TR" sz="2573" i="1" u="sng" dirty="0" smtClean="0">
                <a:solidFill>
                  <a:srgbClr val="141313"/>
                </a:solidFill>
              </a:rPr>
              <a:t>Phase-(completed):</a:t>
            </a:r>
            <a:endParaRPr lang="tr-TR" sz="2573" i="1" u="sng" dirty="0">
              <a:solidFill>
                <a:srgbClr val="141313"/>
              </a:solidFill>
            </a:endParaRP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dirty="0">
                <a:solidFill>
                  <a:srgbClr val="141313"/>
                </a:solidFill>
              </a:rPr>
              <a:t>FR, material events, CA and fund notification in XBRL 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dirty="0">
                <a:solidFill>
                  <a:srgbClr val="141313"/>
                </a:solidFill>
              </a:rPr>
              <a:t>Integrate with </a:t>
            </a:r>
            <a:r>
              <a:rPr lang="tr-TR" sz="2573" dirty="0" smtClean="0">
                <a:solidFill>
                  <a:srgbClr val="141313"/>
                </a:solidFill>
              </a:rPr>
              <a:t>e-GEM (one way integration)</a:t>
            </a:r>
            <a:endParaRPr lang="tr-TR" sz="2573" dirty="0">
              <a:solidFill>
                <a:srgbClr val="141313"/>
              </a:solidFill>
            </a:endParaRP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i="1" u="sng" dirty="0">
                <a:solidFill>
                  <a:srgbClr val="141313"/>
                </a:solidFill>
              </a:rPr>
              <a:t>2nd Phase: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dirty="0" smtClean="0">
                <a:solidFill>
                  <a:srgbClr val="141313"/>
                </a:solidFill>
              </a:rPr>
              <a:t>Integrate </a:t>
            </a:r>
            <a:r>
              <a:rPr lang="tr-TR" sz="2573" dirty="0">
                <a:solidFill>
                  <a:srgbClr val="141313"/>
                </a:solidFill>
              </a:rPr>
              <a:t>with </a:t>
            </a:r>
            <a:r>
              <a:rPr lang="tr-TR" sz="2573" dirty="0" smtClean="0">
                <a:solidFill>
                  <a:srgbClr val="141313"/>
                </a:solidFill>
              </a:rPr>
              <a:t>e-GEM (two way integration)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dirty="0" smtClean="0">
                <a:solidFill>
                  <a:srgbClr val="141313"/>
                </a:solidFill>
              </a:rPr>
              <a:t>Analysis of XBRL data</a:t>
            </a:r>
            <a:endParaRPr lang="tr-TR" sz="2573" dirty="0">
              <a:solidFill>
                <a:srgbClr val="141313"/>
              </a:solidFill>
            </a:endParaRP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i="1" u="sng" dirty="0" smtClean="0">
                <a:solidFill>
                  <a:srgbClr val="141313"/>
                </a:solidFill>
              </a:rPr>
              <a:t>3rd </a:t>
            </a:r>
            <a:r>
              <a:rPr lang="tr-TR" sz="2573" i="1" u="sng" dirty="0">
                <a:solidFill>
                  <a:srgbClr val="141313"/>
                </a:solidFill>
              </a:rPr>
              <a:t>Phase: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dirty="0" smtClean="0">
                <a:solidFill>
                  <a:srgbClr val="141313"/>
                </a:solidFill>
              </a:rPr>
              <a:t>Notes in XBRL</a:t>
            </a:r>
          </a:p>
          <a:p>
            <a:pPr marL="367617" lvl="1" indent="-367617">
              <a:spcBef>
                <a:spcPts val="1200"/>
              </a:spcBef>
              <a:spcAft>
                <a:spcPts val="20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tr-TR" sz="2600" i="1" u="sng" dirty="0">
                <a:solidFill>
                  <a:srgbClr val="141313"/>
                </a:solidFill>
              </a:rPr>
              <a:t>4th Phase</a:t>
            </a:r>
            <a:r>
              <a:rPr lang="tr-TR" sz="2600" i="1" u="sng" dirty="0">
                <a:solidFill>
                  <a:srgbClr val="141313"/>
                </a:solidFill>
              </a:rPr>
              <a:t>: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600" dirty="0" smtClean="0">
                <a:solidFill>
                  <a:srgbClr val="141313"/>
                </a:solidFill>
              </a:rPr>
              <a:t>Receive </a:t>
            </a:r>
            <a:r>
              <a:rPr lang="tr-TR" sz="2600" dirty="0">
                <a:solidFill>
                  <a:srgbClr val="141313"/>
                </a:solidFill>
              </a:rPr>
              <a:t>instance files from companies</a:t>
            </a:r>
          </a:p>
        </p:txBody>
      </p:sp>
    </p:spTree>
    <p:extLst>
      <p:ext uri="{BB962C8B-B14F-4D97-AF65-F5344CB8AC3E}">
        <p14:creationId xmlns:p14="http://schemas.microsoft.com/office/powerpoint/2010/main" val="35515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216150" y="179388"/>
            <a:ext cx="20613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 b="1">
                <a:solidFill>
                  <a:schemeClr val="bg1"/>
                </a:solidFill>
              </a:rPr>
              <a:t>Yol Haritası-I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2000251" y="1143001"/>
            <a:ext cx="80295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endParaRPr lang="tr-TR" sz="2400">
              <a:latin typeface="Times New Roman" pitchFamily="18" charset="0"/>
            </a:endParaRPr>
          </a:p>
          <a:p>
            <a:pPr algn="just"/>
            <a:endParaRPr lang="tr-TR">
              <a:latin typeface="Times New Roman" pitchFamily="18" charset="0"/>
            </a:endParaRPr>
          </a:p>
          <a:p>
            <a:pPr algn="just"/>
            <a:endParaRPr lang="tr-TR">
              <a:latin typeface="Times New Roman" pitchFamily="18" charset="0"/>
            </a:endParaRPr>
          </a:p>
          <a:p>
            <a:pPr algn="just"/>
            <a:endParaRPr lang="tr-TR">
              <a:latin typeface="Times New Roman" pitchFamily="18" charset="0"/>
            </a:endParaRP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2216151" y="1328738"/>
            <a:ext cx="7813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endParaRPr lang="tr-TR" sz="2400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2216150" y="1000125"/>
            <a:ext cx="812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dirty="0">
                <a:ea typeface="Tahoma" pitchFamily="34" charset="0"/>
              </a:rPr>
              <a:t>XBRL </a:t>
            </a:r>
            <a:r>
              <a:rPr lang="tr-TR" sz="2000" dirty="0" smtClean="0">
                <a:ea typeface="Tahoma" pitchFamily="34" charset="0"/>
              </a:rPr>
              <a:t>Projects, consists of 2 main interrelated parts</a:t>
            </a:r>
            <a:endParaRPr lang="tr-TR" dirty="0">
              <a:latin typeface="Calibri" pitchFamily="34" charset="0"/>
            </a:endParaRPr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778000"/>
              </p:ext>
            </p:extLst>
          </p:nvPr>
        </p:nvGraphicFramePr>
        <p:xfrm>
          <a:off x="2363972" y="1683023"/>
          <a:ext cx="7868093" cy="484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59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083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Agenda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84371"/>
            <a:ext cx="10058400" cy="402336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sz="2400" b="1" dirty="0" smtClean="0">
                <a:cs typeface="Arial"/>
              </a:rPr>
              <a:t> </a:t>
            </a:r>
            <a:r>
              <a:rPr lang="tr-TR" sz="3200" dirty="0" smtClean="0">
                <a:cs typeface="Arial"/>
              </a:rPr>
              <a:t>Merkezi Kayıt Kuruluşu A.Ş. (MKK) 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dirty="0" smtClean="0">
                <a:cs typeface="Arial"/>
              </a:rPr>
              <a:t>Disclosure in Turkish Capital Markets &amp; PDP</a:t>
            </a:r>
            <a:endParaRPr lang="tr-TR" sz="3200" dirty="0" smtClean="0">
              <a:cs typeface="Arial"/>
            </a:endParaRPr>
          </a:p>
          <a:p>
            <a:pPr algn="just">
              <a:buFont typeface="Arial" pitchFamily="34" charset="0"/>
              <a:buChar char="•"/>
            </a:pPr>
            <a:r>
              <a:rPr lang="tr-TR" sz="3200" dirty="0" smtClean="0">
                <a:cs typeface="Arial"/>
              </a:rPr>
              <a:t>PDP 4.0. </a:t>
            </a:r>
            <a:r>
              <a:rPr lang="tr-TR" sz="3200" dirty="0">
                <a:cs typeface="Arial"/>
              </a:rPr>
              <a:t>XBRL </a:t>
            </a:r>
            <a:r>
              <a:rPr lang="tr-TR" sz="3200" dirty="0" smtClean="0">
                <a:cs typeface="Arial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20620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2231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Alternatives in XBRL Reporting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68009"/>
              </p:ext>
            </p:extLst>
          </p:nvPr>
        </p:nvGraphicFramePr>
        <p:xfrm>
          <a:off x="914401" y="1737360"/>
          <a:ext cx="10549718" cy="404974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274857"/>
                <a:gridCol w="5274861"/>
              </a:tblGrid>
              <a:tr h="391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Closed System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Open System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28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Regulatory  authority determines the taxonomy</a:t>
                      </a:r>
                      <a:endParaRPr kumimoji="0" lang="tr-TR" sz="16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52364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Extensions can be done only by regulatory authority periodically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Companies can extend the taxonomy according to their needs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037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Examples: EU banking reporting, Australia, Singapore... </a:t>
                      </a:r>
                      <a:endParaRPr kumimoji="0" lang="tr-TR" sz="16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Example: </a:t>
                      </a: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ABD SEC, </a:t>
                      </a: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Israel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10362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Advantage: </a:t>
                      </a:r>
                      <a:endParaRPr kumimoji="0" lang="tr-TR" sz="1600" b="0" u="sng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-No risk of wrong extension </a:t>
                      </a:r>
                      <a:endParaRPr kumimoji="0" lang="tr-TR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tr-TR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-Short technical development period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tr-TR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-No cost for company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Advantage: </a:t>
                      </a:r>
                      <a:endParaRPr kumimoji="0" lang="tr-TR" sz="1600" b="0" u="sng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-Companies can make extensions whenever they need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118509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Disadvantage: </a:t>
                      </a:r>
                      <a:endParaRPr kumimoji="0" lang="tr-TR" sz="1600" b="0" u="sng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--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Disadvantage: </a:t>
                      </a:r>
                      <a:endParaRPr kumimoji="0" lang="tr-TR" sz="1600" b="0" u="sng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Comparability breaks down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Potential for wrong extensions</a:t>
                      </a:r>
                      <a:endParaRPr kumimoji="0" lang="tr-TR" sz="1600" b="0" i="1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Long technical development period, costly for companies, XBRL know-how on company side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9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Some Findings Before PDP 4.0.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777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/>
                </a:solidFill>
              </a:rPr>
              <a:t>Sectoral FRs </a:t>
            </a:r>
            <a:r>
              <a:rPr lang="tr-TR" sz="2400" i="1" dirty="0" smtClean="0">
                <a:solidFill>
                  <a:schemeClr val="tx1"/>
                </a:solidFill>
              </a:rPr>
              <a:t>(bank, islamic banks, insurance, leasing co.s, ETFs) </a:t>
            </a:r>
            <a:r>
              <a:rPr lang="tr-TR" sz="2400" dirty="0" smtClean="0">
                <a:solidFill>
                  <a:schemeClr val="tx1"/>
                </a:solidFill>
              </a:rPr>
              <a:t>was closed system</a:t>
            </a:r>
            <a:endParaRPr lang="tr-TR" sz="2400" dirty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/>
                </a:solidFill>
              </a:rPr>
              <a:t>But industrial companies’ FR templetes were open system. </a:t>
            </a:r>
            <a:endParaRPr lang="tr-TR" sz="2400" i="1" dirty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/>
                </a:solidFill>
              </a:rPr>
              <a:t>We determined more than </a:t>
            </a:r>
            <a:r>
              <a:rPr lang="tr-TR" sz="2400" b="1" dirty="0" smtClean="0">
                <a:solidFill>
                  <a:schemeClr val="tx1"/>
                </a:solidFill>
              </a:rPr>
              <a:t>7.000 items </a:t>
            </a:r>
            <a:r>
              <a:rPr lang="tr-TR" sz="2400" dirty="0" smtClean="0">
                <a:solidFill>
                  <a:schemeClr val="tx1"/>
                </a:solidFill>
              </a:rPr>
              <a:t>were added to FRs by BIST companies in 2014/Q2 </a:t>
            </a:r>
            <a:r>
              <a:rPr lang="tr-TR" sz="2400" dirty="0">
                <a:solidFill>
                  <a:schemeClr val="tx1"/>
                </a:solidFill>
              </a:rPr>
              <a:t>&amp; </a:t>
            </a:r>
            <a:r>
              <a:rPr lang="tr-TR" sz="2400" dirty="0" smtClean="0">
                <a:solidFill>
                  <a:schemeClr val="tx1"/>
                </a:solidFill>
              </a:rPr>
              <a:t>Q3. </a:t>
            </a:r>
            <a:endParaRPr lang="tr-TR" sz="24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Addition of same item with many companies with different names (When we eliminated this case, additions decreased to 2.030.)</a:t>
            </a:r>
            <a:endParaRPr lang="tr-TR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Addition of items that already exist in PDP templetes</a:t>
            </a:r>
            <a:endParaRPr lang="tr-TR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Calculation errors</a:t>
            </a:r>
            <a:endParaRPr lang="tr-TR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Use of wrong templetes</a:t>
            </a:r>
            <a:endParaRPr lang="tr-TR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Blank FR annoucement</a:t>
            </a:r>
          </a:p>
          <a:p>
            <a:pPr marL="457200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tr-TR" sz="2400" i="1" dirty="0" smtClean="0">
                <a:solidFill>
                  <a:schemeClr val="accent1">
                    <a:lumMod val="75000"/>
                  </a:schemeClr>
                </a:solidFill>
              </a:rPr>
              <a:t>Forgetting footnotes</a:t>
            </a:r>
            <a:endParaRPr lang="tr-TR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7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Taxonomy Development-I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-</a:t>
            </a:r>
            <a:r>
              <a:rPr lang="tr-TR" sz="2400" dirty="0" smtClean="0"/>
              <a:t>A commission was established by Public Oversight Accounting and Auditing Standards Authority (POA), with representatives of all regulatory authorities &amp; independent audit firms </a:t>
            </a:r>
          </a:p>
          <a:p>
            <a:r>
              <a:rPr lang="tr-TR" sz="2400" dirty="0" smtClean="0"/>
              <a:t>- Worked on these 2030 items</a:t>
            </a:r>
          </a:p>
          <a:p>
            <a:r>
              <a:rPr lang="tr-TR" sz="2400" dirty="0" smtClean="0"/>
              <a:t>-Standardized items used by companies</a:t>
            </a:r>
          </a:p>
          <a:p>
            <a:r>
              <a:rPr lang="tr-TR" sz="2400" dirty="0" smtClean="0"/>
              <a:t>-Extended IFRS formats (apr. + 600 new extensions for industrial firms) </a:t>
            </a:r>
          </a:p>
          <a:p>
            <a:r>
              <a:rPr lang="tr-TR" sz="2400" dirty="0" smtClean="0"/>
              <a:t>- Prepared a comprehensive financial statement format for industrial and holding companies</a:t>
            </a:r>
          </a:p>
          <a:p>
            <a:r>
              <a:rPr lang="tr-TR" sz="2400" dirty="0" smtClean="0"/>
              <a:t>- Material </a:t>
            </a:r>
            <a:r>
              <a:rPr lang="tr-TR" sz="2400" dirty="0"/>
              <a:t>Event Disclosure Taxonomy (Our Own)</a:t>
            </a:r>
          </a:p>
          <a:p>
            <a:pPr marL="1366114" lvl="2" indent="-44114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400" dirty="0"/>
              <a:t>Material Event Disclosures</a:t>
            </a:r>
          </a:p>
          <a:p>
            <a:pPr marL="1366114" lvl="2" indent="-44114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400" dirty="0"/>
              <a:t>Fund </a:t>
            </a:r>
            <a:r>
              <a:rPr lang="tr-TR" sz="2400" dirty="0" smtClean="0"/>
              <a:t>Disclosures</a:t>
            </a:r>
          </a:p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0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Taxonomy Development-II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18767" y="3089324"/>
            <a:ext cx="9026483" cy="17641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316"/>
          </a:p>
        </p:txBody>
      </p:sp>
      <p:sp>
        <p:nvSpPr>
          <p:cNvPr id="28" name="TextBox 27"/>
          <p:cNvSpPr txBox="1"/>
          <p:nvPr/>
        </p:nvSpPr>
        <p:spPr>
          <a:xfrm>
            <a:off x="1557882" y="3471376"/>
            <a:ext cx="1172539" cy="527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15" dirty="0">
                <a:solidFill>
                  <a:srgbClr val="141313"/>
                </a:solidFill>
              </a:rPr>
              <a:t>BIST XII Membership</a:t>
            </a:r>
            <a:endParaRPr lang="en-GB" sz="1415" dirty="0">
              <a:solidFill>
                <a:srgbClr val="14131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36114" y="2825427"/>
            <a:ext cx="1602875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XBRL</a:t>
            </a:r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Working</a:t>
            </a:r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Group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018767" y="2893654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53788" y="2566997"/>
            <a:ext cx="135446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1" dirty="0">
                <a:solidFill>
                  <a:srgbClr val="141313"/>
                </a:solidFill>
              </a:rPr>
              <a:t>Sept. 2011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708247" y="2901920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71422" y="2566997"/>
            <a:ext cx="537327" cy="300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351" dirty="0">
                <a:solidFill>
                  <a:srgbClr val="141313"/>
                </a:solidFill>
              </a:rPr>
              <a:t>2012</a:t>
            </a:r>
            <a:endParaRPr lang="en-GB" sz="1351" dirty="0">
              <a:solidFill>
                <a:srgbClr val="14131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5188" y="2667048"/>
            <a:ext cx="1224566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CMB&amp;BIST </a:t>
            </a:r>
          </a:p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Working Group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658795" y="2924634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711880" y="2917130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711728" y="2922348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981566" y="2566997"/>
            <a:ext cx="135446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1" dirty="0">
                <a:solidFill>
                  <a:srgbClr val="141313"/>
                </a:solidFill>
              </a:rPr>
              <a:t>Jan. 2013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39655" y="2566997"/>
            <a:ext cx="135446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1" dirty="0">
                <a:solidFill>
                  <a:srgbClr val="141313"/>
                </a:solidFill>
              </a:rPr>
              <a:t>Nov. 2013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50994" y="3459214"/>
            <a:ext cx="921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solidFill>
                  <a:srgbClr val="141313"/>
                </a:solidFill>
              </a:rPr>
              <a:t>XBRL-TR</a:t>
            </a:r>
            <a:endParaRPr lang="en-GB" sz="1400" dirty="0">
              <a:solidFill>
                <a:srgbClr val="141313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57299" y="2622138"/>
            <a:ext cx="135446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1" dirty="0">
                <a:solidFill>
                  <a:srgbClr val="141313"/>
                </a:solidFill>
              </a:rPr>
              <a:t>Jan. 2015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63700" y="2682240"/>
            <a:ext cx="1754761" cy="48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IFRS</a:t>
            </a:r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Taxonomy</a:t>
            </a:r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Translation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997492" y="2834163"/>
            <a:ext cx="915251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Extensions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36223" y="3660889"/>
            <a:ext cx="1366374" cy="805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58" b="1" dirty="0">
                <a:solidFill>
                  <a:srgbClr val="0070C0"/>
                </a:solidFill>
              </a:rPr>
              <a:t>-</a:t>
            </a:r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IFRS 2012 taxonomy</a:t>
            </a:r>
          </a:p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-Revision of FR Formats</a:t>
            </a:r>
            <a:endParaRPr lang="en-GB" sz="1158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31952" y="3616507"/>
            <a:ext cx="1617008" cy="626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-XII Membership Application</a:t>
            </a:r>
          </a:p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-Strategy, road map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975065" y="3623963"/>
            <a:ext cx="1617008" cy="448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-Taxonomy Translation </a:t>
            </a:r>
            <a:r>
              <a:rPr lang="tr-TR" sz="1158" b="1" i="1" dirty="0">
                <a:solidFill>
                  <a:schemeClr val="accent1">
                    <a:lumMod val="75000"/>
                  </a:schemeClr>
                </a:solidFill>
              </a:rPr>
              <a:t>(IFRS 2013)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608899" y="3662395"/>
            <a:ext cx="1463742" cy="448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-IFRS extensions  </a:t>
            </a:r>
          </a:p>
          <a:p>
            <a:pPr algn="ctr"/>
            <a:r>
              <a:rPr lang="tr-TR" sz="1158" b="1" dirty="0">
                <a:solidFill>
                  <a:schemeClr val="accent1">
                    <a:lumMod val="75000"/>
                  </a:schemeClr>
                </a:solidFill>
              </a:rPr>
              <a:t>-Sectoral FRs</a:t>
            </a:r>
            <a:endParaRPr lang="tr-TR" sz="1158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10405358" y="2868306"/>
            <a:ext cx="1" cy="51251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690790" y="2576365"/>
            <a:ext cx="135446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51" dirty="0" smtClean="0">
                <a:solidFill>
                  <a:srgbClr val="141313"/>
                </a:solidFill>
              </a:rPr>
              <a:t>June 2016</a:t>
            </a:r>
            <a:endParaRPr lang="tr-TR" sz="1351" dirty="0">
              <a:solidFill>
                <a:srgbClr val="141313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635534" y="3468344"/>
            <a:ext cx="2358198" cy="52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380" dirty="0" smtClean="0">
                <a:solidFill>
                  <a:srgbClr val="141313"/>
                </a:solidFill>
              </a:rPr>
              <a:t>Announcement of TFRS 2015 Tax. &amp; Extensions</a:t>
            </a:r>
            <a:endParaRPr lang="en-GB" sz="1380" dirty="0">
              <a:solidFill>
                <a:srgbClr val="1413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9313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Financial Report Taxonomy Architecture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45247" y="1489166"/>
            <a:ext cx="6940508" cy="47295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316"/>
          </a:p>
        </p:txBody>
      </p:sp>
      <p:sp>
        <p:nvSpPr>
          <p:cNvPr id="27" name="Rectangle 26"/>
          <p:cNvSpPr/>
          <p:nvPr/>
        </p:nvSpPr>
        <p:spPr>
          <a:xfrm>
            <a:off x="1344208" y="1489166"/>
            <a:ext cx="2332257" cy="472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316"/>
          </a:p>
        </p:txBody>
      </p:sp>
      <p:sp>
        <p:nvSpPr>
          <p:cNvPr id="28" name="Snip Single Corner Rectangle 27"/>
          <p:cNvSpPr/>
          <p:nvPr/>
        </p:nvSpPr>
        <p:spPr>
          <a:xfrm>
            <a:off x="6792962" y="156567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29" name="Snip Single Corner Rectangle 28"/>
          <p:cNvSpPr/>
          <p:nvPr/>
        </p:nvSpPr>
        <p:spPr>
          <a:xfrm>
            <a:off x="5139241" y="1673089"/>
            <a:ext cx="736502" cy="846233"/>
          </a:xfrm>
          <a:prstGeom prst="snip1Rect">
            <a:avLst/>
          </a:prstGeom>
          <a:solidFill>
            <a:srgbClr val="2AB97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MKK </a:t>
            </a:r>
          </a:p>
          <a:p>
            <a:pPr algn="ctr"/>
            <a:r>
              <a:rPr lang="tr-TR" sz="1287" b="1" dirty="0"/>
              <a:t>Core</a:t>
            </a:r>
            <a:endParaRPr lang="tr-TR" sz="1287" b="1" dirty="0"/>
          </a:p>
        </p:txBody>
      </p:sp>
      <p:sp>
        <p:nvSpPr>
          <p:cNvPr id="30" name="Snip Single Corner Rectangle 29"/>
          <p:cNvSpPr/>
          <p:nvPr/>
        </p:nvSpPr>
        <p:spPr>
          <a:xfrm>
            <a:off x="5129011" y="3222805"/>
            <a:ext cx="736502" cy="846233"/>
          </a:xfrm>
          <a:prstGeom prst="snip1Rect">
            <a:avLst/>
          </a:prstGeom>
          <a:solidFill>
            <a:srgbClr val="FBBA2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Entry by Sector</a:t>
            </a:r>
            <a:endParaRPr lang="tr-TR" sz="1287" b="1" dirty="0"/>
          </a:p>
        </p:txBody>
      </p:sp>
      <p:sp>
        <p:nvSpPr>
          <p:cNvPr id="31" name="Snip Single Corner Rectangle 30"/>
          <p:cNvSpPr/>
          <p:nvPr/>
        </p:nvSpPr>
        <p:spPr>
          <a:xfrm>
            <a:off x="1898290" y="1702073"/>
            <a:ext cx="736502" cy="846233"/>
          </a:xfrm>
          <a:prstGeom prst="snip1Rect">
            <a:avLst/>
          </a:prstGeom>
          <a:solidFill>
            <a:srgbClr val="2AB97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IFRS</a:t>
            </a:r>
          </a:p>
          <a:p>
            <a:pPr algn="ctr"/>
            <a:r>
              <a:rPr lang="tr-TR" sz="1287" b="1" dirty="0"/>
              <a:t>Core</a:t>
            </a:r>
            <a:endParaRPr lang="tr-TR" sz="1287" b="1" dirty="0"/>
          </a:p>
        </p:txBody>
      </p:sp>
      <p:sp>
        <p:nvSpPr>
          <p:cNvPr id="32" name="Snip Single Corner Rectangle 31"/>
          <p:cNvSpPr/>
          <p:nvPr/>
        </p:nvSpPr>
        <p:spPr>
          <a:xfrm>
            <a:off x="1898290" y="492255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IFRS</a:t>
            </a:r>
          </a:p>
          <a:p>
            <a:pPr algn="ctr"/>
            <a:r>
              <a:rPr lang="tr-TR" sz="1287" b="1" dirty="0" smtClean="0"/>
              <a:t>Label-en</a:t>
            </a:r>
            <a:endParaRPr lang="tr-TR" sz="1287" b="1" dirty="0"/>
          </a:p>
        </p:txBody>
      </p:sp>
      <p:sp>
        <p:nvSpPr>
          <p:cNvPr id="33" name="Snip Single Corner Rectangle 32"/>
          <p:cNvSpPr/>
          <p:nvPr/>
        </p:nvSpPr>
        <p:spPr>
          <a:xfrm>
            <a:off x="6363334" y="492255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EN</a:t>
            </a:r>
          </a:p>
          <a:p>
            <a:pPr algn="ctr"/>
            <a:r>
              <a:rPr lang="tr-TR" sz="1287" b="1" dirty="0"/>
              <a:t>Labels</a:t>
            </a:r>
          </a:p>
        </p:txBody>
      </p:sp>
      <p:sp>
        <p:nvSpPr>
          <p:cNvPr id="34" name="Snip Single Corner Rectangle 33"/>
          <p:cNvSpPr/>
          <p:nvPr/>
        </p:nvSpPr>
        <p:spPr>
          <a:xfrm>
            <a:off x="6731585" y="161000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35" name="Snip Single Corner Rectangle 34"/>
          <p:cNvSpPr/>
          <p:nvPr/>
        </p:nvSpPr>
        <p:spPr>
          <a:xfrm>
            <a:off x="6677026" y="1673089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 smtClean="0"/>
              <a:t>Pres</a:t>
            </a:r>
            <a:r>
              <a:rPr lang="tr-TR" sz="1287" dirty="0" smtClean="0"/>
              <a:t>.</a:t>
            </a:r>
            <a:endParaRPr lang="tr-TR" sz="1287" dirty="0"/>
          </a:p>
        </p:txBody>
      </p:sp>
      <p:sp>
        <p:nvSpPr>
          <p:cNvPr id="36" name="Snip Single Corner Rectangle 35"/>
          <p:cNvSpPr/>
          <p:nvPr/>
        </p:nvSpPr>
        <p:spPr>
          <a:xfrm>
            <a:off x="8061377" y="2227163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37" name="Snip Single Corner Rectangle 36"/>
          <p:cNvSpPr/>
          <p:nvPr/>
        </p:nvSpPr>
        <p:spPr>
          <a:xfrm>
            <a:off x="8000001" y="2271494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38" name="Snip Single Corner Rectangle 37"/>
          <p:cNvSpPr/>
          <p:nvPr/>
        </p:nvSpPr>
        <p:spPr>
          <a:xfrm>
            <a:off x="7945441" y="233457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Cal.</a:t>
            </a:r>
          </a:p>
        </p:txBody>
      </p:sp>
      <p:sp>
        <p:nvSpPr>
          <p:cNvPr id="39" name="Snip Single Corner Rectangle 38"/>
          <p:cNvSpPr/>
          <p:nvPr/>
        </p:nvSpPr>
        <p:spPr>
          <a:xfrm>
            <a:off x="8061377" y="3998528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40" name="Snip Single Corner Rectangle 39"/>
          <p:cNvSpPr/>
          <p:nvPr/>
        </p:nvSpPr>
        <p:spPr>
          <a:xfrm>
            <a:off x="8000001" y="4042859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87" dirty="0"/>
          </a:p>
        </p:txBody>
      </p:sp>
      <p:sp>
        <p:nvSpPr>
          <p:cNvPr id="41" name="Snip Single Corner Rectangle 40"/>
          <p:cNvSpPr/>
          <p:nvPr/>
        </p:nvSpPr>
        <p:spPr>
          <a:xfrm>
            <a:off x="7945441" y="4105941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Def.</a:t>
            </a:r>
          </a:p>
        </p:txBody>
      </p:sp>
      <p:sp>
        <p:nvSpPr>
          <p:cNvPr id="42" name="Snip Single Corner Rectangle 41"/>
          <p:cNvSpPr/>
          <p:nvPr/>
        </p:nvSpPr>
        <p:spPr>
          <a:xfrm>
            <a:off x="9815687" y="1565687"/>
            <a:ext cx="736502" cy="846233"/>
          </a:xfrm>
          <a:prstGeom prst="snip1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Bus. Rules</a:t>
            </a:r>
          </a:p>
          <a:p>
            <a:pPr algn="ctr"/>
            <a:r>
              <a:rPr lang="tr-TR" sz="1287" b="1" dirty="0"/>
              <a:t>.xml</a:t>
            </a:r>
            <a:endParaRPr lang="tr-TR" sz="1287" b="1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2714920" y="2284512"/>
            <a:ext cx="2260652" cy="1106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714920" y="3800908"/>
            <a:ext cx="2260652" cy="12925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875743" y="2676317"/>
            <a:ext cx="801283" cy="520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967805" y="2874553"/>
            <a:ext cx="1977636" cy="734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967805" y="3847560"/>
            <a:ext cx="1871942" cy="5889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875744" y="4222629"/>
            <a:ext cx="593292" cy="520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9" name="Snip Single Corner Rectangle 48"/>
          <p:cNvSpPr/>
          <p:nvPr/>
        </p:nvSpPr>
        <p:spPr>
          <a:xfrm>
            <a:off x="4036192" y="4922556"/>
            <a:ext cx="736502" cy="846233"/>
          </a:xfrm>
          <a:prstGeom prst="snip1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87" b="1" dirty="0"/>
              <a:t>TR</a:t>
            </a:r>
          </a:p>
          <a:p>
            <a:pPr algn="ctr"/>
            <a:r>
              <a:rPr lang="tr-TR" sz="1287" b="1" dirty="0"/>
              <a:t>Labels</a:t>
            </a:r>
            <a:endParaRPr lang="tr-TR" sz="1287" b="1" dirty="0"/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4494800" y="4222629"/>
            <a:ext cx="562606" cy="520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0" idx="3"/>
            <a:endCxn id="29" idx="1"/>
          </p:cNvCxnSpPr>
          <p:nvPr/>
        </p:nvCxnSpPr>
        <p:spPr>
          <a:xfrm flipV="1">
            <a:off x="5497262" y="2519322"/>
            <a:ext cx="10230" cy="703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1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Technical Development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/>
          </a:bodyPr>
          <a:lstStyle/>
          <a:p>
            <a:pPr marL="441141" indent="-441141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141313"/>
                </a:solidFill>
              </a:rPr>
              <a:t>Phase 1 completed &amp; alive since June 2016</a:t>
            </a:r>
            <a:endParaRPr lang="tr-TR" sz="2400" dirty="0">
              <a:solidFill>
                <a:srgbClr val="141313"/>
              </a:solidFill>
            </a:endParaRPr>
          </a:p>
          <a:p>
            <a:pPr marL="441141" indent="-441141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solidFill>
                  <a:srgbClr val="141313"/>
                </a:solidFill>
              </a:rPr>
              <a:t>Inhouse Development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400" dirty="0">
                <a:solidFill>
                  <a:srgbClr val="141313"/>
                </a:solidFill>
              </a:rPr>
              <a:t>Renderer, Validator, Instance Creator/Viewer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400" dirty="0">
                <a:solidFill>
                  <a:srgbClr val="141313"/>
                </a:solidFill>
              </a:rPr>
              <a:t>Portal for Submitters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400" dirty="0">
                <a:solidFill>
                  <a:srgbClr val="141313"/>
                </a:solidFill>
              </a:rPr>
              <a:t>New Web Site for Publishing</a:t>
            </a:r>
          </a:p>
          <a:p>
            <a:pPr marL="903626" lvl="1" indent="-441141"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400" dirty="0">
                <a:solidFill>
                  <a:srgbClr val="141313"/>
                </a:solidFill>
              </a:rPr>
              <a:t>New Web Services for Data Vendors</a:t>
            </a:r>
          </a:p>
          <a:p>
            <a:pPr marL="441141" indent="-44114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141313"/>
                </a:solidFill>
              </a:rPr>
              <a:t>Big </a:t>
            </a:r>
            <a:r>
              <a:rPr lang="tr-TR" sz="2400" dirty="0" smtClean="0">
                <a:solidFill>
                  <a:srgbClr val="141313"/>
                </a:solidFill>
              </a:rPr>
              <a:t>Bang-renewal of whole system, whole notifications in XBRL</a:t>
            </a:r>
            <a:endParaRPr lang="tr-TR" sz="2400" dirty="0">
              <a:solidFill>
                <a:srgbClr val="141313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4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2268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PDP 4.0. Project Timelime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7883" y="3471376"/>
            <a:ext cx="921772" cy="48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Owned PDP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8313" y="2792672"/>
            <a:ext cx="2043893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Taxonomy Creating/Testing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86833" y="3454387"/>
            <a:ext cx="937693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Production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018767" y="2893654"/>
            <a:ext cx="1" cy="5125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51686" y="2620166"/>
            <a:ext cx="1199569" cy="290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87" dirty="0">
                <a:solidFill>
                  <a:srgbClr val="141313"/>
                </a:solidFill>
              </a:rPr>
              <a:t>March 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27902" y="2616491"/>
            <a:ext cx="1017971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>
                <a:solidFill>
                  <a:srgbClr val="141313"/>
                </a:solidFill>
              </a:rPr>
              <a:t>August 2014</a:t>
            </a:r>
            <a:endParaRPr lang="en-GB" sz="1287" dirty="0">
              <a:solidFill>
                <a:srgbClr val="14131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5571" y="3278858"/>
            <a:ext cx="1452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accent1">
                    <a:lumMod val="75000"/>
                  </a:schemeClr>
                </a:solidFill>
              </a:rPr>
              <a:t>Research/Trainings</a:t>
            </a:r>
            <a:endParaRPr lang="en-GB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8885" y="3312341"/>
            <a:ext cx="879808" cy="290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Renderer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96601" y="3312640"/>
            <a:ext cx="879808" cy="290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Validator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04290" y="2616491"/>
            <a:ext cx="850105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>
                <a:solidFill>
                  <a:srgbClr val="141313"/>
                </a:solidFill>
              </a:rPr>
              <a:t>Nov. 2014</a:t>
            </a:r>
            <a:endParaRPr lang="en-GB" sz="1287" dirty="0">
              <a:solidFill>
                <a:srgbClr val="141313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312595" y="2886157"/>
            <a:ext cx="1" cy="5125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027775" y="2854199"/>
            <a:ext cx="1" cy="5125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0987889" y="2904842"/>
            <a:ext cx="1" cy="5125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93140" y="3654592"/>
            <a:ext cx="1541832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Tax. Testing/Review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85926" y="3397927"/>
            <a:ext cx="671979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800">
                <a:solidFill>
                  <a:srgbClr val="141313"/>
                </a:solidFill>
              </a:defRPr>
            </a:lvl1pPr>
          </a:lstStyle>
          <a:p>
            <a:r>
              <a:rPr lang="tr-TR" sz="1287" b="1" dirty="0">
                <a:solidFill>
                  <a:schemeClr val="accent1">
                    <a:lumMod val="75000"/>
                  </a:schemeClr>
                </a:solidFill>
              </a:rPr>
              <a:t>Bug Fix</a:t>
            </a:r>
            <a:endParaRPr lang="en-GB" sz="128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7372027" y="1942293"/>
            <a:ext cx="1" cy="1135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07252" y="1515525"/>
            <a:ext cx="929550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 smtClean="0">
                <a:solidFill>
                  <a:srgbClr val="141313"/>
                </a:solidFill>
              </a:rPr>
              <a:t>June 2015</a:t>
            </a:r>
            <a:endParaRPr lang="tr-TR" sz="1287" dirty="0">
              <a:solidFill>
                <a:srgbClr val="141313"/>
              </a:solidFill>
            </a:endParaRPr>
          </a:p>
          <a:p>
            <a:pPr algn="ctr"/>
            <a:r>
              <a:rPr lang="tr-TR" sz="1287" dirty="0">
                <a:solidFill>
                  <a:srgbClr val="141313"/>
                </a:solidFill>
              </a:rPr>
              <a:t>User Test-2</a:t>
            </a:r>
            <a:endParaRPr lang="en-GB" sz="1287" dirty="0">
              <a:solidFill>
                <a:srgbClr val="141313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8138420" y="1936228"/>
            <a:ext cx="1" cy="1135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66601" y="1515525"/>
            <a:ext cx="929550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>
                <a:solidFill>
                  <a:srgbClr val="141313"/>
                </a:solidFill>
              </a:rPr>
              <a:t>Sept</a:t>
            </a:r>
            <a:r>
              <a:rPr lang="tr-TR" sz="1287" dirty="0" smtClean="0">
                <a:solidFill>
                  <a:srgbClr val="141313"/>
                </a:solidFill>
              </a:rPr>
              <a:t>. 2015</a:t>
            </a:r>
            <a:endParaRPr lang="tr-TR" sz="1287" dirty="0">
              <a:solidFill>
                <a:srgbClr val="141313"/>
              </a:solidFill>
            </a:endParaRPr>
          </a:p>
          <a:p>
            <a:pPr algn="ctr"/>
            <a:r>
              <a:rPr lang="tr-TR" sz="1287" dirty="0">
                <a:solidFill>
                  <a:srgbClr val="141313"/>
                </a:solidFill>
              </a:rPr>
              <a:t>User Test-3</a:t>
            </a:r>
            <a:endParaRPr lang="en-GB" sz="1287" dirty="0">
              <a:solidFill>
                <a:srgbClr val="141313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597240" y="1943896"/>
            <a:ext cx="1" cy="1135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36078" y="1515525"/>
            <a:ext cx="986938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 smtClean="0">
                <a:solidFill>
                  <a:srgbClr val="141313"/>
                </a:solidFill>
              </a:rPr>
              <a:t>March 2015</a:t>
            </a:r>
            <a:endParaRPr lang="tr-TR" sz="1287" dirty="0">
              <a:solidFill>
                <a:srgbClr val="141313"/>
              </a:solidFill>
            </a:endParaRPr>
          </a:p>
          <a:p>
            <a:pPr algn="ctr"/>
            <a:r>
              <a:rPr lang="tr-TR" sz="1287" dirty="0">
                <a:solidFill>
                  <a:srgbClr val="141313"/>
                </a:solidFill>
              </a:rPr>
              <a:t>User Test-1</a:t>
            </a:r>
            <a:endParaRPr lang="en-GB" sz="1287" dirty="0">
              <a:solidFill>
                <a:srgbClr val="14131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59629" y="2315858"/>
            <a:ext cx="643125" cy="2507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1029" b="1" dirty="0" smtClean="0">
                <a:solidFill>
                  <a:schemeClr val="bg1"/>
                </a:solidFill>
              </a:rPr>
              <a:t>Improve</a:t>
            </a:r>
            <a:endParaRPr lang="en-GB" sz="1029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32372" y="2315858"/>
            <a:ext cx="643126" cy="2507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1029" b="1" dirty="0" smtClean="0">
                <a:solidFill>
                  <a:schemeClr val="bg1"/>
                </a:solidFill>
              </a:rPr>
              <a:t>Improve</a:t>
            </a:r>
            <a:endParaRPr lang="en-GB" sz="1029" b="1" dirty="0">
              <a:solidFill>
                <a:srgbClr val="141313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18131" y="3108272"/>
            <a:ext cx="8969758" cy="1673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316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9056473" y="1889106"/>
            <a:ext cx="1" cy="1135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680059" y="1485591"/>
            <a:ext cx="929550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 smtClean="0">
                <a:solidFill>
                  <a:srgbClr val="141313"/>
                </a:solidFill>
              </a:rPr>
              <a:t>Dec. 2015</a:t>
            </a:r>
            <a:endParaRPr lang="tr-TR" sz="1287" dirty="0">
              <a:solidFill>
                <a:srgbClr val="141313"/>
              </a:solidFill>
            </a:endParaRPr>
          </a:p>
          <a:p>
            <a:pPr algn="ctr"/>
            <a:r>
              <a:rPr lang="tr-TR" sz="1287" dirty="0">
                <a:solidFill>
                  <a:srgbClr val="141313"/>
                </a:solidFill>
              </a:rPr>
              <a:t>User </a:t>
            </a:r>
            <a:r>
              <a:rPr lang="tr-TR" sz="1287" dirty="0" smtClean="0">
                <a:solidFill>
                  <a:srgbClr val="141313"/>
                </a:solidFill>
              </a:rPr>
              <a:t>Test-4</a:t>
            </a:r>
            <a:endParaRPr lang="en-GB" sz="1287" dirty="0">
              <a:solidFill>
                <a:srgbClr val="141313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91867" y="1493516"/>
            <a:ext cx="929550" cy="4884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 smtClean="0">
                <a:solidFill>
                  <a:srgbClr val="141313"/>
                </a:solidFill>
              </a:rPr>
              <a:t>Apr. 2016</a:t>
            </a:r>
            <a:endParaRPr lang="tr-TR" sz="1287" dirty="0">
              <a:solidFill>
                <a:srgbClr val="141313"/>
              </a:solidFill>
            </a:endParaRPr>
          </a:p>
          <a:p>
            <a:pPr algn="ctr"/>
            <a:r>
              <a:rPr lang="tr-TR" sz="1287" dirty="0">
                <a:solidFill>
                  <a:srgbClr val="141313"/>
                </a:solidFill>
              </a:rPr>
              <a:t>User </a:t>
            </a:r>
            <a:r>
              <a:rPr lang="tr-TR" sz="1287" dirty="0" smtClean="0">
                <a:solidFill>
                  <a:srgbClr val="141313"/>
                </a:solidFill>
              </a:rPr>
              <a:t>Test-5</a:t>
            </a:r>
            <a:endParaRPr lang="en-GB" sz="1287" dirty="0">
              <a:solidFill>
                <a:srgbClr val="141313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9921916" y="1887538"/>
            <a:ext cx="1" cy="1135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272341" y="2305051"/>
            <a:ext cx="643126" cy="2507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1029" b="1" dirty="0" smtClean="0">
                <a:solidFill>
                  <a:schemeClr val="bg1"/>
                </a:solidFill>
              </a:rPr>
              <a:t>Improve</a:t>
            </a:r>
            <a:endParaRPr lang="en-GB" sz="1029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193814" y="2295989"/>
            <a:ext cx="585417" cy="253916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>
                <a:solidFill>
                  <a:schemeClr val="bg1"/>
                </a:solidFill>
              </a:rPr>
              <a:t>Bug </a:t>
            </a:r>
            <a:r>
              <a:rPr lang="tr-TR" sz="1050" b="1" dirty="0" smtClean="0">
                <a:solidFill>
                  <a:schemeClr val="bg1"/>
                </a:solidFill>
              </a:rPr>
              <a:t>Fix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049555" y="2283780"/>
            <a:ext cx="585417" cy="253916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pPr algn="ctr"/>
            <a:r>
              <a:rPr lang="tr-TR" sz="1050" b="1" dirty="0">
                <a:solidFill>
                  <a:schemeClr val="bg1"/>
                </a:solidFill>
              </a:rPr>
              <a:t>Bug </a:t>
            </a:r>
            <a:r>
              <a:rPr lang="tr-TR" sz="1050" b="1" dirty="0" smtClean="0">
                <a:solidFill>
                  <a:schemeClr val="bg1"/>
                </a:solidFill>
              </a:rPr>
              <a:t>Fix</a:t>
            </a:r>
            <a:endParaRPr lang="en-GB" sz="105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536910" y="2603253"/>
            <a:ext cx="862737" cy="290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87" dirty="0" smtClean="0">
                <a:solidFill>
                  <a:srgbClr val="141313"/>
                </a:solidFill>
              </a:rPr>
              <a:t>June 2016</a:t>
            </a:r>
            <a:endParaRPr lang="en-GB" sz="1287" dirty="0">
              <a:solidFill>
                <a:srgbClr val="141313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129067" y="2874858"/>
            <a:ext cx="1" cy="512516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4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Disclosure Environment in PDP 4.0.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Dynamically Rendered Web Forms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xls Templates to </a:t>
            </a:r>
            <a:r>
              <a:rPr lang="tr-TR" sz="3602" dirty="0" smtClean="0">
                <a:solidFill>
                  <a:schemeClr val="tx1"/>
                </a:solidFill>
              </a:rPr>
              <a:t>Upload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 smtClean="0">
                <a:solidFill>
                  <a:schemeClr val="tx1"/>
                </a:solidFill>
              </a:rPr>
              <a:t>Business rules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 smtClean="0">
                <a:solidFill>
                  <a:schemeClr val="tx1"/>
                </a:solidFill>
              </a:rPr>
              <a:t>Calculation controls</a:t>
            </a:r>
            <a:endParaRPr lang="tr-TR" sz="3602" dirty="0">
              <a:solidFill>
                <a:schemeClr val="tx1"/>
              </a:solidFill>
            </a:endParaRP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Digital Signature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Process Flows among Actors</a:t>
            </a:r>
          </a:p>
          <a:p>
            <a:pPr marL="830103" lvl="1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Within Company</a:t>
            </a:r>
          </a:p>
          <a:p>
            <a:pPr marL="830103" lvl="1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602" dirty="0">
                <a:solidFill>
                  <a:schemeClr val="tx1"/>
                </a:solidFill>
              </a:rPr>
              <a:t>Auditor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8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Corporate Action Disclosures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Coded Web Forms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Hard Coded Business Rules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Process Flows among Actors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Relations between Corporate Actions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Digital signature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SWIFT Message Creating (STP)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61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Benefits Gained...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tx1"/>
                </a:solidFill>
              </a:rPr>
              <a:t>Increased data accuracy (XBRL &amp; business rules)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tx1"/>
                </a:solidFill>
              </a:rPr>
              <a:t>Searchable &amp; analyzable data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Multi language support (automatically prepared TR &amp; EN templetes, English FRs)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tx1"/>
                </a:solidFill>
              </a:rPr>
              <a:t>PDP &amp; e-GEM integration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tx1"/>
                </a:solidFill>
              </a:rPr>
              <a:t>STP swift message system</a:t>
            </a: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endParaRPr lang="tr-TR" sz="3200" dirty="0" smtClean="0">
              <a:solidFill>
                <a:schemeClr val="tx1"/>
              </a:solidFill>
            </a:endParaRPr>
          </a:p>
          <a:p>
            <a:pPr marL="367617" indent="-367617">
              <a:buClr>
                <a:srgbClr val="C00000"/>
              </a:buClr>
              <a:buFont typeface="Wingdings" pitchFamily="2" charset="2"/>
              <a:buChar char="Ø"/>
            </a:pPr>
            <a:endParaRPr lang="tr-TR" sz="3200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60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Merkezi Kayıt Kuruluşu A.Ş.</a:t>
            </a:r>
            <a:endParaRPr lang="tr-TR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1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Clues for XBRL Projects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Taxonomy preparation before technical development</a:t>
            </a: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Start technical development when whole set is completed</a:t>
            </a: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Training, networking</a:t>
            </a: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 smtClean="0">
                <a:solidFill>
                  <a:schemeClr val="tx1"/>
                </a:solidFill>
              </a:rPr>
              <a:t>Working </a:t>
            </a:r>
            <a:r>
              <a:rPr lang="tr-TR" sz="3200" dirty="0">
                <a:solidFill>
                  <a:schemeClr val="tx1"/>
                </a:solidFill>
              </a:rPr>
              <a:t>with stakeholders </a:t>
            </a:r>
            <a:r>
              <a:rPr lang="tr-TR" sz="3200" i="1" dirty="0">
                <a:solidFill>
                  <a:schemeClr val="tx1"/>
                </a:solidFill>
              </a:rPr>
              <a:t>(companies, related authorities, audit companies etc.)</a:t>
            </a: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3200" dirty="0">
                <a:solidFill>
                  <a:schemeClr val="tx1"/>
                </a:solidFill>
              </a:rPr>
              <a:t>Thinking about B Plan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7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29667" y="1596534"/>
            <a:ext cx="5775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YOU...</a:t>
            </a:r>
            <a:endParaRPr lang="tr-TR" sz="54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996" y="3912700"/>
            <a:ext cx="608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ayzer.bilgic@mkk.com.tr</a:t>
            </a:r>
            <a:endParaRPr lang="tr-TR" sz="28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608" y="1384908"/>
            <a:ext cx="2273778" cy="124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3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8101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Merkezi Kayıt Kurulusu </a:t>
            </a:r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A.Ş. </a:t>
            </a:r>
            <a:r>
              <a:rPr lang="tr-TR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(MKK)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94219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dirty="0">
                <a:solidFill>
                  <a:schemeClr val="tx1"/>
                </a:solidFill>
              </a:rPr>
              <a:t>Main Role - Central Securities Depository of </a:t>
            </a:r>
            <a:r>
              <a:rPr lang="tr-TR" sz="2573" dirty="0" smtClean="0">
                <a:solidFill>
                  <a:schemeClr val="tx1"/>
                </a:solidFill>
              </a:rPr>
              <a:t>Turkey</a:t>
            </a: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dirty="0" smtClean="0">
                <a:solidFill>
                  <a:schemeClr val="tx1"/>
                </a:solidFill>
              </a:rPr>
              <a:t>Officially licensed R&amp;D center for Turkish capital markets</a:t>
            </a:r>
            <a:endParaRPr lang="tr-TR" sz="2573" dirty="0">
              <a:solidFill>
                <a:schemeClr val="tx1"/>
              </a:solidFill>
            </a:endParaRPr>
          </a:p>
          <a:p>
            <a:pPr marL="367617" indent="-367617">
              <a:spcBef>
                <a:spcPts val="772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573" dirty="0">
                <a:solidFill>
                  <a:schemeClr val="tx1"/>
                </a:solidFill>
              </a:rPr>
              <a:t>Value-added services</a:t>
            </a:r>
          </a:p>
          <a:p>
            <a:pPr marL="830103" lvl="1" indent="-367617"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Public Disclosure Platform (PDP</a:t>
            </a:r>
            <a:r>
              <a:rPr lang="tr-TR" sz="2573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830103" lvl="1" indent="-367617"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 smtClean="0">
                <a:solidFill>
                  <a:schemeClr val="accent1">
                    <a:lumMod val="75000"/>
                  </a:schemeClr>
                </a:solidFill>
              </a:rPr>
              <a:t>e-GOVERNANCE (Corporate Governance &amp; Investor Relations)</a:t>
            </a:r>
            <a:endParaRPr lang="tr-TR" sz="2573" i="1" dirty="0">
              <a:solidFill>
                <a:schemeClr val="accent1">
                  <a:lumMod val="75000"/>
                </a:schemeClr>
              </a:solidFill>
            </a:endParaRPr>
          </a:p>
          <a:p>
            <a:pPr marL="830103" lvl="1" indent="-367617">
              <a:lnSpc>
                <a:spcPct val="80000"/>
              </a:lnSpc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e-GEM (Electronic General Meeting) </a:t>
            </a:r>
          </a:p>
          <a:p>
            <a:pPr marL="830103" lvl="1" indent="-367617">
              <a:lnSpc>
                <a:spcPct val="80000"/>
              </a:lnSpc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e-COMPANY (Companies Information Portal)</a:t>
            </a:r>
          </a:p>
          <a:p>
            <a:pPr marL="830103" lvl="1" indent="-367617">
              <a:lnSpc>
                <a:spcPct val="80000"/>
              </a:lnSpc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e-CAS (Investor Notification &amp; Alert System)</a:t>
            </a:r>
          </a:p>
          <a:p>
            <a:pPr marL="830103" lvl="1" indent="-367617">
              <a:lnSpc>
                <a:spcPct val="80000"/>
              </a:lnSpc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e-COMMODITY (Electronic Warehouse Receipt Center)</a:t>
            </a:r>
          </a:p>
          <a:p>
            <a:pPr marL="830103" lvl="1" indent="-367617">
              <a:lnSpc>
                <a:spcPct val="80000"/>
              </a:lnSpc>
              <a:spcBef>
                <a:spcPts val="772"/>
              </a:spcBef>
              <a:buClr>
                <a:srgbClr val="C00000"/>
              </a:buClr>
              <a:buFont typeface="Arial" pitchFamily="34" charset="0"/>
              <a:buChar char="•"/>
            </a:pPr>
            <a:r>
              <a:rPr lang="tr-TR" sz="2573" i="1" dirty="0">
                <a:solidFill>
                  <a:schemeClr val="accent1">
                    <a:lumMod val="75000"/>
                  </a:schemeClr>
                </a:solidFill>
              </a:rPr>
              <a:t>e-DATA (Capital Markets Data Bank)</a:t>
            </a: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4130" y="5668810"/>
            <a:ext cx="1087870" cy="59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9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287155"/>
              </p:ext>
            </p:extLst>
          </p:nvPr>
        </p:nvGraphicFramePr>
        <p:xfrm>
          <a:off x="1981200" y="12283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67AA2B-8CD8-4D58-AAB9-59B7FEA2459B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38338" y="0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FIGURES (</a:t>
            </a:r>
            <a:r>
              <a:rPr lang="tr-TR" sz="2800" b="1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September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 2016)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0563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610526"/>
              </p:ext>
            </p:extLst>
          </p:nvPr>
        </p:nvGraphicFramePr>
        <p:xfrm>
          <a:off x="1981200" y="1081418"/>
          <a:ext cx="7772400" cy="51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824163" y="769938"/>
            <a:ext cx="6335712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endParaRPr lang="tr-TR" sz="2000" b="1" dirty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0013" y="61913"/>
            <a:ext cx="16129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Free Float: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79 bil. US $</a:t>
            </a:r>
          </a:p>
          <a:p>
            <a:pPr algn="ctr" eaLnBrk="1" hangingPunct="1">
              <a:defRPr/>
            </a:pPr>
            <a:r>
              <a:rPr lang="tr-T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 Free Float: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121 bil. US $</a:t>
            </a:r>
          </a:p>
          <a:p>
            <a:pPr algn="ctr" eaLnBrk="1" hangingPunct="1">
              <a:defRPr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90500"/>
            <a:ext cx="7315200" cy="579438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tr-TR" sz="2800" b="1" dirty="0">
                <a:solidFill>
                  <a:srgbClr val="C00000"/>
                </a:solidFill>
                <a:latin typeface="Arial"/>
                <a:cs typeface="Arial"/>
              </a:rPr>
              <a:t>        			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CUSTODY-SECURITIES</a:t>
            </a:r>
            <a:b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					  </a:t>
            </a:r>
            <a:r>
              <a:rPr lang="tr-TR" sz="2200" b="1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(</a:t>
            </a:r>
            <a:r>
              <a:rPr lang="tr-TR" sz="2200" b="1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September</a:t>
            </a:r>
            <a:r>
              <a:rPr lang="tr-TR" sz="2200" b="1" dirty="0">
                <a:solidFill>
                  <a:schemeClr val="accent1">
                    <a:lumMod val="75000"/>
                  </a:schemeClr>
                </a:solidFill>
                <a:latin typeface="Arial"/>
                <a:ea typeface="ＭＳ Ｐゴシック" pitchFamily="-60" charset="-128"/>
                <a:cs typeface="Arial"/>
              </a:rPr>
              <a:t> 2016)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7501" y="50800"/>
            <a:ext cx="1236663" cy="719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tr-T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Foreign</a:t>
            </a:r>
          </a:p>
          <a:p>
            <a:pPr algn="ctr" eaLnBrk="1" hangingPunct="1">
              <a:defRPr/>
            </a:pPr>
            <a:r>
              <a:rPr lang="tr-T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Ownership: </a:t>
            </a:r>
          </a:p>
          <a:p>
            <a:pPr algn="ctr" eaLnBrk="1" hangingPunct="1">
              <a:defRPr/>
            </a:pPr>
            <a:r>
              <a:rPr lang="tr-TR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 62,68</a:t>
            </a:r>
          </a:p>
          <a:p>
            <a:pPr algn="ctr" eaLnBrk="1" hangingPunct="1">
              <a:defRPr/>
            </a:pP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744967-38CF-4FC2-9F40-2109AD374DF6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Disclosure in Turkish Capital Markets</a:t>
            </a:r>
            <a:endParaRPr lang="tr-TR" sz="5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6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Transparency in Capital Markets...</a:t>
            </a:r>
            <a:endParaRPr lang="tr-TR" sz="4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27866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000" dirty="0"/>
              <a:t>Main principles that form the pillars of capital markets: </a:t>
            </a:r>
            <a:r>
              <a:rPr lang="en-US" sz="3000" i="1" dirty="0"/>
              <a:t>Protection of shareholders’ rights, disclosure</a:t>
            </a:r>
            <a:r>
              <a:rPr lang="tr-TR" sz="3000" i="1" dirty="0"/>
              <a:t> &amp;</a:t>
            </a:r>
            <a:r>
              <a:rPr lang="en-US" sz="3000" i="1" dirty="0"/>
              <a:t> operation of markets in a </a:t>
            </a:r>
            <a:r>
              <a:rPr lang="tr-TR" sz="3000" i="1" dirty="0"/>
              <a:t> </a:t>
            </a:r>
            <a:r>
              <a:rPr lang="en-US" sz="3000" i="1" dirty="0"/>
              <a:t>secure, transparent and reliable environment</a:t>
            </a:r>
            <a:r>
              <a:rPr lang="tr-TR" sz="3000" i="1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 smtClean="0"/>
              <a:t>Disclosure-</a:t>
            </a:r>
            <a:r>
              <a:rPr lang="tr-TR" sz="3000" dirty="0" smtClean="0"/>
              <a:t>T</a:t>
            </a:r>
            <a:r>
              <a:rPr lang="en-US" sz="3000" dirty="0" err="1" smtClean="0"/>
              <a:t>imely</a:t>
            </a:r>
            <a:r>
              <a:rPr lang="en-US" sz="3000" dirty="0" smtClean="0"/>
              <a:t> </a:t>
            </a:r>
            <a:r>
              <a:rPr lang="en-US" sz="3000" dirty="0" smtClean="0"/>
              <a:t>announcement </a:t>
            </a:r>
            <a:r>
              <a:rPr lang="en-US" sz="3000" dirty="0"/>
              <a:t>of </a:t>
            </a:r>
            <a:r>
              <a:rPr lang="tr-TR" sz="3000" dirty="0" smtClean="0"/>
              <a:t>relevant </a:t>
            </a:r>
            <a:r>
              <a:rPr lang="en-US" sz="3000" dirty="0" smtClean="0"/>
              <a:t>information </a:t>
            </a:r>
            <a:r>
              <a:rPr lang="en-US" sz="3000" dirty="0"/>
              <a:t>in a </a:t>
            </a:r>
            <a:r>
              <a:rPr lang="en-US" sz="3000" b="1" dirty="0" smtClean="0"/>
              <a:t>complete</a:t>
            </a:r>
            <a:r>
              <a:rPr lang="en-US" sz="3000" dirty="0"/>
              <a:t>, </a:t>
            </a:r>
            <a:r>
              <a:rPr lang="en-US" sz="3000" b="1" dirty="0"/>
              <a:t>unbiased</a:t>
            </a:r>
            <a:r>
              <a:rPr lang="en-US" sz="3000" dirty="0"/>
              <a:t>, </a:t>
            </a:r>
            <a:r>
              <a:rPr lang="tr-TR" sz="3000" b="1" dirty="0" smtClean="0"/>
              <a:t>fair</a:t>
            </a:r>
            <a:r>
              <a:rPr lang="tr-TR" sz="3000" dirty="0" smtClean="0"/>
              <a:t> </a:t>
            </a:r>
            <a:r>
              <a:rPr lang="en-US" sz="3000" dirty="0" smtClean="0"/>
              <a:t>and </a:t>
            </a:r>
            <a:r>
              <a:rPr lang="en-US" sz="3000" b="1" dirty="0"/>
              <a:t>correct</a:t>
            </a:r>
            <a:r>
              <a:rPr lang="en-US" sz="3000" dirty="0"/>
              <a:t> </a:t>
            </a:r>
            <a:r>
              <a:rPr lang="tr-TR" sz="3000" dirty="0" smtClean="0"/>
              <a:t>way</a:t>
            </a:r>
            <a:r>
              <a:rPr lang="en-US" sz="3000" dirty="0" smtClean="0"/>
              <a:t> </a:t>
            </a:r>
            <a:r>
              <a:rPr lang="en-US" sz="3000" dirty="0"/>
              <a:t>to ensure simultaneous access </a:t>
            </a:r>
            <a:r>
              <a:rPr lang="tr-TR" sz="3000" dirty="0" smtClean="0"/>
              <a:t>of </a:t>
            </a:r>
            <a:r>
              <a:rPr lang="en-US" sz="3000" dirty="0" smtClean="0"/>
              <a:t>investors</a:t>
            </a:r>
            <a:r>
              <a:rPr lang="en-US" sz="3000" dirty="0"/>
              <a:t>, </a:t>
            </a:r>
            <a:r>
              <a:rPr lang="en-US" sz="3000" dirty="0" smtClean="0"/>
              <a:t>shareholders </a:t>
            </a:r>
            <a:r>
              <a:rPr lang="en-US" sz="3000" dirty="0"/>
              <a:t>and other market </a:t>
            </a:r>
            <a:r>
              <a:rPr lang="en-US" sz="3000" dirty="0" smtClean="0"/>
              <a:t>p</a:t>
            </a:r>
            <a:r>
              <a:rPr lang="tr-TR" sz="3000" dirty="0" smtClean="0"/>
              <a:t>articipants</a:t>
            </a:r>
            <a:r>
              <a:rPr lang="en-US" sz="3000" dirty="0" smtClean="0"/>
              <a:t>. </a:t>
            </a:r>
            <a:endParaRPr lang="en-US" sz="3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dirty="0" smtClean="0"/>
              <a:t>Mandatory &amp; voluntary disclosure </a:t>
            </a:r>
            <a:endParaRPr lang="tr-TR" sz="3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4130" y="5668810"/>
            <a:ext cx="1087870" cy="59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0325" y="4051426"/>
            <a:ext cx="10348112" cy="18016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658" y="666849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Regulatory 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Environment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021" y="1195058"/>
            <a:ext cx="10058400" cy="4730435"/>
          </a:xfrm>
        </p:spPr>
        <p:txBody>
          <a:bodyPr>
            <a:normAutofit fontScale="92500" lnSpcReduction="20000"/>
          </a:bodyPr>
          <a:lstStyle/>
          <a:p>
            <a:pPr marL="85725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defRPr/>
            </a:pPr>
            <a:endParaRPr lang="tr-TR" dirty="0" smtClean="0">
              <a:latin typeface="Arial"/>
              <a:cs typeface="Arial"/>
            </a:endParaRPr>
          </a:p>
          <a:p>
            <a:pPr marL="85725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defRPr/>
            </a:pPr>
            <a:endParaRPr lang="tr-TR" dirty="0">
              <a:latin typeface="Arial"/>
              <a:cs typeface="Arial"/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None/>
              <a:tabLst>
                <a:tab pos="180975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        </a:t>
            </a:r>
            <a:r>
              <a:rPr lang="tr-TR" sz="2400" dirty="0" smtClean="0">
                <a:cs typeface="Arial"/>
              </a:rPr>
              <a:t>Capital </a:t>
            </a:r>
            <a:r>
              <a:rPr lang="tr-TR" sz="2400" dirty="0">
                <a:cs typeface="Arial"/>
              </a:rPr>
              <a:t>Markets </a:t>
            </a:r>
            <a:r>
              <a:rPr lang="tr-TR" sz="2400" dirty="0" smtClean="0">
                <a:cs typeface="Arial"/>
              </a:rPr>
              <a:t>Board (CMB) </a:t>
            </a:r>
            <a:r>
              <a:rPr lang="tr-TR" sz="2400" dirty="0">
                <a:cs typeface="Arial"/>
              </a:rPr>
              <a:t>- Regulatory </a:t>
            </a:r>
            <a:r>
              <a:rPr lang="tr-TR" sz="2400" dirty="0" smtClean="0">
                <a:cs typeface="Arial"/>
              </a:rPr>
              <a:t>&amp; supervisor</a:t>
            </a:r>
            <a:r>
              <a:rPr lang="tr-TR" sz="2400" dirty="0" smtClean="0">
                <a:solidFill>
                  <a:srgbClr val="002060"/>
                </a:solidFill>
                <a:cs typeface="Arial"/>
              </a:rPr>
              <a:t>y</a:t>
            </a:r>
            <a:r>
              <a:rPr lang="tr-TR" sz="2400" dirty="0" smtClean="0">
                <a:cs typeface="Arial"/>
              </a:rPr>
              <a:t> authority </a:t>
            </a:r>
            <a:r>
              <a:rPr lang="tr-TR" sz="2400" dirty="0">
                <a:cs typeface="Arial"/>
              </a:rPr>
              <a:t>in Turkey.</a:t>
            </a:r>
          </a:p>
          <a:p>
            <a:pPr marL="337185" lvl="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Font typeface="Wingdings" panose="05000000000000000000" pitchFamily="2" charset="2"/>
              <a:buChar char="v"/>
              <a:defRPr/>
            </a:pPr>
            <a:endParaRPr lang="tr-TR" dirty="0" smtClean="0">
              <a:cs typeface="Arial"/>
            </a:endParaRPr>
          </a:p>
          <a:p>
            <a:pPr marL="1520825" lv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None/>
              <a:tabLst>
                <a:tab pos="1611313" algn="l"/>
              </a:tabLst>
              <a:defRPr/>
            </a:pPr>
            <a:r>
              <a:rPr lang="tr-TR" sz="2400" dirty="0" smtClean="0">
                <a:cs typeface="Arial"/>
              </a:rPr>
              <a:t>Capital </a:t>
            </a:r>
            <a:r>
              <a:rPr lang="tr-TR" sz="2400" dirty="0">
                <a:cs typeface="Arial"/>
              </a:rPr>
              <a:t>Markets </a:t>
            </a:r>
            <a:r>
              <a:rPr lang="tr-TR" sz="2400" dirty="0" smtClean="0">
                <a:cs typeface="Arial"/>
              </a:rPr>
              <a:t>Law- </a:t>
            </a:r>
            <a:r>
              <a:rPr lang="tr-TR" sz="2400" dirty="0">
                <a:cs typeface="Arial"/>
              </a:rPr>
              <a:t>main </a:t>
            </a:r>
            <a:r>
              <a:rPr lang="tr-TR" sz="2400" dirty="0" smtClean="0">
                <a:cs typeface="Arial"/>
              </a:rPr>
              <a:t>regulation.</a:t>
            </a:r>
          </a:p>
          <a:p>
            <a:pPr marL="337185" lvl="0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Font typeface="Wingdings" panose="05000000000000000000" pitchFamily="2" charset="2"/>
              <a:buChar char="v"/>
              <a:defRPr/>
            </a:pPr>
            <a:endParaRPr lang="tr-TR" sz="2400" dirty="0" smtClean="0">
              <a:cs typeface="Arial"/>
            </a:endParaRPr>
          </a:p>
          <a:p>
            <a:pPr marL="2417763" lv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None/>
              <a:defRPr/>
            </a:pPr>
            <a:r>
              <a:rPr lang="tr-TR" sz="2400" dirty="0" smtClean="0">
                <a:cs typeface="Arial"/>
              </a:rPr>
              <a:t>Detailed </a:t>
            </a:r>
            <a:r>
              <a:rPr lang="tr-TR" sz="2400" dirty="0">
                <a:cs typeface="Arial"/>
              </a:rPr>
              <a:t>subjects </a:t>
            </a:r>
            <a:r>
              <a:rPr lang="tr-TR" sz="2400" dirty="0" smtClean="0">
                <a:cs typeface="Arial"/>
              </a:rPr>
              <a:t>- </a:t>
            </a:r>
            <a:r>
              <a:rPr lang="tr-TR" sz="2400" dirty="0">
                <a:cs typeface="Arial"/>
              </a:rPr>
              <a:t>regulated by Communiqu</a:t>
            </a:r>
            <a:r>
              <a:rPr lang="en-US" sz="2400" dirty="0">
                <a:cs typeface="Arial"/>
              </a:rPr>
              <a:t>é</a:t>
            </a:r>
            <a:r>
              <a:rPr lang="tr-TR" sz="2400" dirty="0">
                <a:cs typeface="Arial"/>
              </a:rPr>
              <a:t>s issued by </a:t>
            </a:r>
            <a:r>
              <a:rPr lang="tr-TR" sz="2400" dirty="0" smtClean="0">
                <a:cs typeface="Arial"/>
              </a:rPr>
              <a:t>CMB</a:t>
            </a:r>
          </a:p>
          <a:p>
            <a:pPr marL="2417763" lv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45000"/>
              <a:buNone/>
              <a:defRPr/>
            </a:pPr>
            <a:endParaRPr lang="tr-TR" dirty="0" smtClean="0">
              <a:latin typeface="Arial"/>
              <a:cs typeface="Arial"/>
            </a:endParaRPr>
          </a:p>
          <a:p>
            <a:pPr marL="0" lvl="0" indent="0" algn="just">
              <a:spcBef>
                <a:spcPct val="20000"/>
              </a:spcBef>
              <a:buClr>
                <a:schemeClr val="tx1"/>
              </a:buClr>
              <a:buSzPct val="45000"/>
              <a:buNone/>
              <a:defRPr/>
            </a:pPr>
            <a:endParaRPr lang="tr-TR" sz="2100" dirty="0" smtClean="0">
              <a:latin typeface="Arial"/>
              <a:cs typeface="Arial"/>
            </a:endParaRP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None/>
              <a:defRPr/>
            </a:pPr>
            <a:r>
              <a:rPr lang="tr-TR" sz="2200" dirty="0" smtClean="0">
                <a:cs typeface="Arial"/>
              </a:rPr>
              <a:t>Main </a:t>
            </a:r>
            <a:r>
              <a:rPr lang="tr-TR" sz="2200" dirty="0">
                <a:cs typeface="Arial"/>
              </a:rPr>
              <a:t>communiqu</a:t>
            </a:r>
            <a:r>
              <a:rPr lang="en-US" sz="2200" dirty="0">
                <a:cs typeface="Arial"/>
              </a:rPr>
              <a:t>é</a:t>
            </a:r>
            <a:r>
              <a:rPr lang="tr-TR" sz="2200" dirty="0">
                <a:cs typeface="Arial"/>
              </a:rPr>
              <a:t>s related to public </a:t>
            </a:r>
            <a:r>
              <a:rPr lang="tr-TR" sz="2200" dirty="0" smtClean="0">
                <a:cs typeface="Arial"/>
              </a:rPr>
              <a:t>disclosure;</a:t>
            </a:r>
            <a:endParaRPr lang="tr-TR" sz="2200" dirty="0">
              <a:cs typeface="Arial"/>
            </a:endParaRP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Font typeface="Wingdings" panose="05000000000000000000" pitchFamily="2" charset="2"/>
              <a:buChar char="ü"/>
              <a:defRPr/>
            </a:pPr>
            <a:r>
              <a:rPr lang="tr-TR" sz="2200" dirty="0" smtClean="0">
                <a:cs typeface="Arial"/>
              </a:rPr>
              <a:t> </a:t>
            </a:r>
            <a:r>
              <a:rPr lang="tr-TR" sz="2200" dirty="0" smtClean="0">
                <a:cs typeface="Arial"/>
              </a:rPr>
              <a:t>Principals Regarding </a:t>
            </a:r>
            <a:r>
              <a:rPr lang="tr-TR" sz="2200" dirty="0">
                <a:cs typeface="Arial"/>
              </a:rPr>
              <a:t>The Public Disclosure of Material Events</a:t>
            </a: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Font typeface="Wingdings" panose="05000000000000000000" pitchFamily="2" charset="2"/>
              <a:buChar char="ü"/>
              <a:defRPr/>
            </a:pPr>
            <a:r>
              <a:rPr lang="tr-TR" sz="2200" dirty="0" smtClean="0">
                <a:cs typeface="Arial"/>
              </a:rPr>
              <a:t> Principals </a:t>
            </a:r>
            <a:r>
              <a:rPr lang="tr-TR" sz="2200" dirty="0">
                <a:cs typeface="Arial"/>
              </a:rPr>
              <a:t>of Financial Reporting in Capital Markets</a:t>
            </a: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Font typeface="Wingdings" panose="05000000000000000000" pitchFamily="2" charset="2"/>
              <a:buChar char="ü"/>
              <a:defRPr/>
            </a:pPr>
            <a:r>
              <a:rPr lang="tr-TR" sz="2200" dirty="0" smtClean="0">
                <a:cs typeface="Arial"/>
              </a:rPr>
              <a:t> </a:t>
            </a:r>
            <a:r>
              <a:rPr lang="en-US" sz="2200" dirty="0" smtClean="0">
                <a:cs typeface="Arial"/>
              </a:rPr>
              <a:t>P</a:t>
            </a:r>
            <a:r>
              <a:rPr lang="tr-TR" sz="2200" dirty="0" smtClean="0">
                <a:cs typeface="Arial"/>
              </a:rPr>
              <a:t>ublic Disclosure Platform (PDP)</a:t>
            </a: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Font typeface="Wingdings" panose="05000000000000000000" pitchFamily="2" charset="2"/>
              <a:buChar char="ü"/>
              <a:defRPr/>
            </a:pPr>
            <a:endParaRPr lang="tr-TR" sz="2100" dirty="0">
              <a:latin typeface="Arial"/>
              <a:cs typeface="Arial"/>
            </a:endParaRPr>
          </a:p>
          <a:p>
            <a:pPr marL="442913" lvl="0" indent="-80963" algn="just">
              <a:spcBef>
                <a:spcPct val="20000"/>
              </a:spcBef>
              <a:buClr>
                <a:schemeClr val="tx1"/>
              </a:buClr>
              <a:buSzPct val="45000"/>
              <a:buFont typeface="Wingdings" panose="05000000000000000000" pitchFamily="2" charset="2"/>
              <a:buChar char="ü"/>
              <a:defRPr/>
            </a:pPr>
            <a:endParaRPr lang="tr-TR" dirty="0">
              <a:latin typeface="Arial"/>
              <a:cs typeface="Arial"/>
            </a:endParaRPr>
          </a:p>
          <a:p>
            <a:endParaRPr lang="tr-TR" dirty="0"/>
          </a:p>
        </p:txBody>
      </p:sp>
      <p:sp>
        <p:nvSpPr>
          <p:cNvPr id="6" name="Right Arrow 5"/>
          <p:cNvSpPr/>
          <p:nvPr/>
        </p:nvSpPr>
        <p:spPr>
          <a:xfrm>
            <a:off x="1020325" y="1900065"/>
            <a:ext cx="373003" cy="303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ight Arrow 6"/>
          <p:cNvSpPr/>
          <p:nvPr/>
        </p:nvSpPr>
        <p:spPr>
          <a:xfrm>
            <a:off x="1994036" y="2589878"/>
            <a:ext cx="373003" cy="303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ight Arrow 7"/>
          <p:cNvSpPr/>
          <p:nvPr/>
        </p:nvSpPr>
        <p:spPr>
          <a:xfrm>
            <a:off x="2810497" y="3256470"/>
            <a:ext cx="373003" cy="303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7080" y="5752797"/>
            <a:ext cx="934920" cy="5133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33331"/>
            <a:ext cx="1083258" cy="91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2EED9A72E3884244BD28C0C603EE9C9F" ma:contentTypeVersion="10" ma:contentTypeDescription="Yeni belge oluşturun." ma:contentTypeScope="" ma:versionID="93573a4fae1b2a6a38bb9e4a20736801">
  <xsd:schema xmlns:xsd="http://www.w3.org/2001/XMLSchema" xmlns:xs="http://www.w3.org/2001/XMLSchema" xmlns:p="http://schemas.microsoft.com/office/2006/metadata/properties" xmlns:ns2="115bed41-4006-407e-8152-b817fc9efde8" xmlns:ns3="80e7c24a-ead5-4e15-a462-1b18f426cab1" targetNamespace="http://schemas.microsoft.com/office/2006/metadata/properties" ma:root="true" ma:fieldsID="19e7fc69adf49ec2b028ed0ecedcb0e7" ns2:_="" ns3:_="">
    <xsd:import namespace="115bed41-4006-407e-8152-b817fc9efde8"/>
    <xsd:import namespace="80e7c24a-ead5-4e15-a462-1b18f426ca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5bed41-4006-407e-8152-b817fc9efd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ylaşılanla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Ayrıntıları ile Paylaşıld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e7c24a-ead5-4e15-a462-1b18f426c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CB0443-5284-4822-A0E6-BDF15F807B5C}"/>
</file>

<file path=customXml/itemProps2.xml><?xml version="1.0" encoding="utf-8"?>
<ds:datastoreItem xmlns:ds="http://schemas.openxmlformats.org/officeDocument/2006/customXml" ds:itemID="{E5B42AA3-D0BB-4964-A2A6-6DE2BD1B44C8}"/>
</file>

<file path=customXml/itemProps3.xml><?xml version="1.0" encoding="utf-8"?>
<ds:datastoreItem xmlns:ds="http://schemas.openxmlformats.org/officeDocument/2006/customXml" ds:itemID="{7F07B996-BD4D-4AEF-911B-6AB2108E0E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1602</Words>
  <Application>Microsoft Office PowerPoint</Application>
  <PresentationFormat>Widescreen</PresentationFormat>
  <Paragraphs>361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MS PGothic</vt:lpstr>
      <vt:lpstr>MS PGothic</vt:lpstr>
      <vt:lpstr>Arial</vt:lpstr>
      <vt:lpstr>Calibri</vt:lpstr>
      <vt:lpstr>Calibri Light</vt:lpstr>
      <vt:lpstr>Symbol</vt:lpstr>
      <vt:lpstr>Tahoma</vt:lpstr>
      <vt:lpstr>Times New Roman</vt:lpstr>
      <vt:lpstr>Verdana</vt:lpstr>
      <vt:lpstr>Wingdings</vt:lpstr>
      <vt:lpstr>Retrospect</vt:lpstr>
      <vt:lpstr>PowerPoint Presentation</vt:lpstr>
      <vt:lpstr>Agenda</vt:lpstr>
      <vt:lpstr>Merkezi Kayıt Kuruluşu A.Ş.</vt:lpstr>
      <vt:lpstr>Merkezi Kayıt Kurulusu A.Ş. (MKK)</vt:lpstr>
      <vt:lpstr>FIGURES (September 2016)</vt:lpstr>
      <vt:lpstr>           CUSTODY-SECURITIES        (September 2016)</vt:lpstr>
      <vt:lpstr>Disclosure in Turkish Capital Markets</vt:lpstr>
      <vt:lpstr>Transparency in Capital Markets...</vt:lpstr>
      <vt:lpstr> Regulatory Environment </vt:lpstr>
      <vt:lpstr>        PDP in General</vt:lpstr>
      <vt:lpstr>Chronology </vt:lpstr>
      <vt:lpstr>PowerPoint Presentation</vt:lpstr>
      <vt:lpstr>Main Notifications </vt:lpstr>
      <vt:lpstr>Advantages of PDP</vt:lpstr>
      <vt:lpstr>XBRL and PDP 4.0.</vt:lpstr>
      <vt:lpstr>XBRL</vt:lpstr>
      <vt:lpstr>Why XBRL in PDP?</vt:lpstr>
      <vt:lpstr>PDP 4.0. Project Phases</vt:lpstr>
      <vt:lpstr>PowerPoint Presentation</vt:lpstr>
      <vt:lpstr>Alternatives in XBRL Reporting</vt:lpstr>
      <vt:lpstr>Some Findings Before PDP 4.0.</vt:lpstr>
      <vt:lpstr>Taxonomy Development-I</vt:lpstr>
      <vt:lpstr>Taxonomy Development-II</vt:lpstr>
      <vt:lpstr>Financial Report Taxonomy Architecture</vt:lpstr>
      <vt:lpstr>Technical Development</vt:lpstr>
      <vt:lpstr>PDP 4.0. Project Timelime</vt:lpstr>
      <vt:lpstr>Disclosure Environment in PDP 4.0.</vt:lpstr>
      <vt:lpstr>Corporate Action Disclosures</vt:lpstr>
      <vt:lpstr>Benefits Gained...</vt:lpstr>
      <vt:lpstr>Clues for XBRL Projects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Asiye Nur Zengin</dc:creator>
  <cp:lastModifiedBy>Ayzer Bilgic</cp:lastModifiedBy>
  <cp:revision>116</cp:revision>
  <cp:lastPrinted>2016-10-24T13:42:18Z</cp:lastPrinted>
  <dcterms:created xsi:type="dcterms:W3CDTF">2016-07-27T07:39:29Z</dcterms:created>
  <dcterms:modified xsi:type="dcterms:W3CDTF">2016-10-24T14:29:20Z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0x0101002EED9A72E3884244BD28C0C603EE9C9F</vt:lpwstr>
  </property>
</Properties>
</file>