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9">
  <p:sldMasterIdLst>
    <p:sldMasterId id="2147483648" r:id="rId1"/>
  </p:sldMasterIdLst>
  <p:notesMasterIdLst>
    <p:notesMasterId r:id="rId19"/>
  </p:notesMasterIdLst>
  <p:sldIdLst>
    <p:sldId id="274" r:id="rId2"/>
    <p:sldId id="262" r:id="rId3"/>
    <p:sldId id="263" r:id="rId4"/>
    <p:sldId id="283" r:id="rId5"/>
    <p:sldId id="278" r:id="rId6"/>
    <p:sldId id="292" r:id="rId7"/>
    <p:sldId id="294" r:id="rId8"/>
    <p:sldId id="290" r:id="rId9"/>
    <p:sldId id="293" r:id="rId10"/>
    <p:sldId id="281" r:id="rId11"/>
    <p:sldId id="280" r:id="rId12"/>
    <p:sldId id="282" r:id="rId13"/>
    <p:sldId id="284" r:id="rId14"/>
    <p:sldId id="285" r:id="rId15"/>
    <p:sldId id="286" r:id="rId16"/>
    <p:sldId id="265"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C0"/>
    <a:srgbClr val="003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snapToObjects="1" showGuides="1">
      <p:cViewPr varScale="1">
        <p:scale>
          <a:sx n="106" d="100"/>
          <a:sy n="106" d="100"/>
        </p:scale>
        <p:origin x="1158" y="102"/>
      </p:cViewPr>
      <p:guideLst>
        <p:guide orient="horz" pos="2160"/>
        <p:guide pos="2880"/>
      </p:guideLst>
    </p:cSldViewPr>
  </p:slideViewPr>
  <p:outlineViewPr>
    <p:cViewPr>
      <p:scale>
        <a:sx n="33" d="100"/>
        <a:sy n="33" d="100"/>
      </p:scale>
      <p:origin x="0" y="-2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lokal.imkb\fs\MUDURLUKLER\ars\D&#305;&#351;%20&#304;li&#351;kiler\&#304;SEDAK+OIC\OIC%20Member%20States'%20Stock%20Exchanges%20Forum\GM%20Sunumu\Kaynak\&#220;ye%20ve%20kat&#305;l&#305;m%20say&#305;lar&#305;.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oleObject" Target="file:///E:\OIC2014.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2242581003204667E-2"/>
          <c:y val="2.8522850828617521E-2"/>
          <c:w val="0.75601545827324956"/>
          <c:h val="0.7135404331821984"/>
        </c:manualLayout>
      </c:layout>
      <c:bar3DChart>
        <c:barDir val="col"/>
        <c:grouping val="stacked"/>
        <c:varyColors val="0"/>
        <c:ser>
          <c:idx val="0"/>
          <c:order val="0"/>
          <c:tx>
            <c:strRef>
              <c:f>'OIC Forum Katılım Sayıları'!$C$2</c:f>
              <c:strCache>
                <c:ptCount val="1"/>
                <c:pt idx="0">
                  <c:v>Exchanges</c:v>
                </c:pt>
              </c:strCache>
            </c:strRef>
          </c:tx>
          <c:invertIfNegative val="0"/>
          <c:cat>
            <c:multiLvlStrRef>
              <c:f>'OIC Forum Katılım Sayıları'!$A$3:$B$17</c:f>
              <c:multiLvlStrCache>
                <c:ptCount val="15"/>
                <c:lvl>
                  <c:pt idx="0">
                    <c:v>States and Organizations</c:v>
                  </c:pt>
                  <c:pt idx="1">
                    <c:v>Institutions</c:v>
                  </c:pt>
                  <c:pt idx="2">
                    <c:v>Persons</c:v>
                  </c:pt>
                  <c:pt idx="3">
                    <c:v>States and Organizations</c:v>
                  </c:pt>
                  <c:pt idx="4">
                    <c:v>Institutions</c:v>
                  </c:pt>
                  <c:pt idx="5">
                    <c:v>Persons</c:v>
                  </c:pt>
                  <c:pt idx="6">
                    <c:v>States and Organizations</c:v>
                  </c:pt>
                  <c:pt idx="7">
                    <c:v>Institutions</c:v>
                  </c:pt>
                  <c:pt idx="8">
                    <c:v>Persons</c:v>
                  </c:pt>
                  <c:pt idx="9">
                    <c:v>States and Organizations</c:v>
                  </c:pt>
                  <c:pt idx="10">
                    <c:v>Institutions</c:v>
                  </c:pt>
                  <c:pt idx="11">
                    <c:v>Persons</c:v>
                  </c:pt>
                  <c:pt idx="12">
                    <c:v>States and Organizations</c:v>
                  </c:pt>
                  <c:pt idx="13">
                    <c:v>Institutions</c:v>
                  </c:pt>
                  <c:pt idx="14">
                    <c:v>Persons</c:v>
                  </c:pt>
                </c:lvl>
                <c:lvl>
                  <c:pt idx="0">
                    <c:v>2012</c:v>
                  </c:pt>
                  <c:pt idx="3">
                    <c:v>2013</c:v>
                  </c:pt>
                  <c:pt idx="6">
                    <c:v>2014</c:v>
                  </c:pt>
                  <c:pt idx="9">
                    <c:v>2015</c:v>
                  </c:pt>
                  <c:pt idx="12">
                    <c:v>2016</c:v>
                  </c:pt>
                </c:lvl>
              </c:multiLvlStrCache>
            </c:multiLvlStrRef>
          </c:cat>
          <c:val>
            <c:numRef>
              <c:f>'OIC Forum Katılım Sayıları'!$C$3:$C$17</c:f>
              <c:numCache>
                <c:formatCode>General</c:formatCode>
                <c:ptCount val="15"/>
                <c:pt idx="1">
                  <c:v>15</c:v>
                </c:pt>
                <c:pt idx="2">
                  <c:v>26</c:v>
                </c:pt>
                <c:pt idx="4">
                  <c:v>21</c:v>
                </c:pt>
                <c:pt idx="5">
                  <c:v>26</c:v>
                </c:pt>
                <c:pt idx="7">
                  <c:v>14</c:v>
                </c:pt>
                <c:pt idx="8">
                  <c:v>18</c:v>
                </c:pt>
                <c:pt idx="10">
                  <c:v>10</c:v>
                </c:pt>
                <c:pt idx="11">
                  <c:v>13</c:v>
                </c:pt>
                <c:pt idx="13">
                  <c:v>8</c:v>
                </c:pt>
                <c:pt idx="14">
                  <c:v>11</c:v>
                </c:pt>
              </c:numCache>
            </c:numRef>
          </c:val>
        </c:ser>
        <c:ser>
          <c:idx val="1"/>
          <c:order val="1"/>
          <c:tx>
            <c:strRef>
              <c:f>'OIC Forum Katılım Sayıları'!$D$2</c:f>
              <c:strCache>
                <c:ptCount val="1"/>
                <c:pt idx="0">
                  <c:v>CSDs</c:v>
                </c:pt>
              </c:strCache>
            </c:strRef>
          </c:tx>
          <c:invertIfNegative val="0"/>
          <c:cat>
            <c:multiLvlStrRef>
              <c:f>'OIC Forum Katılım Sayıları'!$A$3:$B$17</c:f>
              <c:multiLvlStrCache>
                <c:ptCount val="15"/>
                <c:lvl>
                  <c:pt idx="0">
                    <c:v>States and Organizations</c:v>
                  </c:pt>
                  <c:pt idx="1">
                    <c:v>Institutions</c:v>
                  </c:pt>
                  <c:pt idx="2">
                    <c:v>Persons</c:v>
                  </c:pt>
                  <c:pt idx="3">
                    <c:v>States and Organizations</c:v>
                  </c:pt>
                  <c:pt idx="4">
                    <c:v>Institutions</c:v>
                  </c:pt>
                  <c:pt idx="5">
                    <c:v>Persons</c:v>
                  </c:pt>
                  <c:pt idx="6">
                    <c:v>States and Organizations</c:v>
                  </c:pt>
                  <c:pt idx="7">
                    <c:v>Institutions</c:v>
                  </c:pt>
                  <c:pt idx="8">
                    <c:v>Persons</c:v>
                  </c:pt>
                  <c:pt idx="9">
                    <c:v>States and Organizations</c:v>
                  </c:pt>
                  <c:pt idx="10">
                    <c:v>Institutions</c:v>
                  </c:pt>
                  <c:pt idx="11">
                    <c:v>Persons</c:v>
                  </c:pt>
                  <c:pt idx="12">
                    <c:v>States and Organizations</c:v>
                  </c:pt>
                  <c:pt idx="13">
                    <c:v>Institutions</c:v>
                  </c:pt>
                  <c:pt idx="14">
                    <c:v>Persons</c:v>
                  </c:pt>
                </c:lvl>
                <c:lvl>
                  <c:pt idx="0">
                    <c:v>2012</c:v>
                  </c:pt>
                  <c:pt idx="3">
                    <c:v>2013</c:v>
                  </c:pt>
                  <c:pt idx="6">
                    <c:v>2014</c:v>
                  </c:pt>
                  <c:pt idx="9">
                    <c:v>2015</c:v>
                  </c:pt>
                  <c:pt idx="12">
                    <c:v>2016</c:v>
                  </c:pt>
                </c:lvl>
              </c:multiLvlStrCache>
            </c:multiLvlStrRef>
          </c:cat>
          <c:val>
            <c:numRef>
              <c:f>'OIC Forum Katılım Sayıları'!$D$3:$D$17</c:f>
              <c:numCache>
                <c:formatCode>General</c:formatCode>
                <c:ptCount val="15"/>
                <c:pt idx="1">
                  <c:v>8</c:v>
                </c:pt>
                <c:pt idx="2">
                  <c:v>13</c:v>
                </c:pt>
                <c:pt idx="4">
                  <c:v>6</c:v>
                </c:pt>
                <c:pt idx="5">
                  <c:v>7</c:v>
                </c:pt>
                <c:pt idx="7">
                  <c:v>3</c:v>
                </c:pt>
                <c:pt idx="8">
                  <c:v>5</c:v>
                </c:pt>
                <c:pt idx="10">
                  <c:v>5</c:v>
                </c:pt>
                <c:pt idx="11">
                  <c:v>11</c:v>
                </c:pt>
                <c:pt idx="13">
                  <c:v>5</c:v>
                </c:pt>
                <c:pt idx="14">
                  <c:v>11</c:v>
                </c:pt>
              </c:numCache>
            </c:numRef>
          </c:val>
        </c:ser>
        <c:ser>
          <c:idx val="2"/>
          <c:order val="2"/>
          <c:tx>
            <c:strRef>
              <c:f>'OIC Forum Katılım Sayıları'!$E$2</c:f>
              <c:strCache>
                <c:ptCount val="1"/>
                <c:pt idx="0">
                  <c:v>Others</c:v>
                </c:pt>
              </c:strCache>
            </c:strRef>
          </c:tx>
          <c:invertIfNegative val="0"/>
          <c:cat>
            <c:multiLvlStrRef>
              <c:f>'OIC Forum Katılım Sayıları'!$A$3:$B$17</c:f>
              <c:multiLvlStrCache>
                <c:ptCount val="15"/>
                <c:lvl>
                  <c:pt idx="0">
                    <c:v>States and Organizations</c:v>
                  </c:pt>
                  <c:pt idx="1">
                    <c:v>Institutions</c:v>
                  </c:pt>
                  <c:pt idx="2">
                    <c:v>Persons</c:v>
                  </c:pt>
                  <c:pt idx="3">
                    <c:v>States and Organizations</c:v>
                  </c:pt>
                  <c:pt idx="4">
                    <c:v>Institutions</c:v>
                  </c:pt>
                  <c:pt idx="5">
                    <c:v>Persons</c:v>
                  </c:pt>
                  <c:pt idx="6">
                    <c:v>States and Organizations</c:v>
                  </c:pt>
                  <c:pt idx="7">
                    <c:v>Institutions</c:v>
                  </c:pt>
                  <c:pt idx="8">
                    <c:v>Persons</c:v>
                  </c:pt>
                  <c:pt idx="9">
                    <c:v>States and Organizations</c:v>
                  </c:pt>
                  <c:pt idx="10">
                    <c:v>Institutions</c:v>
                  </c:pt>
                  <c:pt idx="11">
                    <c:v>Persons</c:v>
                  </c:pt>
                  <c:pt idx="12">
                    <c:v>States and Organizations</c:v>
                  </c:pt>
                  <c:pt idx="13">
                    <c:v>Institutions</c:v>
                  </c:pt>
                  <c:pt idx="14">
                    <c:v>Persons</c:v>
                  </c:pt>
                </c:lvl>
                <c:lvl>
                  <c:pt idx="0">
                    <c:v>2012</c:v>
                  </c:pt>
                  <c:pt idx="3">
                    <c:v>2013</c:v>
                  </c:pt>
                  <c:pt idx="6">
                    <c:v>2014</c:v>
                  </c:pt>
                  <c:pt idx="9">
                    <c:v>2015</c:v>
                  </c:pt>
                  <c:pt idx="12">
                    <c:v>2016</c:v>
                  </c:pt>
                </c:lvl>
              </c:multiLvlStrCache>
            </c:multiLvlStrRef>
          </c:cat>
          <c:val>
            <c:numRef>
              <c:f>'OIC Forum Katılım Sayıları'!$E$3:$E$17</c:f>
              <c:numCache>
                <c:formatCode>General</c:formatCode>
                <c:ptCount val="15"/>
                <c:pt idx="1">
                  <c:v>11</c:v>
                </c:pt>
                <c:pt idx="2">
                  <c:v>13</c:v>
                </c:pt>
                <c:pt idx="4">
                  <c:v>7</c:v>
                </c:pt>
                <c:pt idx="5">
                  <c:v>12</c:v>
                </c:pt>
                <c:pt idx="7">
                  <c:v>4</c:v>
                </c:pt>
                <c:pt idx="8">
                  <c:v>5</c:v>
                </c:pt>
                <c:pt idx="10">
                  <c:v>5</c:v>
                </c:pt>
                <c:pt idx="11">
                  <c:v>6</c:v>
                </c:pt>
                <c:pt idx="13">
                  <c:v>6</c:v>
                </c:pt>
                <c:pt idx="14">
                  <c:v>9</c:v>
                </c:pt>
              </c:numCache>
            </c:numRef>
          </c:val>
        </c:ser>
        <c:ser>
          <c:idx val="3"/>
          <c:order val="3"/>
          <c:tx>
            <c:strRef>
              <c:f>'OIC Forum Katılım Sayıları'!$F$2</c:f>
              <c:strCache>
                <c:ptCount val="1"/>
                <c:pt idx="0">
                  <c:v>Borsa Istanbul</c:v>
                </c:pt>
              </c:strCache>
            </c:strRef>
          </c:tx>
          <c:invertIfNegative val="0"/>
          <c:cat>
            <c:multiLvlStrRef>
              <c:f>'OIC Forum Katılım Sayıları'!$A$3:$B$17</c:f>
              <c:multiLvlStrCache>
                <c:ptCount val="15"/>
                <c:lvl>
                  <c:pt idx="0">
                    <c:v>States and Organizations</c:v>
                  </c:pt>
                  <c:pt idx="1">
                    <c:v>Institutions</c:v>
                  </c:pt>
                  <c:pt idx="2">
                    <c:v>Persons</c:v>
                  </c:pt>
                  <c:pt idx="3">
                    <c:v>States and Organizations</c:v>
                  </c:pt>
                  <c:pt idx="4">
                    <c:v>Institutions</c:v>
                  </c:pt>
                  <c:pt idx="5">
                    <c:v>Persons</c:v>
                  </c:pt>
                  <c:pt idx="6">
                    <c:v>States and Organizations</c:v>
                  </c:pt>
                  <c:pt idx="7">
                    <c:v>Institutions</c:v>
                  </c:pt>
                  <c:pt idx="8">
                    <c:v>Persons</c:v>
                  </c:pt>
                  <c:pt idx="9">
                    <c:v>States and Organizations</c:v>
                  </c:pt>
                  <c:pt idx="10">
                    <c:v>Institutions</c:v>
                  </c:pt>
                  <c:pt idx="11">
                    <c:v>Persons</c:v>
                  </c:pt>
                  <c:pt idx="12">
                    <c:v>States and Organizations</c:v>
                  </c:pt>
                  <c:pt idx="13">
                    <c:v>Institutions</c:v>
                  </c:pt>
                  <c:pt idx="14">
                    <c:v>Persons</c:v>
                  </c:pt>
                </c:lvl>
                <c:lvl>
                  <c:pt idx="0">
                    <c:v>2012</c:v>
                  </c:pt>
                  <c:pt idx="3">
                    <c:v>2013</c:v>
                  </c:pt>
                  <c:pt idx="6">
                    <c:v>2014</c:v>
                  </c:pt>
                  <c:pt idx="9">
                    <c:v>2015</c:v>
                  </c:pt>
                  <c:pt idx="12">
                    <c:v>2016</c:v>
                  </c:pt>
                </c:lvl>
              </c:multiLvlStrCache>
            </c:multiLvlStrRef>
          </c:cat>
          <c:val>
            <c:numRef>
              <c:f>'OIC Forum Katılım Sayıları'!$F$3:$F$17</c:f>
              <c:numCache>
                <c:formatCode>General</c:formatCode>
                <c:ptCount val="15"/>
                <c:pt idx="1">
                  <c:v>1</c:v>
                </c:pt>
                <c:pt idx="2">
                  <c:v>19</c:v>
                </c:pt>
                <c:pt idx="4">
                  <c:v>1</c:v>
                </c:pt>
                <c:pt idx="5">
                  <c:v>17</c:v>
                </c:pt>
                <c:pt idx="7">
                  <c:v>1</c:v>
                </c:pt>
                <c:pt idx="8">
                  <c:v>12</c:v>
                </c:pt>
                <c:pt idx="10">
                  <c:v>1</c:v>
                </c:pt>
                <c:pt idx="11">
                  <c:v>22</c:v>
                </c:pt>
                <c:pt idx="13">
                  <c:v>1</c:v>
                </c:pt>
                <c:pt idx="14">
                  <c:v>22</c:v>
                </c:pt>
              </c:numCache>
            </c:numRef>
          </c:val>
        </c:ser>
        <c:ser>
          <c:idx val="4"/>
          <c:order val="4"/>
          <c:tx>
            <c:strRef>
              <c:f>'OIC Forum Katılım Sayıları'!$G$2</c:f>
              <c:strCache>
                <c:ptCount val="1"/>
                <c:pt idx="0">
                  <c:v>State</c:v>
                </c:pt>
              </c:strCache>
            </c:strRef>
          </c:tx>
          <c:invertIfNegative val="0"/>
          <c:cat>
            <c:multiLvlStrRef>
              <c:f>'OIC Forum Katılım Sayıları'!$A$3:$B$17</c:f>
              <c:multiLvlStrCache>
                <c:ptCount val="15"/>
                <c:lvl>
                  <c:pt idx="0">
                    <c:v>States and Organizations</c:v>
                  </c:pt>
                  <c:pt idx="1">
                    <c:v>Institutions</c:v>
                  </c:pt>
                  <c:pt idx="2">
                    <c:v>Persons</c:v>
                  </c:pt>
                  <c:pt idx="3">
                    <c:v>States and Organizations</c:v>
                  </c:pt>
                  <c:pt idx="4">
                    <c:v>Institutions</c:v>
                  </c:pt>
                  <c:pt idx="5">
                    <c:v>Persons</c:v>
                  </c:pt>
                  <c:pt idx="6">
                    <c:v>States and Organizations</c:v>
                  </c:pt>
                  <c:pt idx="7">
                    <c:v>Institutions</c:v>
                  </c:pt>
                  <c:pt idx="8">
                    <c:v>Persons</c:v>
                  </c:pt>
                  <c:pt idx="9">
                    <c:v>States and Organizations</c:v>
                  </c:pt>
                  <c:pt idx="10">
                    <c:v>Institutions</c:v>
                  </c:pt>
                  <c:pt idx="11">
                    <c:v>Persons</c:v>
                  </c:pt>
                  <c:pt idx="12">
                    <c:v>States and Organizations</c:v>
                  </c:pt>
                  <c:pt idx="13">
                    <c:v>Institutions</c:v>
                  </c:pt>
                  <c:pt idx="14">
                    <c:v>Persons</c:v>
                  </c:pt>
                </c:lvl>
                <c:lvl>
                  <c:pt idx="0">
                    <c:v>2012</c:v>
                  </c:pt>
                  <c:pt idx="3">
                    <c:v>2013</c:v>
                  </c:pt>
                  <c:pt idx="6">
                    <c:v>2014</c:v>
                  </c:pt>
                  <c:pt idx="9">
                    <c:v>2015</c:v>
                  </c:pt>
                  <c:pt idx="12">
                    <c:v>2016</c:v>
                  </c:pt>
                </c:lvl>
              </c:multiLvlStrCache>
            </c:multiLvlStrRef>
          </c:cat>
          <c:val>
            <c:numRef>
              <c:f>'OIC Forum Katılım Sayıları'!$G$3:$G$17</c:f>
              <c:numCache>
                <c:formatCode>General</c:formatCode>
                <c:ptCount val="15"/>
                <c:pt idx="0">
                  <c:v>18</c:v>
                </c:pt>
                <c:pt idx="3">
                  <c:v>16</c:v>
                </c:pt>
                <c:pt idx="6">
                  <c:v>13</c:v>
                </c:pt>
                <c:pt idx="9">
                  <c:v>11</c:v>
                </c:pt>
                <c:pt idx="12">
                  <c:v>8</c:v>
                </c:pt>
              </c:numCache>
            </c:numRef>
          </c:val>
        </c:ser>
        <c:ser>
          <c:idx val="5"/>
          <c:order val="5"/>
          <c:tx>
            <c:strRef>
              <c:f>'OIC Forum Katılım Sayıları'!$H$2</c:f>
              <c:strCache>
                <c:ptCount val="1"/>
                <c:pt idx="0">
                  <c:v>Organization</c:v>
                </c:pt>
              </c:strCache>
            </c:strRef>
          </c:tx>
          <c:spPr>
            <a:solidFill>
              <a:schemeClr val="accent6"/>
            </a:solidFill>
          </c:spPr>
          <c:invertIfNegative val="0"/>
          <c:cat>
            <c:multiLvlStrRef>
              <c:f>'OIC Forum Katılım Sayıları'!$A$3:$B$17</c:f>
              <c:multiLvlStrCache>
                <c:ptCount val="15"/>
                <c:lvl>
                  <c:pt idx="0">
                    <c:v>States and Organizations</c:v>
                  </c:pt>
                  <c:pt idx="1">
                    <c:v>Institutions</c:v>
                  </c:pt>
                  <c:pt idx="2">
                    <c:v>Persons</c:v>
                  </c:pt>
                  <c:pt idx="3">
                    <c:v>States and Organizations</c:v>
                  </c:pt>
                  <c:pt idx="4">
                    <c:v>Institutions</c:v>
                  </c:pt>
                  <c:pt idx="5">
                    <c:v>Persons</c:v>
                  </c:pt>
                  <c:pt idx="6">
                    <c:v>States and Organizations</c:v>
                  </c:pt>
                  <c:pt idx="7">
                    <c:v>Institutions</c:v>
                  </c:pt>
                  <c:pt idx="8">
                    <c:v>Persons</c:v>
                  </c:pt>
                  <c:pt idx="9">
                    <c:v>States and Organizations</c:v>
                  </c:pt>
                  <c:pt idx="10">
                    <c:v>Institutions</c:v>
                  </c:pt>
                  <c:pt idx="11">
                    <c:v>Persons</c:v>
                  </c:pt>
                  <c:pt idx="12">
                    <c:v>States and Organizations</c:v>
                  </c:pt>
                  <c:pt idx="13">
                    <c:v>Institutions</c:v>
                  </c:pt>
                  <c:pt idx="14">
                    <c:v>Persons</c:v>
                  </c:pt>
                </c:lvl>
                <c:lvl>
                  <c:pt idx="0">
                    <c:v>2012</c:v>
                  </c:pt>
                  <c:pt idx="3">
                    <c:v>2013</c:v>
                  </c:pt>
                  <c:pt idx="6">
                    <c:v>2014</c:v>
                  </c:pt>
                  <c:pt idx="9">
                    <c:v>2015</c:v>
                  </c:pt>
                  <c:pt idx="12">
                    <c:v>2016</c:v>
                  </c:pt>
                </c:lvl>
              </c:multiLvlStrCache>
            </c:multiLvlStrRef>
          </c:cat>
          <c:val>
            <c:numRef>
              <c:f>'OIC Forum Katılım Sayıları'!$H$3:$H$17</c:f>
              <c:numCache>
                <c:formatCode>General</c:formatCode>
                <c:ptCount val="15"/>
                <c:pt idx="0">
                  <c:v>10</c:v>
                </c:pt>
                <c:pt idx="3">
                  <c:v>6</c:v>
                </c:pt>
                <c:pt idx="6">
                  <c:v>3</c:v>
                </c:pt>
                <c:pt idx="9">
                  <c:v>5</c:v>
                </c:pt>
                <c:pt idx="12">
                  <c:v>3</c:v>
                </c:pt>
              </c:numCache>
            </c:numRef>
          </c:val>
        </c:ser>
        <c:ser>
          <c:idx val="6"/>
          <c:order val="6"/>
          <c:tx>
            <c:strRef>
              <c:f>'OIC Forum Katılım Sayıları'!$I$2</c:f>
              <c:strCache>
                <c:ptCount val="1"/>
                <c:pt idx="0">
                  <c:v>Toplam</c:v>
                </c:pt>
              </c:strCache>
            </c:strRef>
          </c:tx>
          <c:spPr>
            <a:noFill/>
          </c:spPr>
          <c:invertIfNegative val="0"/>
          <c:dLbls>
            <c:dLbl>
              <c:idx val="0"/>
              <c:layout>
                <c:manualLayout>
                  <c:x val="9.7799498450288659E-3"/>
                  <c:y val="6.16570327552986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7799498450288364E-3"/>
                  <c:y val="0.105330764290301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669924767543269E-2"/>
                  <c:y val="-1.79833012202954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669924767543238E-2"/>
                  <c:y val="3.85356454720615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40994148586701E-2"/>
                  <c:y val="0.100192678227360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669924767543238E-2"/>
                  <c:y val="2.05523442517662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039933126705153E-2"/>
                  <c:y val="7.70712909441233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7799498450288659E-3"/>
                  <c:y val="4.11046885035323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40994148586701E-2"/>
                  <c:y val="0.1233140655105972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b" anchorCtr="1"/>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'OIC Forum Katılım Sayıları'!$A$3:$B$17</c:f>
              <c:multiLvlStrCache>
                <c:ptCount val="15"/>
                <c:lvl>
                  <c:pt idx="0">
                    <c:v>States and Organizations</c:v>
                  </c:pt>
                  <c:pt idx="1">
                    <c:v>Institutions</c:v>
                  </c:pt>
                  <c:pt idx="2">
                    <c:v>Persons</c:v>
                  </c:pt>
                  <c:pt idx="3">
                    <c:v>States and Organizations</c:v>
                  </c:pt>
                  <c:pt idx="4">
                    <c:v>Institutions</c:v>
                  </c:pt>
                  <c:pt idx="5">
                    <c:v>Persons</c:v>
                  </c:pt>
                  <c:pt idx="6">
                    <c:v>States and Organizations</c:v>
                  </c:pt>
                  <c:pt idx="7">
                    <c:v>Institutions</c:v>
                  </c:pt>
                  <c:pt idx="8">
                    <c:v>Persons</c:v>
                  </c:pt>
                  <c:pt idx="9">
                    <c:v>States and Organizations</c:v>
                  </c:pt>
                  <c:pt idx="10">
                    <c:v>Institutions</c:v>
                  </c:pt>
                  <c:pt idx="11">
                    <c:v>Persons</c:v>
                  </c:pt>
                  <c:pt idx="12">
                    <c:v>States and Organizations</c:v>
                  </c:pt>
                  <c:pt idx="13">
                    <c:v>Institutions</c:v>
                  </c:pt>
                  <c:pt idx="14">
                    <c:v>Persons</c:v>
                  </c:pt>
                </c:lvl>
                <c:lvl>
                  <c:pt idx="0">
                    <c:v>2012</c:v>
                  </c:pt>
                  <c:pt idx="3">
                    <c:v>2013</c:v>
                  </c:pt>
                  <c:pt idx="6">
                    <c:v>2014</c:v>
                  </c:pt>
                  <c:pt idx="9">
                    <c:v>2015</c:v>
                  </c:pt>
                  <c:pt idx="12">
                    <c:v>2016</c:v>
                  </c:pt>
                </c:lvl>
              </c:multiLvlStrCache>
            </c:multiLvlStrRef>
          </c:cat>
          <c:val>
            <c:numRef>
              <c:f>'OIC Forum Katılım Sayıları'!$I$3:$I$17</c:f>
              <c:numCache>
                <c:formatCode>General</c:formatCode>
                <c:ptCount val="15"/>
                <c:pt idx="0">
                  <c:v>28</c:v>
                </c:pt>
                <c:pt idx="1">
                  <c:v>35</c:v>
                </c:pt>
                <c:pt idx="2">
                  <c:v>71</c:v>
                </c:pt>
                <c:pt idx="3">
                  <c:v>22</c:v>
                </c:pt>
                <c:pt idx="4">
                  <c:v>35</c:v>
                </c:pt>
                <c:pt idx="5">
                  <c:v>62</c:v>
                </c:pt>
                <c:pt idx="6">
                  <c:v>16</c:v>
                </c:pt>
                <c:pt idx="7">
                  <c:v>22</c:v>
                </c:pt>
                <c:pt idx="8">
                  <c:v>40</c:v>
                </c:pt>
                <c:pt idx="9">
                  <c:v>16</c:v>
                </c:pt>
                <c:pt idx="10">
                  <c:v>21</c:v>
                </c:pt>
                <c:pt idx="11">
                  <c:v>52</c:v>
                </c:pt>
                <c:pt idx="12">
                  <c:v>11</c:v>
                </c:pt>
                <c:pt idx="13">
                  <c:v>20</c:v>
                </c:pt>
                <c:pt idx="14">
                  <c:v>53</c:v>
                </c:pt>
              </c:numCache>
            </c:numRef>
          </c:val>
        </c:ser>
        <c:dLbls>
          <c:showLegendKey val="0"/>
          <c:showVal val="0"/>
          <c:showCatName val="0"/>
          <c:showSerName val="0"/>
          <c:showPercent val="0"/>
          <c:showBubbleSize val="0"/>
        </c:dLbls>
        <c:gapWidth val="55"/>
        <c:gapDepth val="55"/>
        <c:shape val="box"/>
        <c:axId val="540838944"/>
        <c:axId val="540837824"/>
        <c:axId val="0"/>
      </c:bar3DChart>
      <c:catAx>
        <c:axId val="540838944"/>
        <c:scaling>
          <c:orientation val="minMax"/>
        </c:scaling>
        <c:delete val="0"/>
        <c:axPos val="b"/>
        <c:numFmt formatCode="General" sourceLinked="0"/>
        <c:majorTickMark val="none"/>
        <c:minorTickMark val="none"/>
        <c:tickLblPos val="nextTo"/>
        <c:crossAx val="540837824"/>
        <c:crosses val="autoZero"/>
        <c:auto val="1"/>
        <c:lblAlgn val="ctr"/>
        <c:lblOffset val="100"/>
        <c:noMultiLvlLbl val="0"/>
      </c:catAx>
      <c:valAx>
        <c:axId val="540837824"/>
        <c:scaling>
          <c:orientation val="minMax"/>
          <c:max val="80"/>
        </c:scaling>
        <c:delete val="0"/>
        <c:axPos val="l"/>
        <c:majorGridlines/>
        <c:numFmt formatCode="General" sourceLinked="1"/>
        <c:majorTickMark val="none"/>
        <c:minorTickMark val="none"/>
        <c:tickLblPos val="nextTo"/>
        <c:crossAx val="540838944"/>
        <c:crosses val="autoZero"/>
        <c:crossBetween val="between"/>
      </c:valAx>
    </c:plotArea>
    <c:legend>
      <c:legendPos val="r"/>
      <c:legendEntry>
        <c:idx val="0"/>
        <c:txPr>
          <a:bodyPr/>
          <a:lstStyle/>
          <a:p>
            <a:pPr>
              <a:defRPr sz="1050">
                <a:solidFill>
                  <a:schemeClr val="bg1"/>
                </a:solidFill>
              </a:defRPr>
            </a:pPr>
            <a:endParaRPr lang="en-US"/>
          </a:p>
        </c:txPr>
      </c:legendEntry>
      <c:layout>
        <c:manualLayout>
          <c:xMode val="edge"/>
          <c:yMode val="edge"/>
          <c:x val="0.82552530972728955"/>
          <c:y val="0.12261144042621408"/>
          <c:w val="0.16469474042768154"/>
          <c:h val="0.77890480797638395"/>
        </c:manualLayout>
      </c:layout>
      <c:overlay val="0"/>
      <c:txPr>
        <a:bodyPr/>
        <a:lstStyle/>
        <a:p>
          <a:pPr>
            <a:defRPr sz="105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ExchangeMatrix!$AW$25</c:f>
          <c:strCache>
            <c:ptCount val="1"/>
            <c:pt idx="0">
              <c:v>Market Capitalization, 2015</c:v>
            </c:pt>
          </c:strCache>
        </c:strRef>
      </c:tx>
      <c:layout>
        <c:manualLayout>
          <c:xMode val="edge"/>
          <c:yMode val="edge"/>
          <c:x val="0.35333512748613155"/>
          <c:y val="1.683769522445841E-2"/>
        </c:manualLayout>
      </c:layout>
      <c:overlay val="0"/>
      <c:txPr>
        <a:bodyPr/>
        <a:lstStyle/>
        <a:p>
          <a:pPr>
            <a:defRPr sz="1200"/>
          </a:pPr>
          <a:endParaRPr lang="en-US"/>
        </a:p>
      </c:txPr>
    </c:title>
    <c:autoTitleDeleted val="0"/>
    <c:plotArea>
      <c:layout>
        <c:manualLayout>
          <c:layoutTarget val="inner"/>
          <c:xMode val="edge"/>
          <c:yMode val="edge"/>
          <c:x val="0.12626431343270625"/>
          <c:y val="0.15891635510301488"/>
          <c:w val="0.84947989825417358"/>
          <c:h val="0.62953159388009439"/>
        </c:manualLayout>
      </c:layout>
      <c:barChart>
        <c:barDir val="col"/>
        <c:grouping val="clustered"/>
        <c:varyColors val="0"/>
        <c:ser>
          <c:idx val="1"/>
          <c:order val="0"/>
          <c:tx>
            <c:strRef>
              <c:f>ExchangeMatrix!$D$25</c:f>
              <c:strCache>
                <c:ptCount val="1"/>
                <c:pt idx="0">
                  <c:v>Market Capitalization</c:v>
                </c:pt>
              </c:strCache>
            </c:strRef>
          </c:tx>
          <c:spPr>
            <a:solidFill>
              <a:srgbClr val="00B0F0"/>
            </a:solidFill>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4"/>
              <c:layout/>
              <c:tx>
                <c:rich>
                  <a:bodyPr/>
                  <a:lstStyle/>
                  <a:p>
                    <a:pPr>
                      <a:defRPr sz="800"/>
                    </a:pPr>
                    <a:r>
                      <a:rPr lang="en-US"/>
                      <a:t>&gt;1</a:t>
                    </a:r>
                  </a:p>
                </c:rich>
              </c:tx>
              <c:numFmt formatCode="0;\-0;#&quot;&quot;"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dLbl>
              <c:idx val="6"/>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7"/>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8"/>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9"/>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10"/>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11"/>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12"/>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13"/>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14"/>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15"/>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16"/>
              <c:layout/>
              <c:showLegendKey val="0"/>
              <c:showVal val="1"/>
              <c:showCatName val="0"/>
              <c:showSerName val="0"/>
              <c:showPercent val="0"/>
              <c:showBubbleSize val="0"/>
              <c:extLst>
                <c:ext xmlns:c15="http://schemas.microsoft.com/office/drawing/2012/chart" uri="{CE6537A1-D6FC-4f65-9D91-7224C49458BB}">
                  <c15:layout/>
                </c:ext>
              </c:extLst>
            </c:dLbl>
            <c:dLbl>
              <c:idx val="17"/>
              <c:layout/>
              <c:tx>
                <c:rich>
                  <a:bodyPr/>
                  <a:lstStyle/>
                  <a:p>
                    <a:r>
                      <a:rPr lang="en-US"/>
                      <a:t>&gt;1</a:t>
                    </a:r>
                  </a:p>
                </c:rich>
              </c:tx>
              <c:showLegendKey val="0"/>
              <c:showVal val="1"/>
              <c:showCatName val="0"/>
              <c:showSerName val="0"/>
              <c:showPercent val="0"/>
              <c:showBubbleSize val="0"/>
              <c:extLst>
                <c:ext xmlns:c15="http://schemas.microsoft.com/office/drawing/2012/chart" uri="{CE6537A1-D6FC-4f65-9D91-7224C49458BB}">
                  <c15:layout/>
                </c:ext>
              </c:extLst>
            </c:dLbl>
            <c:dLbl>
              <c:idx val="18"/>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19"/>
              <c:layout/>
              <c:showLegendKey val="0"/>
              <c:showVal val="1"/>
              <c:showCatName val="0"/>
              <c:showSerName val="0"/>
              <c:showPercent val="0"/>
              <c:showBubbleSize val="0"/>
              <c:extLst>
                <c:ext xmlns:c15="http://schemas.microsoft.com/office/drawing/2012/chart" uri="{CE6537A1-D6FC-4f65-9D91-7224C49458BB}">
                  <c15:layout/>
                </c:ext>
              </c:extLst>
            </c:dLbl>
            <c:dLbl>
              <c:idx val="20"/>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21"/>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22"/>
              <c:showLegendKey val="0"/>
              <c:showVal val="1"/>
              <c:showCatName val="0"/>
              <c:showSerName val="0"/>
              <c:showPercent val="0"/>
              <c:showBubbleSize val="0"/>
              <c:extLst>
                <c:ext xmlns:c15="http://schemas.microsoft.com/office/drawing/2012/chart" uri="{CE6537A1-D6FC-4f65-9D91-7224C49458BB}"/>
              </c:extLst>
            </c:dLbl>
            <c:dLbl>
              <c:idx val="23"/>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dLbl>
              <c:idx val="24"/>
              <c:numFmt formatCode="0;\-0;#&quot;&quot;" sourceLinked="0"/>
              <c:spPr>
                <a:noFill/>
                <a:ln>
                  <a:noFill/>
                </a:ln>
                <a:effectLst/>
              </c:spPr>
              <c:txPr>
                <a:bodyPr/>
                <a:lstStyle/>
                <a:p>
                  <a:pPr>
                    <a:defRPr sz="800"/>
                  </a:pPr>
                  <a:endParaRPr lang="en-US"/>
                </a:p>
              </c:txPr>
              <c:dLblPos val="outEnd"/>
              <c:showLegendKey val="0"/>
              <c:showVal val="1"/>
              <c:showCatName val="0"/>
              <c:showSerName val="0"/>
              <c:showPercent val="0"/>
              <c:showBubbleSize val="0"/>
            </c:dLbl>
            <c:numFmt formatCode="0;\-0;#&quot;&quot;" sourceLinked="0"/>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ExchangeMatrix!$E$4:$X$4</c:f>
              <c:strCache>
                <c:ptCount val="20"/>
                <c:pt idx="0">
                  <c:v>ADX</c:v>
                </c:pt>
                <c:pt idx="1">
                  <c:v>ASE</c:v>
                </c:pt>
                <c:pt idx="2">
                  <c:v>BIST</c:v>
                </c:pt>
                <c:pt idx="3">
                  <c:v>BM</c:v>
                </c:pt>
                <c:pt idx="4">
                  <c:v>BVM</c:v>
                </c:pt>
                <c:pt idx="5">
                  <c:v>CSE(B)</c:v>
                </c:pt>
                <c:pt idx="6">
                  <c:v>CSE(M)</c:v>
                </c:pt>
                <c:pt idx="7">
                  <c:v>DFM</c:v>
                </c:pt>
                <c:pt idx="8">
                  <c:v>EGX</c:v>
                </c:pt>
                <c:pt idx="9">
                  <c:v>IDX</c:v>
                </c:pt>
                <c:pt idx="10">
                  <c:v>IFB</c:v>
                </c:pt>
                <c:pt idx="11">
                  <c:v>ISX</c:v>
                </c:pt>
                <c:pt idx="12">
                  <c:v>KASE</c:v>
                </c:pt>
                <c:pt idx="13">
                  <c:v>MSE</c:v>
                </c:pt>
                <c:pt idx="14">
                  <c:v>PEX</c:v>
                </c:pt>
                <c:pt idx="15">
                  <c:v>PMEX</c:v>
                </c:pt>
                <c:pt idx="16">
                  <c:v>QSE</c:v>
                </c:pt>
                <c:pt idx="17">
                  <c:v>SGBV</c:v>
                </c:pt>
                <c:pt idx="18">
                  <c:v>Tadawul</c:v>
                </c:pt>
                <c:pt idx="19">
                  <c:v>TSE</c:v>
                </c:pt>
              </c:strCache>
            </c:strRef>
          </c:cat>
          <c:val>
            <c:numRef>
              <c:f>ExchangeMatrix!$E$25:$X$25</c:f>
              <c:numCache>
                <c:formatCode>[&gt;=1000000000]\$#0.0,,,\ "billion";[&gt;=1000000]\$#0.0,,\ "million";\ \$0</c:formatCode>
                <c:ptCount val="20"/>
                <c:pt idx="0">
                  <c:v>111903206166.14212</c:v>
                </c:pt>
                <c:pt idx="1">
                  <c:v>25366253836.050781</c:v>
                </c:pt>
                <c:pt idx="2">
                  <c:v>188861900000</c:v>
                </c:pt>
                <c:pt idx="3">
                  <c:v>382994492478.2583</c:v>
                </c:pt>
                <c:pt idx="4">
                  <c:v>426246135</c:v>
                </c:pt>
                <c:pt idx="5">
                  <c:v>32070563971</c:v>
                </c:pt>
                <c:pt idx="6">
                  <c:v>45927920000</c:v>
                </c:pt>
                <c:pt idx="7">
                  <c:v>83953590133</c:v>
                </c:pt>
                <c:pt idx="8">
                  <c:v>55733071794.543404</c:v>
                </c:pt>
                <c:pt idx="9">
                  <c:v>353271000000</c:v>
                </c:pt>
                <c:pt idx="10">
                  <c:v>15442607234.316164</c:v>
                </c:pt>
                <c:pt idx="11">
                  <c:v>7720679167</c:v>
                </c:pt>
                <c:pt idx="12">
                  <c:v>34615621818.150002</c:v>
                </c:pt>
                <c:pt idx="13">
                  <c:v>526771106</c:v>
                </c:pt>
                <c:pt idx="14">
                  <c:v>3339196379</c:v>
                </c:pt>
                <c:pt idx="15">
                  <c:v>0</c:v>
                </c:pt>
                <c:pt idx="16">
                  <c:v>151971456375</c:v>
                </c:pt>
                <c:pt idx="17">
                  <c:v>145485422</c:v>
                </c:pt>
                <c:pt idx="18">
                  <c:v>421100000000</c:v>
                </c:pt>
                <c:pt idx="19">
                  <c:v>88537619688.322266</c:v>
                </c:pt>
              </c:numCache>
            </c:numRef>
          </c:val>
        </c:ser>
        <c:dLbls>
          <c:showLegendKey val="0"/>
          <c:showVal val="0"/>
          <c:showCatName val="0"/>
          <c:showSerName val="0"/>
          <c:showPercent val="0"/>
          <c:showBubbleSize val="0"/>
        </c:dLbls>
        <c:gapWidth val="75"/>
        <c:overlap val="40"/>
        <c:axId val="706177264"/>
        <c:axId val="706185664"/>
      </c:barChart>
      <c:catAx>
        <c:axId val="706177264"/>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706185664"/>
        <c:crosses val="autoZero"/>
        <c:auto val="1"/>
        <c:lblAlgn val="ctr"/>
        <c:lblOffset val="100"/>
        <c:noMultiLvlLbl val="0"/>
      </c:catAx>
      <c:valAx>
        <c:axId val="706185664"/>
        <c:scaling>
          <c:orientation val="minMax"/>
        </c:scaling>
        <c:delete val="0"/>
        <c:axPos val="l"/>
        <c:majorGridlines>
          <c:spPr>
            <a:ln>
              <a:solidFill>
                <a:sysClr val="window" lastClr="FFFFFF">
                  <a:lumMod val="75000"/>
                </a:sysClr>
              </a:solidFill>
              <a:prstDash val="sysDot"/>
            </a:ln>
          </c:spPr>
        </c:majorGridlines>
        <c:numFmt formatCode="[$$-409]#,##0" sourceLinked="0"/>
        <c:majorTickMark val="none"/>
        <c:minorTickMark val="none"/>
        <c:tickLblPos val="nextTo"/>
        <c:crossAx val="706177264"/>
        <c:crosses val="autoZero"/>
        <c:crossBetween val="between"/>
        <c:dispUnits>
          <c:builtInUnit val="billions"/>
          <c:dispUnitsLbl>
            <c:layout/>
            <c:txPr>
              <a:bodyPr/>
              <a:lstStyle/>
              <a:p>
                <a:pPr>
                  <a:defRPr b="0"/>
                </a:pPr>
                <a:endParaRPr lang="en-US"/>
              </a:p>
            </c:txPr>
          </c:dispUnitsLbl>
        </c:dispUnits>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200"/>
          </a:pPr>
          <a:endParaRPr lang="en-US"/>
        </a:p>
      </c:txPr>
    </c:title>
    <c:autoTitleDeleted val="0"/>
    <c:plotArea>
      <c:layout>
        <c:manualLayout>
          <c:layoutTarget val="inner"/>
          <c:xMode val="edge"/>
          <c:yMode val="edge"/>
          <c:x val="0.10421708400211359"/>
          <c:y val="0.13759027777777777"/>
          <c:w val="0.81151577493204541"/>
          <c:h val="0.81653500000000012"/>
        </c:manualLayout>
      </c:layout>
      <c:pieChart>
        <c:varyColors val="1"/>
        <c:ser>
          <c:idx val="1"/>
          <c:order val="0"/>
          <c:tx>
            <c:strRef>
              <c:f>ExchangeMatrix!$AW$43</c:f>
              <c:strCache>
                <c:ptCount val="1"/>
                <c:pt idx="0">
                  <c:v>Value of Instruments Listed, 2015</c:v>
                </c:pt>
              </c:strCache>
            </c:strRef>
          </c:tx>
          <c:explosion val="5"/>
          <c:dPt>
            <c:idx val="0"/>
            <c:bubble3D val="0"/>
            <c:spPr>
              <a:solidFill>
                <a:srgbClr val="00B0F0"/>
              </a:solidFill>
            </c:spPr>
          </c:dPt>
          <c:dPt>
            <c:idx val="1"/>
            <c:bubble3D val="0"/>
            <c:spPr>
              <a:solidFill>
                <a:srgbClr val="FF3B58"/>
              </a:solidFill>
            </c:spPr>
          </c:dPt>
          <c:dPt>
            <c:idx val="2"/>
            <c:bubble3D val="0"/>
            <c:spPr>
              <a:solidFill>
                <a:srgbClr val="FFFF00"/>
              </a:solidFill>
            </c:spPr>
          </c:dPt>
          <c:dLbls>
            <c:dLbl>
              <c:idx val="1"/>
              <c:layout>
                <c:manualLayout>
                  <c:x val="-4.7011082412787937E-3"/>
                  <c:y val="1.719291872776418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4924915578711648"/>
                  <c:y val="-7.97507484514760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700"/>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(ExchangeMatrix!$C$41,ExchangeMatrix!$C$47,ExchangeMatrix!$C$53)</c:f>
              <c:strCache>
                <c:ptCount val="3"/>
                <c:pt idx="0">
                  <c:v>Domestic Public Instruments</c:v>
                </c:pt>
                <c:pt idx="1">
                  <c:v>Domestic Private Instruments</c:v>
                </c:pt>
                <c:pt idx="2">
                  <c:v>Foreign Instruments</c:v>
                </c:pt>
              </c:strCache>
            </c:strRef>
          </c:cat>
          <c:val>
            <c:numRef>
              <c:f>(ExchangeMatrix!$AI$43,ExchangeMatrix!$AI$49,ExchangeMatrix!$AI$55)</c:f>
              <c:numCache>
                <c:formatCode>[&gt;=1000000000]\$#0.0,,,\ "billion";[&gt;=1000000]\$#0.0,,\ "million";\ \$0</c:formatCode>
                <c:ptCount val="3"/>
                <c:pt idx="0">
                  <c:v>393646168871.02875</c:v>
                </c:pt>
                <c:pt idx="1">
                  <c:v>74915996690.366837</c:v>
                </c:pt>
                <c:pt idx="2">
                  <c:v>77618205513</c:v>
                </c:pt>
              </c:numCache>
            </c:numRef>
          </c:val>
        </c:ser>
        <c:dLbls>
          <c:showLegendKey val="0"/>
          <c:showVal val="0"/>
          <c:showCatName val="0"/>
          <c:showSerName val="0"/>
          <c:showPercent val="1"/>
          <c:showBubbleSize val="0"/>
          <c:showLeaderLines val="1"/>
        </c:dLbls>
        <c:firstSliceAng val="135"/>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200"/>
          </a:pPr>
          <a:endParaRPr lang="en-US"/>
        </a:p>
      </c:txPr>
    </c:title>
    <c:autoTitleDeleted val="0"/>
    <c:plotArea>
      <c:layout>
        <c:manualLayout>
          <c:layoutTarget val="inner"/>
          <c:xMode val="edge"/>
          <c:yMode val="edge"/>
          <c:x val="0.10421708400211359"/>
          <c:y val="0.13759027777777777"/>
          <c:w val="0.81151577493204541"/>
          <c:h val="0.81653500000000012"/>
        </c:manualLayout>
      </c:layout>
      <c:pieChart>
        <c:varyColors val="1"/>
        <c:ser>
          <c:idx val="1"/>
          <c:order val="0"/>
          <c:tx>
            <c:strRef>
              <c:f>ExchangeMatrix!$AW$46</c:f>
              <c:strCache>
                <c:ptCount val="1"/>
                <c:pt idx="0">
                  <c:v>Value of Trades, 2015</c:v>
                </c:pt>
              </c:strCache>
            </c:strRef>
          </c:tx>
          <c:explosion val="5"/>
          <c:dPt>
            <c:idx val="0"/>
            <c:bubble3D val="0"/>
            <c:spPr>
              <a:solidFill>
                <a:srgbClr val="00B0F0"/>
              </a:solidFill>
            </c:spPr>
          </c:dPt>
          <c:dPt>
            <c:idx val="1"/>
            <c:bubble3D val="0"/>
            <c:spPr>
              <a:solidFill>
                <a:srgbClr val="FF3B58"/>
              </a:solidFill>
            </c:spPr>
          </c:dPt>
          <c:dPt>
            <c:idx val="2"/>
            <c:bubble3D val="0"/>
            <c:spPr>
              <a:solidFill>
                <a:srgbClr val="FFFF00"/>
              </a:solidFill>
            </c:spPr>
          </c:dPt>
          <c:dLbls>
            <c:dLbl>
              <c:idx val="1"/>
              <c:layout>
                <c:manualLayout>
                  <c:x val="-1.4841076802572453E-4"/>
                  <c:y val="1.719291872776418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5431816185735716E-2"/>
                  <c:y val="-9.194542676737999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700"/>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(ExchangeMatrix!$C$41,ExchangeMatrix!$C$47,ExchangeMatrix!$C$53)</c:f>
              <c:strCache>
                <c:ptCount val="3"/>
                <c:pt idx="0">
                  <c:v>Domestic Public Instruments</c:v>
                </c:pt>
                <c:pt idx="1">
                  <c:v>Domestic Private Instruments</c:v>
                </c:pt>
                <c:pt idx="2">
                  <c:v>Foreign Instruments</c:v>
                </c:pt>
              </c:strCache>
            </c:strRef>
          </c:cat>
          <c:val>
            <c:numRef>
              <c:f>(ExchangeMatrix!$AI$46,ExchangeMatrix!$AI$52,ExchangeMatrix!$AI$58)</c:f>
              <c:numCache>
                <c:formatCode>[&gt;=1000000000]\$#0.0,,,\ "billion";[&gt;=1000000]\$#0.0,,\ "million";\ \$0</c:formatCode>
                <c:ptCount val="3"/>
                <c:pt idx="0">
                  <c:v>173233616609.65353</c:v>
                </c:pt>
                <c:pt idx="1">
                  <c:v>24326519262.34219</c:v>
                </c:pt>
                <c:pt idx="2">
                  <c:v>11644749136.175825</c:v>
                </c:pt>
              </c:numCache>
            </c:numRef>
          </c:val>
        </c:ser>
        <c:dLbls>
          <c:showLegendKey val="0"/>
          <c:showVal val="0"/>
          <c:showCatName val="0"/>
          <c:showSerName val="0"/>
          <c:showPercent val="1"/>
          <c:showBubbleSize val="0"/>
          <c:showLeaderLines val="1"/>
        </c:dLbls>
        <c:firstSliceAng val="135"/>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33206445038803E-2"/>
          <c:y val="5.3240740740740741E-2"/>
          <c:w val="0.85711103612326889"/>
          <c:h val="0.93981481481481477"/>
        </c:manualLayout>
      </c:layout>
      <c:pieChart>
        <c:varyColors val="1"/>
        <c:ser>
          <c:idx val="0"/>
          <c:order val="0"/>
          <c:explosion val="2"/>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Pt>
            <c:idx val="10"/>
            <c:bubble3D val="0"/>
            <c:spPr>
              <a:solidFill>
                <a:schemeClr val="accent5">
                  <a:lumMod val="60000"/>
                </a:schemeClr>
              </a:solidFill>
              <a:ln>
                <a:noFill/>
              </a:ln>
              <a:effectLst>
                <a:outerShdw blurRad="63500" sx="102000" sy="102000" algn="ctr" rotWithShape="0">
                  <a:prstClr val="black">
                    <a:alpha val="20000"/>
                  </a:prstClr>
                </a:outerShdw>
              </a:effectLst>
            </c:spPr>
          </c:dPt>
          <c:dPt>
            <c:idx val="11"/>
            <c:bubble3D val="0"/>
            <c:spPr>
              <a:solidFill>
                <a:schemeClr val="accent6">
                  <a:lumMod val="60000"/>
                </a:schemeClr>
              </a:solidFill>
              <a:ln>
                <a:noFill/>
              </a:ln>
              <a:effectLst>
                <a:outerShdw blurRad="635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dPt>
          <c:dLbls>
            <c:dLbl>
              <c:idx val="0"/>
              <c:layout>
                <c:manualLayout>
                  <c:x val="-0.17733333333333334"/>
                  <c:y val="-0.10861185711260271"/>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7188897883735968"/>
                  <c:y val="-2.3148148148148147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909681022775066"/>
                      <c:h val="0.2399074074074074"/>
                    </c:manualLayout>
                  </c15:layout>
                </c:ext>
              </c:extLst>
            </c:dLbl>
            <c:dLbl>
              <c:idx val="2"/>
              <c:delete val="1"/>
              <c:extLst>
                <c:ext xmlns:c15="http://schemas.microsoft.com/office/drawing/2012/chart" uri="{CE6537A1-D6FC-4f65-9D91-7224C49458BB}">
                  <c15:layout/>
                </c:ext>
              </c:extLst>
            </c:dLbl>
            <c:dLbl>
              <c:idx val="3"/>
              <c:delete val="1"/>
              <c:extLst>
                <c:ext xmlns:c15="http://schemas.microsoft.com/office/drawing/2012/chart" uri="{CE6537A1-D6FC-4f65-9D91-7224C49458BB}">
                  <c15:layout/>
                </c:ext>
              </c:extLst>
            </c:dLbl>
            <c:dLbl>
              <c:idx val="4"/>
              <c:layout>
                <c:manualLayout>
                  <c:x val="-0.22300017497812782"/>
                  <c:y val="0.18898174670438195"/>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4311111111111111"/>
                  <c:y val="-1.81019099624873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656981044883549"/>
                      <c:h val="0.2399074074074074"/>
                    </c:manualLayout>
                  </c15:layout>
                </c:ext>
              </c:extLst>
            </c:dLbl>
            <c:dLbl>
              <c:idx val="6"/>
              <c:layout>
                <c:manualLayout>
                  <c:x val="0"/>
                  <c:y val="7.407407407407407E-2"/>
                </c:manualLayout>
              </c:layout>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r>
                      <a:rPr lang="en-US" sz="800"/>
                      <a:t>Others</a:t>
                    </a:r>
                  </a:p>
                  <a:p>
                    <a:pPr>
                      <a:defRPr sz="800">
                        <a:solidFill>
                          <a:schemeClr val="accent1"/>
                        </a:solidFill>
                      </a:defRPr>
                    </a:pPr>
                    <a:r>
                      <a:rPr lang="en-US" sz="800"/>
                      <a:t>&lt; 0.1%</a:t>
                    </a:r>
                    <a:endParaRPr lang="en-US"/>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15:layout/>
                </c:ext>
              </c:extLst>
            </c:dLbl>
            <c:dLbl>
              <c:idx val="8"/>
              <c:delete val="1"/>
              <c:extLst>
                <c:ext xmlns:c15="http://schemas.microsoft.com/office/drawing/2012/chart" uri="{CE6537A1-D6FC-4f65-9D91-7224C49458BB}">
                  <c15:layout/>
                </c:ext>
              </c:extLst>
            </c:dLbl>
            <c:dLbl>
              <c:idx val="9"/>
              <c:delete val="1"/>
              <c:extLst>
                <c:ext xmlns:c15="http://schemas.microsoft.com/office/drawing/2012/chart" uri="{CE6537A1-D6FC-4f65-9D91-7224C49458BB}">
                  <c15:layout/>
                </c:ext>
              </c:extLst>
            </c:dLbl>
            <c:dLbl>
              <c:idx val="10"/>
              <c:delete val="1"/>
              <c:extLst>
                <c:ext xmlns:c15="http://schemas.microsoft.com/office/drawing/2012/chart" uri="{CE6537A1-D6FC-4f65-9D91-7224C49458BB}">
                  <c15:layout/>
                </c:ext>
              </c:extLst>
            </c:dLbl>
            <c:dLbl>
              <c:idx val="11"/>
              <c:delete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Exchange.2014!$C$84:$C$95</c:f>
              <c:strCache>
                <c:ptCount val="12"/>
                <c:pt idx="0">
                  <c:v>Stock Futures</c:v>
                </c:pt>
                <c:pt idx="1">
                  <c:v>Stock Index Futures</c:v>
                </c:pt>
                <c:pt idx="2">
                  <c:v>ETF Futures</c:v>
                </c:pt>
                <c:pt idx="3">
                  <c:v>Interest Rate Futures</c:v>
                </c:pt>
                <c:pt idx="4">
                  <c:v>Currency Futures</c:v>
                </c:pt>
                <c:pt idx="5">
                  <c:v>Commodity Futures</c:v>
                </c:pt>
                <c:pt idx="6">
                  <c:v>Stock Options</c:v>
                </c:pt>
                <c:pt idx="7">
                  <c:v>Stock Index Options</c:v>
                </c:pt>
                <c:pt idx="8">
                  <c:v>ETF Options</c:v>
                </c:pt>
                <c:pt idx="9">
                  <c:v>Interest Rate Options</c:v>
                </c:pt>
                <c:pt idx="10">
                  <c:v>Currency Options</c:v>
                </c:pt>
                <c:pt idx="11">
                  <c:v>Commodity Options</c:v>
                </c:pt>
              </c:strCache>
            </c:strRef>
          </c:cat>
          <c:val>
            <c:numRef>
              <c:f>Exchange.2014!$AE$84:$AE$95</c:f>
              <c:numCache>
                <c:formatCode>#0.0,,\ "million"</c:formatCode>
                <c:ptCount val="12"/>
                <c:pt idx="0" formatCode="\$#0.0,,\ &quot;million&quot;">
                  <c:v>12181088</c:v>
                </c:pt>
                <c:pt idx="1">
                  <c:v>45542504</c:v>
                </c:pt>
                <c:pt idx="2" formatCode="#,##0_);\(#,##0\)">
                  <c:v>0</c:v>
                </c:pt>
                <c:pt idx="3" formatCode="#,##0_);\(#,##0\)">
                  <c:v>13150</c:v>
                </c:pt>
                <c:pt idx="4">
                  <c:v>14072306</c:v>
                </c:pt>
                <c:pt idx="5">
                  <c:v>11866597</c:v>
                </c:pt>
                <c:pt idx="6" formatCode="#,##0_);\(#,##0\)">
                  <c:v>88919</c:v>
                </c:pt>
                <c:pt idx="7" formatCode="#,##0_);\(#,##0\)">
                  <c:v>111532</c:v>
                </c:pt>
                <c:pt idx="8" formatCode="#,##0_);\(#,##0\)">
                  <c:v>0</c:v>
                </c:pt>
                <c:pt idx="9" formatCode="#,##0_);\(#,##0\)">
                  <c:v>0</c:v>
                </c:pt>
                <c:pt idx="10" formatCode="#,##0_);\(#,##0\)">
                  <c:v>26801</c:v>
                </c:pt>
                <c:pt idx="11" formatCode="#,##0_);\(#,##0\)">
                  <c:v>714</c:v>
                </c:pt>
              </c:numCache>
            </c:numRef>
          </c:val>
        </c:ser>
        <c:dLbls>
          <c:dLblPos val="outEnd"/>
          <c:showLegendKey val="0"/>
          <c:showVal val="0"/>
          <c:showCatName val="1"/>
          <c:showSerName val="0"/>
          <c:showPercent val="0"/>
          <c:showBubbleSize val="0"/>
          <c:showLeaderLines val="1"/>
        </c:dLbls>
        <c:firstSliceAng val="12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CSDMatrix!$BA$30</c:f>
          <c:strCache>
            <c:ptCount val="1"/>
            <c:pt idx="0">
              <c:v>Value of Holdings, 2015</c:v>
            </c:pt>
          </c:strCache>
        </c:strRef>
      </c:tx>
      <c:layout>
        <c:manualLayout>
          <c:xMode val="edge"/>
          <c:yMode val="edge"/>
          <c:x val="0.29323109028802946"/>
          <c:y val="2.2349169205836024E-2"/>
        </c:manualLayout>
      </c:layout>
      <c:overlay val="0"/>
      <c:txPr>
        <a:bodyPr/>
        <a:lstStyle/>
        <a:p>
          <a:pPr>
            <a:defRPr sz="1400"/>
          </a:pPr>
          <a:endParaRPr lang="en-US"/>
        </a:p>
      </c:txPr>
    </c:title>
    <c:autoTitleDeleted val="0"/>
    <c:plotArea>
      <c:layout>
        <c:manualLayout>
          <c:layoutTarget val="inner"/>
          <c:xMode val="edge"/>
          <c:yMode val="edge"/>
          <c:x val="0.10421708400211359"/>
          <c:y val="0.13759027777777777"/>
          <c:w val="0.81151577493204541"/>
          <c:h val="0.81653500000000012"/>
        </c:manualLayout>
      </c:layout>
      <c:pieChart>
        <c:varyColors val="1"/>
        <c:ser>
          <c:idx val="1"/>
          <c:order val="0"/>
          <c:tx>
            <c:strRef>
              <c:f>CSDMatrix!$C$30</c:f>
              <c:strCache>
                <c:ptCount val="1"/>
                <c:pt idx="0">
                  <c:v>Ownership</c:v>
                </c:pt>
              </c:strCache>
            </c:strRef>
          </c:tx>
          <c:explosion val="5"/>
          <c:dPt>
            <c:idx val="0"/>
            <c:bubble3D val="0"/>
            <c:spPr>
              <a:solidFill>
                <a:srgbClr val="00B0F0"/>
              </a:solidFill>
            </c:spPr>
          </c:dPt>
          <c:dPt>
            <c:idx val="1"/>
            <c:bubble3D val="0"/>
            <c:spPr>
              <a:solidFill>
                <a:srgbClr val="FF3B58"/>
              </a:solidFill>
            </c:spPr>
          </c:dPt>
          <c:dPt>
            <c:idx val="2"/>
            <c:bubble3D val="0"/>
            <c:spPr>
              <a:solidFill>
                <a:srgbClr val="FFFF00"/>
              </a:solidFill>
            </c:spPr>
          </c:dPt>
          <c:dPt>
            <c:idx val="3"/>
            <c:bubble3D val="0"/>
            <c:spPr>
              <a:solidFill>
                <a:srgbClr val="7030A0"/>
              </a:solidFill>
            </c:spPr>
          </c:dPt>
          <c:dLbls>
            <c:dLbl>
              <c:idx val="2"/>
              <c:layout>
                <c:manualLayout>
                  <c:x val="-2.531807965322294E-3"/>
                  <c:y val="-4.7008471967538441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CSDMatrix!$BD$26:$BD$29</c:f>
              <c:strCache>
                <c:ptCount val="4"/>
                <c:pt idx="0">
                  <c:v>Domestic Individual</c:v>
                </c:pt>
                <c:pt idx="1">
                  <c:v>Domestic Corporate</c:v>
                </c:pt>
                <c:pt idx="2">
                  <c:v>Foreign Individual</c:v>
                </c:pt>
                <c:pt idx="3">
                  <c:v>Foreign Corporate</c:v>
                </c:pt>
              </c:strCache>
            </c:strRef>
          </c:cat>
          <c:val>
            <c:numRef>
              <c:f>CSDMatrix!$AI$30:$AI$33</c:f>
              <c:numCache>
                <c:formatCode>[&gt;=1000000000]\$#0.0,,,\ "billion";[&gt;=1000000]\$#0.0,,\ "million";\ \$0</c:formatCode>
                <c:ptCount val="4"/>
                <c:pt idx="0">
                  <c:v>380809504812.2998</c:v>
                </c:pt>
                <c:pt idx="1">
                  <c:v>1116318983405.1577</c:v>
                </c:pt>
                <c:pt idx="2">
                  <c:v>18834018209.601242</c:v>
                </c:pt>
                <c:pt idx="3">
                  <c:v>272254306558.91672</c:v>
                </c:pt>
              </c:numCache>
            </c:numRef>
          </c:val>
        </c:ser>
        <c:dLbls>
          <c:showLegendKey val="0"/>
          <c:showVal val="0"/>
          <c:showCatName val="0"/>
          <c:showSerName val="0"/>
          <c:showPercent val="1"/>
          <c:showBubbleSize val="0"/>
          <c:showLeaderLines val="1"/>
        </c:dLbls>
        <c:firstSliceAng val="135"/>
      </c:pieChart>
    </c:plotArea>
    <c:plotVisOnly val="1"/>
    <c:dispBlanksAs val="gap"/>
    <c:showDLblsOverMax val="0"/>
  </c:chart>
  <c:txPr>
    <a:bodyPr/>
    <a:lstStyle/>
    <a:p>
      <a:pPr>
        <a:defRPr sz="105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CSDMatrix!$BA$26</c:f>
          <c:strCache>
            <c:ptCount val="1"/>
            <c:pt idx="0">
              <c:v>Number of Accounts, 2015</c:v>
            </c:pt>
          </c:strCache>
        </c:strRef>
      </c:tx>
      <c:layout>
        <c:manualLayout>
          <c:xMode val="edge"/>
          <c:yMode val="edge"/>
          <c:x val="0.24472724851202671"/>
          <c:y val="1.6409933048765282E-2"/>
        </c:manualLayout>
      </c:layout>
      <c:overlay val="0"/>
      <c:txPr>
        <a:bodyPr/>
        <a:lstStyle/>
        <a:p>
          <a:pPr>
            <a:defRPr sz="1400"/>
          </a:pPr>
          <a:endParaRPr lang="en-US"/>
        </a:p>
      </c:txPr>
    </c:title>
    <c:autoTitleDeleted val="0"/>
    <c:plotArea>
      <c:layout>
        <c:manualLayout>
          <c:layoutTarget val="inner"/>
          <c:xMode val="edge"/>
          <c:yMode val="edge"/>
          <c:x val="0.12677505910440912"/>
          <c:y val="0.13759035887135546"/>
          <c:w val="0.8124130909768762"/>
          <c:h val="0.86240964112864449"/>
        </c:manualLayout>
      </c:layout>
      <c:pieChart>
        <c:varyColors val="1"/>
        <c:ser>
          <c:idx val="1"/>
          <c:order val="0"/>
          <c:tx>
            <c:strRef>
              <c:f>CSDMatrix!$C$26</c:f>
              <c:strCache>
                <c:ptCount val="1"/>
                <c:pt idx="0">
                  <c:v>Accounts</c:v>
                </c:pt>
              </c:strCache>
            </c:strRef>
          </c:tx>
          <c:explosion val="5"/>
          <c:dPt>
            <c:idx val="0"/>
            <c:bubble3D val="0"/>
            <c:spPr>
              <a:solidFill>
                <a:srgbClr val="00B0F0"/>
              </a:solidFill>
            </c:spPr>
          </c:dPt>
          <c:dPt>
            <c:idx val="1"/>
            <c:bubble3D val="0"/>
            <c:spPr>
              <a:solidFill>
                <a:srgbClr val="FF3B58"/>
              </a:solidFill>
            </c:spPr>
          </c:dPt>
          <c:dPt>
            <c:idx val="2"/>
            <c:bubble3D val="0"/>
            <c:spPr>
              <a:solidFill>
                <a:srgbClr val="FFFF00"/>
              </a:solidFill>
            </c:spPr>
          </c:dPt>
          <c:dPt>
            <c:idx val="3"/>
            <c:bubble3D val="0"/>
            <c:spPr>
              <a:ln>
                <a:solidFill>
                  <a:srgbClr val="7030A0"/>
                </a:solidFill>
              </a:ln>
            </c:spPr>
          </c:dPt>
          <c:dLbls>
            <c:dLbl>
              <c:idx val="1"/>
              <c:layout>
                <c:manualLayout>
                  <c:x val="-1.4504105493528539E-3"/>
                  <c:y val="-0.1639038878620498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2.074019690449842E-2"/>
                  <c:y val="-9.5035417347951335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2052545314618211"/>
                  <c:y val="1.5650682407392334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CSDMatrix!$BD$26:$BD$29</c:f>
              <c:strCache>
                <c:ptCount val="4"/>
                <c:pt idx="0">
                  <c:v>Domestic Individual</c:v>
                </c:pt>
                <c:pt idx="1">
                  <c:v>Domestic Corporate</c:v>
                </c:pt>
                <c:pt idx="2">
                  <c:v>Foreign Individual</c:v>
                </c:pt>
                <c:pt idx="3">
                  <c:v>Foreign Corporate</c:v>
                </c:pt>
              </c:strCache>
            </c:strRef>
          </c:cat>
          <c:val>
            <c:numRef>
              <c:f>CSDMatrix!$AI$26:$AI$29</c:f>
              <c:numCache>
                <c:formatCode>#,##0_);\(#,##0\)</c:formatCode>
                <c:ptCount val="4"/>
                <c:pt idx="0">
                  <c:v>25088400</c:v>
                </c:pt>
                <c:pt idx="1">
                  <c:v>729873</c:v>
                </c:pt>
                <c:pt idx="2">
                  <c:v>955123</c:v>
                </c:pt>
                <c:pt idx="3">
                  <c:v>184492</c:v>
                </c:pt>
              </c:numCache>
            </c:numRef>
          </c:val>
        </c:ser>
        <c:dLbls>
          <c:showLegendKey val="0"/>
          <c:showVal val="0"/>
          <c:showCatName val="0"/>
          <c:showSerName val="0"/>
          <c:showPercent val="1"/>
          <c:showBubbleSize val="0"/>
          <c:showLeaderLines val="1"/>
        </c:dLbls>
        <c:firstSliceAng val="135"/>
      </c:pieChart>
    </c:plotArea>
    <c:plotVisOnly val="1"/>
    <c:dispBlanksAs val="gap"/>
    <c:showDLblsOverMax val="0"/>
  </c:chart>
  <c:txPr>
    <a:bodyPr/>
    <a:lstStyle/>
    <a:p>
      <a:pPr>
        <a:defRPr sz="105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26160-0832-41D6-99EE-9F808B6C0A2B}"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tr-TR"/>
        </a:p>
      </dgm:t>
    </dgm:pt>
    <dgm:pt modelId="{01229330-B466-4ADA-B0F7-59406ED893DC}">
      <dgm:prSet phldrT="[Text]"/>
      <dgm:spPr/>
      <dgm:t>
        <a:bodyPr/>
        <a:lstStyle/>
        <a:p>
          <a:r>
            <a:rPr lang="en-GB" b="0" dirty="0" smtClean="0">
              <a:latin typeface="Arial"/>
              <a:cs typeface="Arial"/>
            </a:rPr>
            <a:t>Task Force on Indices (</a:t>
          </a:r>
          <a:r>
            <a:rPr lang="en-US" b="0" dirty="0" smtClean="0">
              <a:latin typeface="Arial"/>
              <a:cs typeface="Arial"/>
            </a:rPr>
            <a:t>S&amp;P/OIC COMCEC 50 </a:t>
          </a:r>
          <a:r>
            <a:rPr lang="en-US" b="0" dirty="0" err="1" smtClean="0">
              <a:latin typeface="Arial"/>
              <a:cs typeface="Arial"/>
            </a:rPr>
            <a:t>Shariah</a:t>
          </a:r>
          <a:r>
            <a:rPr lang="en-US" b="0" dirty="0" smtClean="0">
              <a:latin typeface="Arial"/>
              <a:cs typeface="Arial"/>
            </a:rPr>
            <a:t> Index</a:t>
          </a:r>
          <a:r>
            <a:rPr lang="tr-TR" b="0" dirty="0" smtClean="0">
              <a:latin typeface="Arial"/>
              <a:cs typeface="Arial"/>
            </a:rPr>
            <a:t>)</a:t>
          </a:r>
          <a:endParaRPr lang="tr-TR" b="0" dirty="0">
            <a:latin typeface="Arial"/>
            <a:cs typeface="Arial"/>
          </a:endParaRPr>
        </a:p>
      </dgm:t>
    </dgm:pt>
    <dgm:pt modelId="{16660442-A8F0-4BB6-906B-B414F230D2A6}" type="parTrans" cxnId="{42576560-E455-410E-80FD-B2DF4881AAE3}">
      <dgm:prSet/>
      <dgm:spPr/>
      <dgm:t>
        <a:bodyPr/>
        <a:lstStyle/>
        <a:p>
          <a:endParaRPr lang="tr-TR"/>
        </a:p>
      </dgm:t>
    </dgm:pt>
    <dgm:pt modelId="{C04BA38F-B2F5-44D6-8ECC-E35457C80862}" type="sibTrans" cxnId="{42576560-E455-410E-80FD-B2DF4881AAE3}">
      <dgm:prSet/>
      <dgm:spPr/>
      <dgm:t>
        <a:bodyPr/>
        <a:lstStyle/>
        <a:p>
          <a:endParaRPr lang="tr-TR"/>
        </a:p>
      </dgm:t>
    </dgm:pt>
    <dgm:pt modelId="{0A2B5850-FE28-4611-A4CB-D69F15ECE566}">
      <dgm:prSet phldrT="[Text]"/>
      <dgm:spPr/>
      <dgm:t>
        <a:bodyPr/>
        <a:lstStyle/>
        <a:p>
          <a:r>
            <a:rPr lang="en-US" b="0" dirty="0" smtClean="0">
              <a:latin typeface="Arial"/>
              <a:cs typeface="Arial"/>
            </a:rPr>
            <a:t>Taskforce</a:t>
          </a:r>
          <a:r>
            <a:rPr lang="en-US" b="0" dirty="0" smtClean="0"/>
            <a:t> </a:t>
          </a:r>
          <a:r>
            <a:rPr lang="en-US" b="0" dirty="0" smtClean="0">
              <a:latin typeface="Arial"/>
              <a:cs typeface="Arial"/>
            </a:rPr>
            <a:t>on </a:t>
          </a:r>
          <a:r>
            <a:rPr lang="tr-TR" b="0" dirty="0" smtClean="0">
              <a:latin typeface="Arial"/>
              <a:cs typeface="Arial"/>
            </a:rPr>
            <a:t>Precious Metals</a:t>
          </a:r>
          <a:r>
            <a:rPr lang="en-US" b="0" dirty="0" smtClean="0">
              <a:latin typeface="Arial"/>
              <a:cs typeface="Arial"/>
            </a:rPr>
            <a:t>(OIC Gold Exchange)</a:t>
          </a:r>
          <a:endParaRPr lang="tr-TR" b="0" dirty="0">
            <a:latin typeface="Arial"/>
            <a:cs typeface="Arial"/>
          </a:endParaRPr>
        </a:p>
      </dgm:t>
    </dgm:pt>
    <dgm:pt modelId="{608943E0-807C-409E-A6F5-44BAD3059D37}" type="parTrans" cxnId="{377A0656-F43B-4EA1-957E-FAE5AE7F5210}">
      <dgm:prSet/>
      <dgm:spPr/>
      <dgm:t>
        <a:bodyPr/>
        <a:lstStyle/>
        <a:p>
          <a:endParaRPr lang="tr-TR"/>
        </a:p>
      </dgm:t>
    </dgm:pt>
    <dgm:pt modelId="{A486F960-7275-4999-BBCF-132080784387}" type="sibTrans" cxnId="{377A0656-F43B-4EA1-957E-FAE5AE7F5210}">
      <dgm:prSet/>
      <dgm:spPr/>
      <dgm:t>
        <a:bodyPr/>
        <a:lstStyle/>
        <a:p>
          <a:endParaRPr lang="tr-TR"/>
        </a:p>
      </dgm:t>
    </dgm:pt>
    <dgm:pt modelId="{1C705A61-2300-405B-AD4B-4B9792EB20F0}">
      <dgm:prSet phldrT="[Text]"/>
      <dgm:spPr/>
      <dgm:t>
        <a:bodyPr/>
        <a:lstStyle/>
        <a:p>
          <a:r>
            <a:rPr lang="en-US" b="0" noProof="0" dirty="0" smtClean="0">
              <a:latin typeface="Arial"/>
              <a:cs typeface="Arial"/>
            </a:rPr>
            <a:t>OIC Exchanges Website</a:t>
          </a:r>
          <a:endParaRPr lang="en-US" b="0" noProof="0" dirty="0">
            <a:latin typeface="Arial"/>
            <a:cs typeface="Arial"/>
          </a:endParaRPr>
        </a:p>
      </dgm:t>
    </dgm:pt>
    <dgm:pt modelId="{1C38BABB-6442-4FE6-8175-36C160017C9B}" type="parTrans" cxnId="{9BF97B7E-9981-4794-BC71-DDD8B40F69DE}">
      <dgm:prSet/>
      <dgm:spPr/>
      <dgm:t>
        <a:bodyPr/>
        <a:lstStyle/>
        <a:p>
          <a:endParaRPr lang="en-US"/>
        </a:p>
      </dgm:t>
    </dgm:pt>
    <dgm:pt modelId="{D59471AB-60B2-4586-B69A-F1D80884C954}" type="sibTrans" cxnId="{9BF97B7E-9981-4794-BC71-DDD8B40F69DE}">
      <dgm:prSet/>
      <dgm:spPr/>
      <dgm:t>
        <a:bodyPr/>
        <a:lstStyle/>
        <a:p>
          <a:endParaRPr lang="en-US"/>
        </a:p>
      </dgm:t>
    </dgm:pt>
    <dgm:pt modelId="{064F1DDF-5115-4F8A-B379-A4CB3A4B544F}">
      <dgm:prSet phldrT="[Text]"/>
      <dgm:spPr/>
      <dgm:t>
        <a:bodyPr/>
        <a:lstStyle/>
        <a:p>
          <a:r>
            <a:rPr lang="en-US" b="0" noProof="0" dirty="0" smtClean="0">
              <a:latin typeface="Arial"/>
              <a:cs typeface="Arial"/>
            </a:rPr>
            <a:t>Quarterly Newsletters</a:t>
          </a:r>
          <a:endParaRPr lang="en-US" b="0" noProof="0" dirty="0">
            <a:latin typeface="Arial"/>
            <a:cs typeface="Arial"/>
          </a:endParaRPr>
        </a:p>
      </dgm:t>
    </dgm:pt>
    <dgm:pt modelId="{86039D97-D83A-4E9A-9B34-CAD8E5E79F7C}" type="parTrans" cxnId="{C59B74A5-584E-48D5-9A9D-948564528ADC}">
      <dgm:prSet/>
      <dgm:spPr/>
      <dgm:t>
        <a:bodyPr/>
        <a:lstStyle/>
        <a:p>
          <a:endParaRPr lang="en-US"/>
        </a:p>
      </dgm:t>
    </dgm:pt>
    <dgm:pt modelId="{552841CB-5C2E-4C47-A3F0-47F6A8565910}" type="sibTrans" cxnId="{C59B74A5-584E-48D5-9A9D-948564528ADC}">
      <dgm:prSet/>
      <dgm:spPr/>
      <dgm:t>
        <a:bodyPr/>
        <a:lstStyle/>
        <a:p>
          <a:endParaRPr lang="en-US"/>
        </a:p>
      </dgm:t>
    </dgm:pt>
    <dgm:pt modelId="{A5585E13-6A0D-4155-93C6-79DFE913A2BC}">
      <dgm:prSet phldrT="[Text]"/>
      <dgm:spPr/>
      <dgm:t>
        <a:bodyPr/>
        <a:lstStyle/>
        <a:p>
          <a:r>
            <a:rPr lang="en-US" b="0" noProof="0" dirty="0" smtClean="0">
              <a:latin typeface="Arial"/>
              <a:cs typeface="Arial"/>
            </a:rPr>
            <a:t>Annual Statistics Report (Exchanges and CSDs)</a:t>
          </a:r>
          <a:endParaRPr lang="en-US" b="0" noProof="0" dirty="0">
            <a:latin typeface="Arial"/>
            <a:cs typeface="Arial"/>
          </a:endParaRPr>
        </a:p>
      </dgm:t>
    </dgm:pt>
    <dgm:pt modelId="{996E1D2A-02F7-4AD5-BEAD-09D23D9A5023}" type="parTrans" cxnId="{1C42342A-B68B-47E8-A4F0-D9661A065066}">
      <dgm:prSet/>
      <dgm:spPr/>
      <dgm:t>
        <a:bodyPr/>
        <a:lstStyle/>
        <a:p>
          <a:endParaRPr lang="en-US"/>
        </a:p>
      </dgm:t>
    </dgm:pt>
    <dgm:pt modelId="{B667AF9B-0F68-4506-87A5-345A5DEDF08A}" type="sibTrans" cxnId="{1C42342A-B68B-47E8-A4F0-D9661A065066}">
      <dgm:prSet/>
      <dgm:spPr/>
      <dgm:t>
        <a:bodyPr/>
        <a:lstStyle/>
        <a:p>
          <a:endParaRPr lang="en-US"/>
        </a:p>
      </dgm:t>
    </dgm:pt>
    <dgm:pt modelId="{B7990E9B-C496-4396-8E5D-82B7906AD487}">
      <dgm:prSet phldrT="[Text]"/>
      <dgm:spPr/>
      <dgm:t>
        <a:bodyPr/>
        <a:lstStyle/>
        <a:p>
          <a:r>
            <a:rPr lang="tr-TR" b="0" dirty="0" smtClean="0">
              <a:latin typeface="Arial"/>
              <a:cs typeface="Arial"/>
            </a:rPr>
            <a:t>Report on Gold Trading among OIC States</a:t>
          </a:r>
          <a:endParaRPr lang="tr-TR" b="0" dirty="0">
            <a:latin typeface="Arial"/>
            <a:cs typeface="Arial"/>
          </a:endParaRPr>
        </a:p>
      </dgm:t>
    </dgm:pt>
    <dgm:pt modelId="{EF84E48D-29E2-4CF5-900B-85A1D41BCB24}" type="sibTrans" cxnId="{00467F48-93EC-47E9-875D-ACEB5D34466A}">
      <dgm:prSet/>
      <dgm:spPr/>
      <dgm:t>
        <a:bodyPr/>
        <a:lstStyle/>
        <a:p>
          <a:endParaRPr lang="tr-TR"/>
        </a:p>
      </dgm:t>
    </dgm:pt>
    <dgm:pt modelId="{E42E7871-A836-4655-AD17-9CC51CC2B32E}" type="parTrans" cxnId="{00467F48-93EC-47E9-875D-ACEB5D34466A}">
      <dgm:prSet/>
      <dgm:spPr/>
      <dgm:t>
        <a:bodyPr/>
        <a:lstStyle/>
        <a:p>
          <a:endParaRPr lang="tr-TR"/>
        </a:p>
      </dgm:t>
    </dgm:pt>
    <dgm:pt modelId="{E0BDEEEE-B58C-4DE3-AD64-1D2E077D5BE3}" type="pres">
      <dgm:prSet presAssocID="{AC226160-0832-41D6-99EE-9F808B6C0A2B}" presName="Name0" presStyleCnt="0">
        <dgm:presLayoutVars>
          <dgm:chMax val="7"/>
          <dgm:chPref val="7"/>
          <dgm:dir/>
        </dgm:presLayoutVars>
      </dgm:prSet>
      <dgm:spPr/>
      <dgm:t>
        <a:bodyPr/>
        <a:lstStyle/>
        <a:p>
          <a:endParaRPr lang="en-US"/>
        </a:p>
      </dgm:t>
    </dgm:pt>
    <dgm:pt modelId="{86C62421-E341-4EAA-9713-66D30437BD2F}" type="pres">
      <dgm:prSet presAssocID="{AC226160-0832-41D6-99EE-9F808B6C0A2B}" presName="Name1" presStyleCnt="0"/>
      <dgm:spPr/>
    </dgm:pt>
    <dgm:pt modelId="{897139F7-508A-4A2B-8F9C-92E0BE33E492}" type="pres">
      <dgm:prSet presAssocID="{AC226160-0832-41D6-99EE-9F808B6C0A2B}" presName="cycle" presStyleCnt="0"/>
      <dgm:spPr/>
    </dgm:pt>
    <dgm:pt modelId="{F56DFC13-B5C7-4899-A1E4-A919E1458A80}" type="pres">
      <dgm:prSet presAssocID="{AC226160-0832-41D6-99EE-9F808B6C0A2B}" presName="srcNode" presStyleLbl="node1" presStyleIdx="0" presStyleCnt="6"/>
      <dgm:spPr/>
    </dgm:pt>
    <dgm:pt modelId="{AC770F92-A234-4CDC-BBE6-D941392E0429}" type="pres">
      <dgm:prSet presAssocID="{AC226160-0832-41D6-99EE-9F808B6C0A2B}" presName="conn" presStyleLbl="parChTrans1D2" presStyleIdx="0" presStyleCnt="1"/>
      <dgm:spPr/>
      <dgm:t>
        <a:bodyPr/>
        <a:lstStyle/>
        <a:p>
          <a:endParaRPr lang="en-US"/>
        </a:p>
      </dgm:t>
    </dgm:pt>
    <dgm:pt modelId="{BD3F84D0-0E39-4E4B-BF5A-4F3D545CB223}" type="pres">
      <dgm:prSet presAssocID="{AC226160-0832-41D6-99EE-9F808B6C0A2B}" presName="extraNode" presStyleLbl="node1" presStyleIdx="0" presStyleCnt="6"/>
      <dgm:spPr/>
    </dgm:pt>
    <dgm:pt modelId="{8BDA4C04-9C75-4A2C-8316-F48E11BDC1C5}" type="pres">
      <dgm:prSet presAssocID="{AC226160-0832-41D6-99EE-9F808B6C0A2B}" presName="dstNode" presStyleLbl="node1" presStyleIdx="0" presStyleCnt="6"/>
      <dgm:spPr/>
    </dgm:pt>
    <dgm:pt modelId="{0AA0F36F-FBB2-4267-AD96-D863E9C29040}" type="pres">
      <dgm:prSet presAssocID="{01229330-B466-4ADA-B0F7-59406ED893DC}" presName="text_1" presStyleLbl="node1" presStyleIdx="0" presStyleCnt="6">
        <dgm:presLayoutVars>
          <dgm:bulletEnabled val="1"/>
        </dgm:presLayoutVars>
      </dgm:prSet>
      <dgm:spPr/>
      <dgm:t>
        <a:bodyPr/>
        <a:lstStyle/>
        <a:p>
          <a:endParaRPr lang="en-US"/>
        </a:p>
      </dgm:t>
    </dgm:pt>
    <dgm:pt modelId="{D9CA1AE9-EADC-431B-B622-421D0F0EDFE9}" type="pres">
      <dgm:prSet presAssocID="{01229330-B466-4ADA-B0F7-59406ED893DC}" presName="accent_1" presStyleCnt="0"/>
      <dgm:spPr/>
    </dgm:pt>
    <dgm:pt modelId="{8E43B913-C0EB-409B-ADED-47083320503B}" type="pres">
      <dgm:prSet presAssocID="{01229330-B466-4ADA-B0F7-59406ED893DC}" presName="accentRepeatNode" presStyleLbl="solidFgAcc1" presStyleIdx="0" presStyleCnt="6"/>
      <dgm:spPr/>
    </dgm:pt>
    <dgm:pt modelId="{D03E6E61-F912-4014-BB8B-4CE4B9D07C77}" type="pres">
      <dgm:prSet presAssocID="{0A2B5850-FE28-4611-A4CB-D69F15ECE566}" presName="text_2" presStyleLbl="node1" presStyleIdx="1" presStyleCnt="6">
        <dgm:presLayoutVars>
          <dgm:bulletEnabled val="1"/>
        </dgm:presLayoutVars>
      </dgm:prSet>
      <dgm:spPr/>
      <dgm:t>
        <a:bodyPr/>
        <a:lstStyle/>
        <a:p>
          <a:endParaRPr lang="en-US"/>
        </a:p>
      </dgm:t>
    </dgm:pt>
    <dgm:pt modelId="{B968684B-549D-4674-BBA6-4F38CA03D3A3}" type="pres">
      <dgm:prSet presAssocID="{0A2B5850-FE28-4611-A4CB-D69F15ECE566}" presName="accent_2" presStyleCnt="0"/>
      <dgm:spPr/>
    </dgm:pt>
    <dgm:pt modelId="{9A8020AA-3ACE-4A4E-8978-709C8C6CC5B0}" type="pres">
      <dgm:prSet presAssocID="{0A2B5850-FE28-4611-A4CB-D69F15ECE566}" presName="accentRepeatNode" presStyleLbl="solidFgAcc1" presStyleIdx="1" presStyleCnt="6"/>
      <dgm:spPr/>
    </dgm:pt>
    <dgm:pt modelId="{85724DB4-FA73-476F-9F84-CCE0061D826F}" type="pres">
      <dgm:prSet presAssocID="{B7990E9B-C496-4396-8E5D-82B7906AD487}" presName="text_3" presStyleLbl="node1" presStyleIdx="2" presStyleCnt="6" custLinFactNeighborX="-2" custLinFactNeighborY="-3760">
        <dgm:presLayoutVars>
          <dgm:bulletEnabled val="1"/>
        </dgm:presLayoutVars>
      </dgm:prSet>
      <dgm:spPr/>
      <dgm:t>
        <a:bodyPr/>
        <a:lstStyle/>
        <a:p>
          <a:endParaRPr lang="tr-TR"/>
        </a:p>
      </dgm:t>
    </dgm:pt>
    <dgm:pt modelId="{9154DEDE-0568-41C6-A077-8FDDC1C6BF9C}" type="pres">
      <dgm:prSet presAssocID="{B7990E9B-C496-4396-8E5D-82B7906AD487}" presName="accent_3" presStyleCnt="0"/>
      <dgm:spPr/>
    </dgm:pt>
    <dgm:pt modelId="{E044504B-E531-4AA6-A477-7693AD703228}" type="pres">
      <dgm:prSet presAssocID="{B7990E9B-C496-4396-8E5D-82B7906AD487}" presName="accentRepeatNode" presStyleLbl="solidFgAcc1" presStyleIdx="2" presStyleCnt="6"/>
      <dgm:spPr/>
    </dgm:pt>
    <dgm:pt modelId="{9ECD4A9D-C0FB-49C2-A1AF-D487EEAA4397}" type="pres">
      <dgm:prSet presAssocID="{1C705A61-2300-405B-AD4B-4B9792EB20F0}" presName="text_4" presStyleLbl="node1" presStyleIdx="3" presStyleCnt="6">
        <dgm:presLayoutVars>
          <dgm:bulletEnabled val="1"/>
        </dgm:presLayoutVars>
      </dgm:prSet>
      <dgm:spPr/>
      <dgm:t>
        <a:bodyPr/>
        <a:lstStyle/>
        <a:p>
          <a:endParaRPr lang="tr-TR"/>
        </a:p>
      </dgm:t>
    </dgm:pt>
    <dgm:pt modelId="{A01C018D-257D-4165-B423-CA48FD933F2A}" type="pres">
      <dgm:prSet presAssocID="{1C705A61-2300-405B-AD4B-4B9792EB20F0}" presName="accent_4" presStyleCnt="0"/>
      <dgm:spPr/>
    </dgm:pt>
    <dgm:pt modelId="{78FFB927-B9C9-47EC-A858-91D5A666F0B1}" type="pres">
      <dgm:prSet presAssocID="{1C705A61-2300-405B-AD4B-4B9792EB20F0}" presName="accentRepeatNode" presStyleLbl="solidFgAcc1" presStyleIdx="3" presStyleCnt="6"/>
      <dgm:spPr/>
    </dgm:pt>
    <dgm:pt modelId="{CABD5C38-332C-45F7-BFC1-65065F31A3B4}" type="pres">
      <dgm:prSet presAssocID="{064F1DDF-5115-4F8A-B379-A4CB3A4B544F}" presName="text_5" presStyleLbl="node1" presStyleIdx="4" presStyleCnt="6">
        <dgm:presLayoutVars>
          <dgm:bulletEnabled val="1"/>
        </dgm:presLayoutVars>
      </dgm:prSet>
      <dgm:spPr/>
      <dgm:t>
        <a:bodyPr/>
        <a:lstStyle/>
        <a:p>
          <a:endParaRPr lang="tr-TR"/>
        </a:p>
      </dgm:t>
    </dgm:pt>
    <dgm:pt modelId="{1D5288A8-E3FA-4AAB-8BBD-B154479B0DC2}" type="pres">
      <dgm:prSet presAssocID="{064F1DDF-5115-4F8A-B379-A4CB3A4B544F}" presName="accent_5" presStyleCnt="0"/>
      <dgm:spPr/>
    </dgm:pt>
    <dgm:pt modelId="{4A3D23FD-9DC0-426A-AA25-63718C95D5C6}" type="pres">
      <dgm:prSet presAssocID="{064F1DDF-5115-4F8A-B379-A4CB3A4B544F}" presName="accentRepeatNode" presStyleLbl="solidFgAcc1" presStyleIdx="4" presStyleCnt="6"/>
      <dgm:spPr/>
    </dgm:pt>
    <dgm:pt modelId="{F6BEE035-EF52-4C50-B8EE-3EA8E3E342C1}" type="pres">
      <dgm:prSet presAssocID="{A5585E13-6A0D-4155-93C6-79DFE913A2BC}" presName="text_6" presStyleLbl="node1" presStyleIdx="5" presStyleCnt="6">
        <dgm:presLayoutVars>
          <dgm:bulletEnabled val="1"/>
        </dgm:presLayoutVars>
      </dgm:prSet>
      <dgm:spPr/>
      <dgm:t>
        <a:bodyPr/>
        <a:lstStyle/>
        <a:p>
          <a:endParaRPr lang="tr-TR"/>
        </a:p>
      </dgm:t>
    </dgm:pt>
    <dgm:pt modelId="{F19E7747-E3E2-457E-9F8D-74DAE2049D8F}" type="pres">
      <dgm:prSet presAssocID="{A5585E13-6A0D-4155-93C6-79DFE913A2BC}" presName="accent_6" presStyleCnt="0"/>
      <dgm:spPr/>
    </dgm:pt>
    <dgm:pt modelId="{11649FD4-0B61-4BC6-BDAC-AA70A07DCFE8}" type="pres">
      <dgm:prSet presAssocID="{A5585E13-6A0D-4155-93C6-79DFE913A2BC}" presName="accentRepeatNode" presStyleLbl="solidFgAcc1" presStyleIdx="5" presStyleCnt="6"/>
      <dgm:spPr/>
    </dgm:pt>
  </dgm:ptLst>
  <dgm:cxnLst>
    <dgm:cxn modelId="{E3B6C59B-5291-4C67-A0DD-47590E931240}" type="presOf" srcId="{C04BA38F-B2F5-44D6-8ECC-E35457C80862}" destId="{AC770F92-A234-4CDC-BBE6-D941392E0429}" srcOrd="0" destOrd="0" presId="urn:microsoft.com/office/officeart/2008/layout/VerticalCurvedList"/>
    <dgm:cxn modelId="{C59B74A5-584E-48D5-9A9D-948564528ADC}" srcId="{AC226160-0832-41D6-99EE-9F808B6C0A2B}" destId="{064F1DDF-5115-4F8A-B379-A4CB3A4B544F}" srcOrd="4" destOrd="0" parTransId="{86039D97-D83A-4E9A-9B34-CAD8E5E79F7C}" sibTransId="{552841CB-5C2E-4C47-A3F0-47F6A8565910}"/>
    <dgm:cxn modelId="{00467F48-93EC-47E9-875D-ACEB5D34466A}" srcId="{AC226160-0832-41D6-99EE-9F808B6C0A2B}" destId="{B7990E9B-C496-4396-8E5D-82B7906AD487}" srcOrd="2" destOrd="0" parTransId="{E42E7871-A836-4655-AD17-9CC51CC2B32E}" sibTransId="{EF84E48D-29E2-4CF5-900B-85A1D41BCB24}"/>
    <dgm:cxn modelId="{42576560-E455-410E-80FD-B2DF4881AAE3}" srcId="{AC226160-0832-41D6-99EE-9F808B6C0A2B}" destId="{01229330-B466-4ADA-B0F7-59406ED893DC}" srcOrd="0" destOrd="0" parTransId="{16660442-A8F0-4BB6-906B-B414F230D2A6}" sibTransId="{C04BA38F-B2F5-44D6-8ECC-E35457C80862}"/>
    <dgm:cxn modelId="{1C42342A-B68B-47E8-A4F0-D9661A065066}" srcId="{AC226160-0832-41D6-99EE-9F808B6C0A2B}" destId="{A5585E13-6A0D-4155-93C6-79DFE913A2BC}" srcOrd="5" destOrd="0" parTransId="{996E1D2A-02F7-4AD5-BEAD-09D23D9A5023}" sibTransId="{B667AF9B-0F68-4506-87A5-345A5DEDF08A}"/>
    <dgm:cxn modelId="{513AE44D-26FA-49B2-8327-A9DBD88F8A68}" type="presOf" srcId="{1C705A61-2300-405B-AD4B-4B9792EB20F0}" destId="{9ECD4A9D-C0FB-49C2-A1AF-D487EEAA4397}" srcOrd="0" destOrd="0" presId="urn:microsoft.com/office/officeart/2008/layout/VerticalCurvedList"/>
    <dgm:cxn modelId="{9BF97B7E-9981-4794-BC71-DDD8B40F69DE}" srcId="{AC226160-0832-41D6-99EE-9F808B6C0A2B}" destId="{1C705A61-2300-405B-AD4B-4B9792EB20F0}" srcOrd="3" destOrd="0" parTransId="{1C38BABB-6442-4FE6-8175-36C160017C9B}" sibTransId="{D59471AB-60B2-4586-B69A-F1D80884C954}"/>
    <dgm:cxn modelId="{EB9EC8FF-0615-49B1-9DBA-1839203A5DFD}" type="presOf" srcId="{AC226160-0832-41D6-99EE-9F808B6C0A2B}" destId="{E0BDEEEE-B58C-4DE3-AD64-1D2E077D5BE3}" srcOrd="0" destOrd="0" presId="urn:microsoft.com/office/officeart/2008/layout/VerticalCurvedList"/>
    <dgm:cxn modelId="{196C8ED3-A4CF-4A3C-9816-4C187CCE850E}" type="presOf" srcId="{A5585E13-6A0D-4155-93C6-79DFE913A2BC}" destId="{F6BEE035-EF52-4C50-B8EE-3EA8E3E342C1}" srcOrd="0" destOrd="0" presId="urn:microsoft.com/office/officeart/2008/layout/VerticalCurvedList"/>
    <dgm:cxn modelId="{A4679ED7-78D0-432A-B32D-EB3C88856105}" type="presOf" srcId="{064F1DDF-5115-4F8A-B379-A4CB3A4B544F}" destId="{CABD5C38-332C-45F7-BFC1-65065F31A3B4}" srcOrd="0" destOrd="0" presId="urn:microsoft.com/office/officeart/2008/layout/VerticalCurvedList"/>
    <dgm:cxn modelId="{8961FC28-EAA7-4ABE-BB8A-BFDA400345F0}" type="presOf" srcId="{B7990E9B-C496-4396-8E5D-82B7906AD487}" destId="{85724DB4-FA73-476F-9F84-CCE0061D826F}" srcOrd="0" destOrd="0" presId="urn:microsoft.com/office/officeart/2008/layout/VerticalCurvedList"/>
    <dgm:cxn modelId="{D1A23733-D8C0-4C1E-8525-42CC609E77B4}" type="presOf" srcId="{0A2B5850-FE28-4611-A4CB-D69F15ECE566}" destId="{D03E6E61-F912-4014-BB8B-4CE4B9D07C77}" srcOrd="0" destOrd="0" presId="urn:microsoft.com/office/officeart/2008/layout/VerticalCurvedList"/>
    <dgm:cxn modelId="{377A0656-F43B-4EA1-957E-FAE5AE7F5210}" srcId="{AC226160-0832-41D6-99EE-9F808B6C0A2B}" destId="{0A2B5850-FE28-4611-A4CB-D69F15ECE566}" srcOrd="1" destOrd="0" parTransId="{608943E0-807C-409E-A6F5-44BAD3059D37}" sibTransId="{A486F960-7275-4999-BBCF-132080784387}"/>
    <dgm:cxn modelId="{14B70F0A-BE6E-401B-A62F-D1C642DFBE7E}" type="presOf" srcId="{01229330-B466-4ADA-B0F7-59406ED893DC}" destId="{0AA0F36F-FBB2-4267-AD96-D863E9C29040}" srcOrd="0" destOrd="0" presId="urn:microsoft.com/office/officeart/2008/layout/VerticalCurvedList"/>
    <dgm:cxn modelId="{151BB637-F4F5-43A0-B800-01355DD1AE53}" type="presParOf" srcId="{E0BDEEEE-B58C-4DE3-AD64-1D2E077D5BE3}" destId="{86C62421-E341-4EAA-9713-66D30437BD2F}" srcOrd="0" destOrd="0" presId="urn:microsoft.com/office/officeart/2008/layout/VerticalCurvedList"/>
    <dgm:cxn modelId="{46B19C66-E656-4B0E-B320-433C6B15BC74}" type="presParOf" srcId="{86C62421-E341-4EAA-9713-66D30437BD2F}" destId="{897139F7-508A-4A2B-8F9C-92E0BE33E492}" srcOrd="0" destOrd="0" presId="urn:microsoft.com/office/officeart/2008/layout/VerticalCurvedList"/>
    <dgm:cxn modelId="{96007D90-F597-44DA-99E6-927C98618B01}" type="presParOf" srcId="{897139F7-508A-4A2B-8F9C-92E0BE33E492}" destId="{F56DFC13-B5C7-4899-A1E4-A919E1458A80}" srcOrd="0" destOrd="0" presId="urn:microsoft.com/office/officeart/2008/layout/VerticalCurvedList"/>
    <dgm:cxn modelId="{5870C4EA-C8F2-4067-9D4D-C080684DDF5B}" type="presParOf" srcId="{897139F7-508A-4A2B-8F9C-92E0BE33E492}" destId="{AC770F92-A234-4CDC-BBE6-D941392E0429}" srcOrd="1" destOrd="0" presId="urn:microsoft.com/office/officeart/2008/layout/VerticalCurvedList"/>
    <dgm:cxn modelId="{E68FC1AA-A075-4045-9AAB-C4448A40FF44}" type="presParOf" srcId="{897139F7-508A-4A2B-8F9C-92E0BE33E492}" destId="{BD3F84D0-0E39-4E4B-BF5A-4F3D545CB223}" srcOrd="2" destOrd="0" presId="urn:microsoft.com/office/officeart/2008/layout/VerticalCurvedList"/>
    <dgm:cxn modelId="{910D0F4B-0BC5-4954-839B-61977B8E6771}" type="presParOf" srcId="{897139F7-508A-4A2B-8F9C-92E0BE33E492}" destId="{8BDA4C04-9C75-4A2C-8316-F48E11BDC1C5}" srcOrd="3" destOrd="0" presId="urn:microsoft.com/office/officeart/2008/layout/VerticalCurvedList"/>
    <dgm:cxn modelId="{39F3B86C-102E-4F8D-8E5C-64F285B4EAB1}" type="presParOf" srcId="{86C62421-E341-4EAA-9713-66D30437BD2F}" destId="{0AA0F36F-FBB2-4267-AD96-D863E9C29040}" srcOrd="1" destOrd="0" presId="urn:microsoft.com/office/officeart/2008/layout/VerticalCurvedList"/>
    <dgm:cxn modelId="{C3429706-3AEF-45BB-8A37-5AEE23BDE7D7}" type="presParOf" srcId="{86C62421-E341-4EAA-9713-66D30437BD2F}" destId="{D9CA1AE9-EADC-431B-B622-421D0F0EDFE9}" srcOrd="2" destOrd="0" presId="urn:microsoft.com/office/officeart/2008/layout/VerticalCurvedList"/>
    <dgm:cxn modelId="{FC7C0D12-CC43-4389-96B3-D3AF79D186DE}" type="presParOf" srcId="{D9CA1AE9-EADC-431B-B622-421D0F0EDFE9}" destId="{8E43B913-C0EB-409B-ADED-47083320503B}" srcOrd="0" destOrd="0" presId="urn:microsoft.com/office/officeart/2008/layout/VerticalCurvedList"/>
    <dgm:cxn modelId="{E54C92E4-275C-4340-B3C4-D1CCB4185339}" type="presParOf" srcId="{86C62421-E341-4EAA-9713-66D30437BD2F}" destId="{D03E6E61-F912-4014-BB8B-4CE4B9D07C77}" srcOrd="3" destOrd="0" presId="urn:microsoft.com/office/officeart/2008/layout/VerticalCurvedList"/>
    <dgm:cxn modelId="{D66F1E05-26D9-4899-AF7E-FEEBE76E076D}" type="presParOf" srcId="{86C62421-E341-4EAA-9713-66D30437BD2F}" destId="{B968684B-549D-4674-BBA6-4F38CA03D3A3}" srcOrd="4" destOrd="0" presId="urn:microsoft.com/office/officeart/2008/layout/VerticalCurvedList"/>
    <dgm:cxn modelId="{7CCE3623-C7B8-4824-86D9-101774E067AB}" type="presParOf" srcId="{B968684B-549D-4674-BBA6-4F38CA03D3A3}" destId="{9A8020AA-3ACE-4A4E-8978-709C8C6CC5B0}" srcOrd="0" destOrd="0" presId="urn:microsoft.com/office/officeart/2008/layout/VerticalCurvedList"/>
    <dgm:cxn modelId="{43C1C7B1-F99F-434D-8343-3C74CB3941ED}" type="presParOf" srcId="{86C62421-E341-4EAA-9713-66D30437BD2F}" destId="{85724DB4-FA73-476F-9F84-CCE0061D826F}" srcOrd="5" destOrd="0" presId="urn:microsoft.com/office/officeart/2008/layout/VerticalCurvedList"/>
    <dgm:cxn modelId="{63AE9EBA-37BE-4EF2-9F0E-4619894679D1}" type="presParOf" srcId="{86C62421-E341-4EAA-9713-66D30437BD2F}" destId="{9154DEDE-0568-41C6-A077-8FDDC1C6BF9C}" srcOrd="6" destOrd="0" presId="urn:microsoft.com/office/officeart/2008/layout/VerticalCurvedList"/>
    <dgm:cxn modelId="{EEE8E016-178A-4DDB-87E4-1C28A80C9516}" type="presParOf" srcId="{9154DEDE-0568-41C6-A077-8FDDC1C6BF9C}" destId="{E044504B-E531-4AA6-A477-7693AD703228}" srcOrd="0" destOrd="0" presId="urn:microsoft.com/office/officeart/2008/layout/VerticalCurvedList"/>
    <dgm:cxn modelId="{7B460B9F-14AF-43B9-8891-09E2C32ED5CC}" type="presParOf" srcId="{86C62421-E341-4EAA-9713-66D30437BD2F}" destId="{9ECD4A9D-C0FB-49C2-A1AF-D487EEAA4397}" srcOrd="7" destOrd="0" presId="urn:microsoft.com/office/officeart/2008/layout/VerticalCurvedList"/>
    <dgm:cxn modelId="{D1ED4B7F-6528-4E06-8614-9D8F2DD9F114}" type="presParOf" srcId="{86C62421-E341-4EAA-9713-66D30437BD2F}" destId="{A01C018D-257D-4165-B423-CA48FD933F2A}" srcOrd="8" destOrd="0" presId="urn:microsoft.com/office/officeart/2008/layout/VerticalCurvedList"/>
    <dgm:cxn modelId="{B3D6B7B1-7DB2-419D-BEBA-944580F6268C}" type="presParOf" srcId="{A01C018D-257D-4165-B423-CA48FD933F2A}" destId="{78FFB927-B9C9-47EC-A858-91D5A666F0B1}" srcOrd="0" destOrd="0" presId="urn:microsoft.com/office/officeart/2008/layout/VerticalCurvedList"/>
    <dgm:cxn modelId="{027E4751-101A-4C4A-88F3-4C4FAB1AFB1A}" type="presParOf" srcId="{86C62421-E341-4EAA-9713-66D30437BD2F}" destId="{CABD5C38-332C-45F7-BFC1-65065F31A3B4}" srcOrd="9" destOrd="0" presId="urn:microsoft.com/office/officeart/2008/layout/VerticalCurvedList"/>
    <dgm:cxn modelId="{66A76120-0C02-400B-B99E-192947EA595E}" type="presParOf" srcId="{86C62421-E341-4EAA-9713-66D30437BD2F}" destId="{1D5288A8-E3FA-4AAB-8BBD-B154479B0DC2}" srcOrd="10" destOrd="0" presId="urn:microsoft.com/office/officeart/2008/layout/VerticalCurvedList"/>
    <dgm:cxn modelId="{5FB283F9-605A-4EE5-8961-1F69670B9996}" type="presParOf" srcId="{1D5288A8-E3FA-4AAB-8BBD-B154479B0DC2}" destId="{4A3D23FD-9DC0-426A-AA25-63718C95D5C6}" srcOrd="0" destOrd="0" presId="urn:microsoft.com/office/officeart/2008/layout/VerticalCurvedList"/>
    <dgm:cxn modelId="{6E0B1E2A-B81E-4C6E-9D2B-69AEEA01640F}" type="presParOf" srcId="{86C62421-E341-4EAA-9713-66D30437BD2F}" destId="{F6BEE035-EF52-4C50-B8EE-3EA8E3E342C1}" srcOrd="11" destOrd="0" presId="urn:microsoft.com/office/officeart/2008/layout/VerticalCurvedList"/>
    <dgm:cxn modelId="{97FF6992-340D-4221-92C4-61E91BBBBD54}" type="presParOf" srcId="{86C62421-E341-4EAA-9713-66D30437BD2F}" destId="{F19E7747-E3E2-457E-9F8D-74DAE2049D8F}" srcOrd="12" destOrd="0" presId="urn:microsoft.com/office/officeart/2008/layout/VerticalCurvedList"/>
    <dgm:cxn modelId="{71A6D8B8-F9BD-4FBC-9597-31B94AFC5B6D}" type="presParOf" srcId="{F19E7747-E3E2-457E-9F8D-74DAE2049D8F}" destId="{11649FD4-0B61-4BC6-BDAC-AA70A07DCF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E6DB0-CB5D-4E43-957E-125B5CA10CA3}"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tr-TR"/>
        </a:p>
      </dgm:t>
    </dgm:pt>
    <dgm:pt modelId="{17B08B05-D85C-4370-8794-D4DBB8DD6374}">
      <dgm:prSet phldrT="[Text]"/>
      <dgm:spPr/>
      <dgm:t>
        <a:bodyPr/>
        <a:lstStyle/>
        <a:p>
          <a:r>
            <a:rPr lang="tr-TR" dirty="0" smtClean="0"/>
            <a:t>OIC Forum</a:t>
          </a:r>
          <a:endParaRPr lang="tr-TR" dirty="0"/>
        </a:p>
      </dgm:t>
    </dgm:pt>
    <dgm:pt modelId="{17BC8952-6E5D-4F92-9CFA-A389959DFB80}" type="parTrans" cxnId="{B15C56E8-644B-400B-927B-2B6BFBA6C20F}">
      <dgm:prSet/>
      <dgm:spPr/>
      <dgm:t>
        <a:bodyPr/>
        <a:lstStyle/>
        <a:p>
          <a:endParaRPr lang="tr-TR"/>
        </a:p>
      </dgm:t>
    </dgm:pt>
    <dgm:pt modelId="{10D697CD-AAC9-445A-BCBC-3B639389B33F}" type="sibTrans" cxnId="{B15C56E8-644B-400B-927B-2B6BFBA6C20F}">
      <dgm:prSet/>
      <dgm:spPr/>
      <dgm:t>
        <a:bodyPr/>
        <a:lstStyle/>
        <a:p>
          <a:endParaRPr lang="tr-TR"/>
        </a:p>
      </dgm:t>
    </dgm:pt>
    <dgm:pt modelId="{B9CEA248-CF75-45EC-A52B-53B07F9A1BD3}">
      <dgm:prSet phldrT="[Text]" custT="1"/>
      <dgm:spPr/>
      <dgm:t>
        <a:bodyPr/>
        <a:lstStyle/>
        <a:p>
          <a:r>
            <a:rPr lang="en-US" sz="1400" b="1" dirty="0" smtClean="0"/>
            <a:t>Discussion</a:t>
          </a:r>
          <a:endParaRPr lang="tr-TR" sz="1400" b="1" dirty="0"/>
        </a:p>
      </dgm:t>
    </dgm:pt>
    <dgm:pt modelId="{F1438353-5DFF-4DB7-AF72-FEF027BCC578}" type="parTrans" cxnId="{70F4E79B-0484-4E32-BD52-3CDA340A9D62}">
      <dgm:prSet/>
      <dgm:spPr/>
      <dgm:t>
        <a:bodyPr/>
        <a:lstStyle/>
        <a:p>
          <a:endParaRPr lang="tr-TR"/>
        </a:p>
      </dgm:t>
    </dgm:pt>
    <dgm:pt modelId="{D3B77830-432C-40F2-9BC9-2CD9B6D23622}" type="sibTrans" cxnId="{70F4E79B-0484-4E32-BD52-3CDA340A9D62}">
      <dgm:prSet/>
      <dgm:spPr/>
      <dgm:t>
        <a:bodyPr/>
        <a:lstStyle/>
        <a:p>
          <a:endParaRPr lang="tr-TR"/>
        </a:p>
      </dgm:t>
    </dgm:pt>
    <dgm:pt modelId="{790589F4-7615-4503-B5B7-CFC0C5F9CC33}">
      <dgm:prSet phldrT="[Text]" custT="1"/>
      <dgm:spPr/>
      <dgm:t>
        <a:bodyPr/>
        <a:lstStyle/>
        <a:p>
          <a:r>
            <a:rPr lang="en-US" sz="1200" b="1" dirty="0" smtClean="0"/>
            <a:t>Cooperation</a:t>
          </a:r>
          <a:endParaRPr lang="tr-TR" sz="1200" b="1" dirty="0"/>
        </a:p>
      </dgm:t>
    </dgm:pt>
    <dgm:pt modelId="{847CE6DF-4899-41C8-ACC0-5781498570C6}" type="parTrans" cxnId="{E75A1B8B-C818-4581-95C3-2FE75EA038A6}">
      <dgm:prSet/>
      <dgm:spPr/>
      <dgm:t>
        <a:bodyPr/>
        <a:lstStyle/>
        <a:p>
          <a:endParaRPr lang="tr-TR"/>
        </a:p>
      </dgm:t>
    </dgm:pt>
    <dgm:pt modelId="{4686B287-B96E-436D-97D8-6228E6E62EA9}" type="sibTrans" cxnId="{E75A1B8B-C818-4581-95C3-2FE75EA038A6}">
      <dgm:prSet/>
      <dgm:spPr/>
      <dgm:t>
        <a:bodyPr/>
        <a:lstStyle/>
        <a:p>
          <a:endParaRPr lang="tr-TR"/>
        </a:p>
      </dgm:t>
    </dgm:pt>
    <dgm:pt modelId="{A0D1B8A8-DA38-43D9-B8C0-9DADC3D4518D}">
      <dgm:prSet phldrT="[Text]" custT="1"/>
      <dgm:spPr/>
      <dgm:t>
        <a:bodyPr/>
        <a:lstStyle/>
        <a:p>
          <a:r>
            <a:rPr lang="en-US" sz="1200" b="1" dirty="0" smtClean="0"/>
            <a:t>Coordination</a:t>
          </a:r>
          <a:endParaRPr lang="tr-TR" sz="1200" b="1" dirty="0"/>
        </a:p>
      </dgm:t>
    </dgm:pt>
    <dgm:pt modelId="{B0E4E564-609F-49FC-AFDA-375455BD9159}" type="parTrans" cxnId="{2824AF48-A49C-4D24-AA34-39FF7E520D2C}">
      <dgm:prSet/>
      <dgm:spPr/>
      <dgm:t>
        <a:bodyPr/>
        <a:lstStyle/>
        <a:p>
          <a:endParaRPr lang="tr-TR"/>
        </a:p>
      </dgm:t>
    </dgm:pt>
    <dgm:pt modelId="{338BA44B-5CA7-41CD-AAA4-6CB01A1089E7}" type="sibTrans" cxnId="{2824AF48-A49C-4D24-AA34-39FF7E520D2C}">
      <dgm:prSet/>
      <dgm:spPr/>
      <dgm:t>
        <a:bodyPr/>
        <a:lstStyle/>
        <a:p>
          <a:endParaRPr lang="tr-TR"/>
        </a:p>
      </dgm:t>
    </dgm:pt>
    <dgm:pt modelId="{658B7970-E1B2-493C-8281-627D815F4032}">
      <dgm:prSet phldrT="[Text]" custT="1"/>
      <dgm:spPr/>
      <dgm:t>
        <a:bodyPr/>
        <a:lstStyle/>
        <a:p>
          <a:r>
            <a:rPr lang="en-US" sz="1400" b="1" dirty="0" smtClean="0"/>
            <a:t>Open Debate</a:t>
          </a:r>
          <a:endParaRPr lang="tr-TR" sz="1400" b="1" dirty="0"/>
        </a:p>
      </dgm:t>
    </dgm:pt>
    <dgm:pt modelId="{FC939F8B-BD98-40F2-854D-4F8F2511C54C}" type="parTrans" cxnId="{89EFBB1C-2F33-4E12-B33D-CAB63466EAE3}">
      <dgm:prSet/>
      <dgm:spPr/>
      <dgm:t>
        <a:bodyPr/>
        <a:lstStyle/>
        <a:p>
          <a:endParaRPr lang="tr-TR"/>
        </a:p>
      </dgm:t>
    </dgm:pt>
    <dgm:pt modelId="{CFEB5C13-F0D7-4287-A6DC-490324F9BCD7}" type="sibTrans" cxnId="{89EFBB1C-2F33-4E12-B33D-CAB63466EAE3}">
      <dgm:prSet/>
      <dgm:spPr/>
      <dgm:t>
        <a:bodyPr/>
        <a:lstStyle/>
        <a:p>
          <a:endParaRPr lang="tr-TR"/>
        </a:p>
      </dgm:t>
    </dgm:pt>
    <dgm:pt modelId="{A4BBAA8F-FF75-488B-8AAF-C0EC1ED3903F}">
      <dgm:prSet phldrT="[Text]" custT="1"/>
      <dgm:spPr/>
      <dgm:t>
        <a:bodyPr/>
        <a:lstStyle/>
        <a:p>
          <a:r>
            <a:rPr lang="tr-TR" sz="1400" b="1" dirty="0" err="1" smtClean="0"/>
            <a:t>Promotion</a:t>
          </a:r>
          <a:endParaRPr lang="tr-TR" sz="1400" b="1" dirty="0"/>
        </a:p>
      </dgm:t>
    </dgm:pt>
    <dgm:pt modelId="{BDB1AFFF-D9A6-4F00-AFB4-1164E14B75A0}" type="parTrans" cxnId="{C7FDD2D7-3637-48A9-8F02-DB8CBE5424A4}">
      <dgm:prSet/>
      <dgm:spPr/>
      <dgm:t>
        <a:bodyPr/>
        <a:lstStyle/>
        <a:p>
          <a:endParaRPr lang="tr-TR"/>
        </a:p>
      </dgm:t>
    </dgm:pt>
    <dgm:pt modelId="{9FE390B9-44B1-4E4B-964D-9E914C14C98F}" type="sibTrans" cxnId="{C7FDD2D7-3637-48A9-8F02-DB8CBE5424A4}">
      <dgm:prSet/>
      <dgm:spPr/>
      <dgm:t>
        <a:bodyPr/>
        <a:lstStyle/>
        <a:p>
          <a:endParaRPr lang="tr-TR"/>
        </a:p>
      </dgm:t>
    </dgm:pt>
    <dgm:pt modelId="{DD8D05F0-8DB5-4192-A55A-5FB43E76E2C6}" type="pres">
      <dgm:prSet presAssocID="{9F2E6DB0-CB5D-4E43-957E-125B5CA10CA3}" presName="Name0" presStyleCnt="0">
        <dgm:presLayoutVars>
          <dgm:chMax val="1"/>
          <dgm:dir/>
          <dgm:animLvl val="ctr"/>
          <dgm:resizeHandles val="exact"/>
        </dgm:presLayoutVars>
      </dgm:prSet>
      <dgm:spPr/>
      <dgm:t>
        <a:bodyPr/>
        <a:lstStyle/>
        <a:p>
          <a:endParaRPr lang="tr-TR"/>
        </a:p>
      </dgm:t>
    </dgm:pt>
    <dgm:pt modelId="{4D64BDEA-7E46-4D17-98E2-6E58BCFA4512}" type="pres">
      <dgm:prSet presAssocID="{17B08B05-D85C-4370-8794-D4DBB8DD6374}" presName="centerShape" presStyleLbl="node0" presStyleIdx="0" presStyleCnt="1"/>
      <dgm:spPr/>
      <dgm:t>
        <a:bodyPr/>
        <a:lstStyle/>
        <a:p>
          <a:endParaRPr lang="tr-TR"/>
        </a:p>
      </dgm:t>
    </dgm:pt>
    <dgm:pt modelId="{52497107-E9E7-457E-87EB-F87648C04595}" type="pres">
      <dgm:prSet presAssocID="{B9CEA248-CF75-45EC-A52B-53B07F9A1BD3}" presName="node" presStyleLbl="node1" presStyleIdx="0" presStyleCnt="5">
        <dgm:presLayoutVars>
          <dgm:bulletEnabled val="1"/>
        </dgm:presLayoutVars>
      </dgm:prSet>
      <dgm:spPr/>
      <dgm:t>
        <a:bodyPr/>
        <a:lstStyle/>
        <a:p>
          <a:endParaRPr lang="tr-TR"/>
        </a:p>
      </dgm:t>
    </dgm:pt>
    <dgm:pt modelId="{88CCC54B-DAA6-45B6-B4D1-51D5CE43AAB0}" type="pres">
      <dgm:prSet presAssocID="{B9CEA248-CF75-45EC-A52B-53B07F9A1BD3}" presName="dummy" presStyleCnt="0"/>
      <dgm:spPr/>
    </dgm:pt>
    <dgm:pt modelId="{A58A46C4-CC22-4AFC-9A28-BFD0F29619F8}" type="pres">
      <dgm:prSet presAssocID="{D3B77830-432C-40F2-9BC9-2CD9B6D23622}" presName="sibTrans" presStyleLbl="sibTrans2D1" presStyleIdx="0" presStyleCnt="5"/>
      <dgm:spPr/>
      <dgm:t>
        <a:bodyPr/>
        <a:lstStyle/>
        <a:p>
          <a:endParaRPr lang="tr-TR"/>
        </a:p>
      </dgm:t>
    </dgm:pt>
    <dgm:pt modelId="{B231BC93-04CA-4ACC-9345-C45DEBAA45A8}" type="pres">
      <dgm:prSet presAssocID="{790589F4-7615-4503-B5B7-CFC0C5F9CC33}" presName="node" presStyleLbl="node1" presStyleIdx="1" presStyleCnt="5">
        <dgm:presLayoutVars>
          <dgm:bulletEnabled val="1"/>
        </dgm:presLayoutVars>
      </dgm:prSet>
      <dgm:spPr/>
      <dgm:t>
        <a:bodyPr/>
        <a:lstStyle/>
        <a:p>
          <a:endParaRPr lang="tr-TR"/>
        </a:p>
      </dgm:t>
    </dgm:pt>
    <dgm:pt modelId="{224C0097-61B0-4C62-9CEC-2C9403A100AD}" type="pres">
      <dgm:prSet presAssocID="{790589F4-7615-4503-B5B7-CFC0C5F9CC33}" presName="dummy" presStyleCnt="0"/>
      <dgm:spPr/>
    </dgm:pt>
    <dgm:pt modelId="{5D024F8B-D1AC-43D4-A6A7-F63AAE5CAA7B}" type="pres">
      <dgm:prSet presAssocID="{4686B287-B96E-436D-97D8-6228E6E62EA9}" presName="sibTrans" presStyleLbl="sibTrans2D1" presStyleIdx="1" presStyleCnt="5"/>
      <dgm:spPr/>
      <dgm:t>
        <a:bodyPr/>
        <a:lstStyle/>
        <a:p>
          <a:endParaRPr lang="tr-TR"/>
        </a:p>
      </dgm:t>
    </dgm:pt>
    <dgm:pt modelId="{B082F795-650F-4DBE-98BE-1AD883CFBF30}" type="pres">
      <dgm:prSet presAssocID="{A0D1B8A8-DA38-43D9-B8C0-9DADC3D4518D}" presName="node" presStyleLbl="node1" presStyleIdx="2" presStyleCnt="5">
        <dgm:presLayoutVars>
          <dgm:bulletEnabled val="1"/>
        </dgm:presLayoutVars>
      </dgm:prSet>
      <dgm:spPr/>
      <dgm:t>
        <a:bodyPr/>
        <a:lstStyle/>
        <a:p>
          <a:endParaRPr lang="tr-TR"/>
        </a:p>
      </dgm:t>
    </dgm:pt>
    <dgm:pt modelId="{4462B0D0-608E-4D92-9859-B3FB0F84095E}" type="pres">
      <dgm:prSet presAssocID="{A0D1B8A8-DA38-43D9-B8C0-9DADC3D4518D}" presName="dummy" presStyleCnt="0"/>
      <dgm:spPr/>
    </dgm:pt>
    <dgm:pt modelId="{003CC6D0-251C-4D63-8AA8-D5219C28B498}" type="pres">
      <dgm:prSet presAssocID="{338BA44B-5CA7-41CD-AAA4-6CB01A1089E7}" presName="sibTrans" presStyleLbl="sibTrans2D1" presStyleIdx="2" presStyleCnt="5"/>
      <dgm:spPr/>
      <dgm:t>
        <a:bodyPr/>
        <a:lstStyle/>
        <a:p>
          <a:endParaRPr lang="tr-TR"/>
        </a:p>
      </dgm:t>
    </dgm:pt>
    <dgm:pt modelId="{1B8FF902-906E-4116-A928-4BF363DC0791}" type="pres">
      <dgm:prSet presAssocID="{658B7970-E1B2-493C-8281-627D815F4032}" presName="node" presStyleLbl="node1" presStyleIdx="3" presStyleCnt="5">
        <dgm:presLayoutVars>
          <dgm:bulletEnabled val="1"/>
        </dgm:presLayoutVars>
      </dgm:prSet>
      <dgm:spPr/>
      <dgm:t>
        <a:bodyPr/>
        <a:lstStyle/>
        <a:p>
          <a:endParaRPr lang="tr-TR"/>
        </a:p>
      </dgm:t>
    </dgm:pt>
    <dgm:pt modelId="{0FC04345-7DA6-4776-9C54-7681431C548B}" type="pres">
      <dgm:prSet presAssocID="{658B7970-E1B2-493C-8281-627D815F4032}" presName="dummy" presStyleCnt="0"/>
      <dgm:spPr/>
    </dgm:pt>
    <dgm:pt modelId="{20B148C9-0F12-4CEB-BADD-931AE39D16EA}" type="pres">
      <dgm:prSet presAssocID="{CFEB5C13-F0D7-4287-A6DC-490324F9BCD7}" presName="sibTrans" presStyleLbl="sibTrans2D1" presStyleIdx="3" presStyleCnt="5"/>
      <dgm:spPr/>
      <dgm:t>
        <a:bodyPr/>
        <a:lstStyle/>
        <a:p>
          <a:endParaRPr lang="tr-TR"/>
        </a:p>
      </dgm:t>
    </dgm:pt>
    <dgm:pt modelId="{958AF2B7-D9A6-4219-9E9F-2ED1F4A176B7}" type="pres">
      <dgm:prSet presAssocID="{A4BBAA8F-FF75-488B-8AAF-C0EC1ED3903F}" presName="node" presStyleLbl="node1" presStyleIdx="4" presStyleCnt="5">
        <dgm:presLayoutVars>
          <dgm:bulletEnabled val="1"/>
        </dgm:presLayoutVars>
      </dgm:prSet>
      <dgm:spPr/>
      <dgm:t>
        <a:bodyPr/>
        <a:lstStyle/>
        <a:p>
          <a:endParaRPr lang="tr-TR"/>
        </a:p>
      </dgm:t>
    </dgm:pt>
    <dgm:pt modelId="{980EF3F3-7A10-41D2-BB0C-A0828854A673}" type="pres">
      <dgm:prSet presAssocID="{A4BBAA8F-FF75-488B-8AAF-C0EC1ED3903F}" presName="dummy" presStyleCnt="0"/>
      <dgm:spPr/>
    </dgm:pt>
    <dgm:pt modelId="{283EB0D9-95F2-4035-AD96-47E9D018F0BD}" type="pres">
      <dgm:prSet presAssocID="{9FE390B9-44B1-4E4B-964D-9E914C14C98F}" presName="sibTrans" presStyleLbl="sibTrans2D1" presStyleIdx="4" presStyleCnt="5"/>
      <dgm:spPr/>
      <dgm:t>
        <a:bodyPr/>
        <a:lstStyle/>
        <a:p>
          <a:endParaRPr lang="en-US"/>
        </a:p>
      </dgm:t>
    </dgm:pt>
  </dgm:ptLst>
  <dgm:cxnLst>
    <dgm:cxn modelId="{B8FDAB73-B80D-472C-ACB0-6B1AB284EB91}" type="presOf" srcId="{4686B287-B96E-436D-97D8-6228E6E62EA9}" destId="{5D024F8B-D1AC-43D4-A6A7-F63AAE5CAA7B}" srcOrd="0" destOrd="0" presId="urn:microsoft.com/office/officeart/2005/8/layout/radial6"/>
    <dgm:cxn modelId="{B15C56E8-644B-400B-927B-2B6BFBA6C20F}" srcId="{9F2E6DB0-CB5D-4E43-957E-125B5CA10CA3}" destId="{17B08B05-D85C-4370-8794-D4DBB8DD6374}" srcOrd="0" destOrd="0" parTransId="{17BC8952-6E5D-4F92-9CFA-A389959DFB80}" sibTransId="{10D697CD-AAC9-445A-BCBC-3B639389B33F}"/>
    <dgm:cxn modelId="{0A511E78-6715-492F-8D43-76374E58259A}" type="presOf" srcId="{9FE390B9-44B1-4E4B-964D-9E914C14C98F}" destId="{283EB0D9-95F2-4035-AD96-47E9D018F0BD}" srcOrd="0" destOrd="0" presId="urn:microsoft.com/office/officeart/2005/8/layout/radial6"/>
    <dgm:cxn modelId="{BD7A40FF-AA2C-4837-BA06-CC99E3351AF6}" type="presOf" srcId="{B9CEA248-CF75-45EC-A52B-53B07F9A1BD3}" destId="{52497107-E9E7-457E-87EB-F87648C04595}" srcOrd="0" destOrd="0" presId="urn:microsoft.com/office/officeart/2005/8/layout/radial6"/>
    <dgm:cxn modelId="{E75A1B8B-C818-4581-95C3-2FE75EA038A6}" srcId="{17B08B05-D85C-4370-8794-D4DBB8DD6374}" destId="{790589F4-7615-4503-B5B7-CFC0C5F9CC33}" srcOrd="1" destOrd="0" parTransId="{847CE6DF-4899-41C8-ACC0-5781498570C6}" sibTransId="{4686B287-B96E-436D-97D8-6228E6E62EA9}"/>
    <dgm:cxn modelId="{9C862069-5DA0-4144-94FC-AD375A6CE526}" type="presOf" srcId="{CFEB5C13-F0D7-4287-A6DC-490324F9BCD7}" destId="{20B148C9-0F12-4CEB-BADD-931AE39D16EA}" srcOrd="0" destOrd="0" presId="urn:microsoft.com/office/officeart/2005/8/layout/radial6"/>
    <dgm:cxn modelId="{DAAE16D0-D556-4604-A5A2-60F571429022}" type="presOf" srcId="{A0D1B8A8-DA38-43D9-B8C0-9DADC3D4518D}" destId="{B082F795-650F-4DBE-98BE-1AD883CFBF30}" srcOrd="0" destOrd="0" presId="urn:microsoft.com/office/officeart/2005/8/layout/radial6"/>
    <dgm:cxn modelId="{2824AF48-A49C-4D24-AA34-39FF7E520D2C}" srcId="{17B08B05-D85C-4370-8794-D4DBB8DD6374}" destId="{A0D1B8A8-DA38-43D9-B8C0-9DADC3D4518D}" srcOrd="2" destOrd="0" parTransId="{B0E4E564-609F-49FC-AFDA-375455BD9159}" sibTransId="{338BA44B-5CA7-41CD-AAA4-6CB01A1089E7}"/>
    <dgm:cxn modelId="{6EE90061-EB81-4F2A-B33E-AE7C01995E8B}" type="presOf" srcId="{338BA44B-5CA7-41CD-AAA4-6CB01A1089E7}" destId="{003CC6D0-251C-4D63-8AA8-D5219C28B498}" srcOrd="0" destOrd="0" presId="urn:microsoft.com/office/officeart/2005/8/layout/radial6"/>
    <dgm:cxn modelId="{30D57965-F31D-4CA0-85D7-62CA8AD74A43}" type="presOf" srcId="{790589F4-7615-4503-B5B7-CFC0C5F9CC33}" destId="{B231BC93-04CA-4ACC-9345-C45DEBAA45A8}" srcOrd="0" destOrd="0" presId="urn:microsoft.com/office/officeart/2005/8/layout/radial6"/>
    <dgm:cxn modelId="{E49F4743-8755-423C-B41A-FA84BC2A873A}" type="presOf" srcId="{D3B77830-432C-40F2-9BC9-2CD9B6D23622}" destId="{A58A46C4-CC22-4AFC-9A28-BFD0F29619F8}" srcOrd="0" destOrd="0" presId="urn:microsoft.com/office/officeart/2005/8/layout/radial6"/>
    <dgm:cxn modelId="{89EFBB1C-2F33-4E12-B33D-CAB63466EAE3}" srcId="{17B08B05-D85C-4370-8794-D4DBB8DD6374}" destId="{658B7970-E1B2-493C-8281-627D815F4032}" srcOrd="3" destOrd="0" parTransId="{FC939F8B-BD98-40F2-854D-4F8F2511C54C}" sibTransId="{CFEB5C13-F0D7-4287-A6DC-490324F9BCD7}"/>
    <dgm:cxn modelId="{70F4E79B-0484-4E32-BD52-3CDA340A9D62}" srcId="{17B08B05-D85C-4370-8794-D4DBB8DD6374}" destId="{B9CEA248-CF75-45EC-A52B-53B07F9A1BD3}" srcOrd="0" destOrd="0" parTransId="{F1438353-5DFF-4DB7-AF72-FEF027BCC578}" sibTransId="{D3B77830-432C-40F2-9BC9-2CD9B6D23622}"/>
    <dgm:cxn modelId="{C7FDD2D7-3637-48A9-8F02-DB8CBE5424A4}" srcId="{17B08B05-D85C-4370-8794-D4DBB8DD6374}" destId="{A4BBAA8F-FF75-488B-8AAF-C0EC1ED3903F}" srcOrd="4" destOrd="0" parTransId="{BDB1AFFF-D9A6-4F00-AFB4-1164E14B75A0}" sibTransId="{9FE390B9-44B1-4E4B-964D-9E914C14C98F}"/>
    <dgm:cxn modelId="{C4F5F755-0820-4FDD-8E0C-FD2449600375}" type="presOf" srcId="{A4BBAA8F-FF75-488B-8AAF-C0EC1ED3903F}" destId="{958AF2B7-D9A6-4219-9E9F-2ED1F4A176B7}" srcOrd="0" destOrd="0" presId="urn:microsoft.com/office/officeart/2005/8/layout/radial6"/>
    <dgm:cxn modelId="{4308E991-17A7-4228-8B12-D17528719545}" type="presOf" srcId="{658B7970-E1B2-493C-8281-627D815F4032}" destId="{1B8FF902-906E-4116-A928-4BF363DC0791}" srcOrd="0" destOrd="0" presId="urn:microsoft.com/office/officeart/2005/8/layout/radial6"/>
    <dgm:cxn modelId="{7D78B40E-98DC-406D-94DE-A87791590850}" type="presOf" srcId="{17B08B05-D85C-4370-8794-D4DBB8DD6374}" destId="{4D64BDEA-7E46-4D17-98E2-6E58BCFA4512}" srcOrd="0" destOrd="0" presId="urn:microsoft.com/office/officeart/2005/8/layout/radial6"/>
    <dgm:cxn modelId="{9FCC87F8-0C11-4AF9-9F35-2AFECD924E83}" type="presOf" srcId="{9F2E6DB0-CB5D-4E43-957E-125B5CA10CA3}" destId="{DD8D05F0-8DB5-4192-A55A-5FB43E76E2C6}" srcOrd="0" destOrd="0" presId="urn:microsoft.com/office/officeart/2005/8/layout/radial6"/>
    <dgm:cxn modelId="{81F0F4DC-8204-4BB7-A98B-F93D783B7A1C}" type="presParOf" srcId="{DD8D05F0-8DB5-4192-A55A-5FB43E76E2C6}" destId="{4D64BDEA-7E46-4D17-98E2-6E58BCFA4512}" srcOrd="0" destOrd="0" presId="urn:microsoft.com/office/officeart/2005/8/layout/radial6"/>
    <dgm:cxn modelId="{1EB2830B-98E8-4215-935B-C6BFED973949}" type="presParOf" srcId="{DD8D05F0-8DB5-4192-A55A-5FB43E76E2C6}" destId="{52497107-E9E7-457E-87EB-F87648C04595}" srcOrd="1" destOrd="0" presId="urn:microsoft.com/office/officeart/2005/8/layout/radial6"/>
    <dgm:cxn modelId="{59BABBAC-E948-4566-8320-0256F07C3CE5}" type="presParOf" srcId="{DD8D05F0-8DB5-4192-A55A-5FB43E76E2C6}" destId="{88CCC54B-DAA6-45B6-B4D1-51D5CE43AAB0}" srcOrd="2" destOrd="0" presId="urn:microsoft.com/office/officeart/2005/8/layout/radial6"/>
    <dgm:cxn modelId="{4BC5F385-8EE5-416E-A271-D1C8155F6260}" type="presParOf" srcId="{DD8D05F0-8DB5-4192-A55A-5FB43E76E2C6}" destId="{A58A46C4-CC22-4AFC-9A28-BFD0F29619F8}" srcOrd="3" destOrd="0" presId="urn:microsoft.com/office/officeart/2005/8/layout/radial6"/>
    <dgm:cxn modelId="{95624A74-272F-4D2E-A70E-43CC12294EC3}" type="presParOf" srcId="{DD8D05F0-8DB5-4192-A55A-5FB43E76E2C6}" destId="{B231BC93-04CA-4ACC-9345-C45DEBAA45A8}" srcOrd="4" destOrd="0" presId="urn:microsoft.com/office/officeart/2005/8/layout/radial6"/>
    <dgm:cxn modelId="{6434B622-3E8D-4034-B8D8-6FD05C76D65E}" type="presParOf" srcId="{DD8D05F0-8DB5-4192-A55A-5FB43E76E2C6}" destId="{224C0097-61B0-4C62-9CEC-2C9403A100AD}" srcOrd="5" destOrd="0" presId="urn:microsoft.com/office/officeart/2005/8/layout/radial6"/>
    <dgm:cxn modelId="{4F7A3BAE-C579-4B7D-9731-44F7D2028DC3}" type="presParOf" srcId="{DD8D05F0-8DB5-4192-A55A-5FB43E76E2C6}" destId="{5D024F8B-D1AC-43D4-A6A7-F63AAE5CAA7B}" srcOrd="6" destOrd="0" presId="urn:microsoft.com/office/officeart/2005/8/layout/radial6"/>
    <dgm:cxn modelId="{0A596399-7B71-49C3-ABB8-B7C5C00383FB}" type="presParOf" srcId="{DD8D05F0-8DB5-4192-A55A-5FB43E76E2C6}" destId="{B082F795-650F-4DBE-98BE-1AD883CFBF30}" srcOrd="7" destOrd="0" presId="urn:microsoft.com/office/officeart/2005/8/layout/radial6"/>
    <dgm:cxn modelId="{7955C0B5-25D8-453B-964E-E8A5FD4BF582}" type="presParOf" srcId="{DD8D05F0-8DB5-4192-A55A-5FB43E76E2C6}" destId="{4462B0D0-608E-4D92-9859-B3FB0F84095E}" srcOrd="8" destOrd="0" presId="urn:microsoft.com/office/officeart/2005/8/layout/radial6"/>
    <dgm:cxn modelId="{58303473-7698-4168-89E0-DC3834675FEE}" type="presParOf" srcId="{DD8D05F0-8DB5-4192-A55A-5FB43E76E2C6}" destId="{003CC6D0-251C-4D63-8AA8-D5219C28B498}" srcOrd="9" destOrd="0" presId="urn:microsoft.com/office/officeart/2005/8/layout/radial6"/>
    <dgm:cxn modelId="{41BF0C85-61D5-4C03-A0D8-5C823079936B}" type="presParOf" srcId="{DD8D05F0-8DB5-4192-A55A-5FB43E76E2C6}" destId="{1B8FF902-906E-4116-A928-4BF363DC0791}" srcOrd="10" destOrd="0" presId="urn:microsoft.com/office/officeart/2005/8/layout/radial6"/>
    <dgm:cxn modelId="{F4A367DB-30D6-425C-907A-0D6D970559F8}" type="presParOf" srcId="{DD8D05F0-8DB5-4192-A55A-5FB43E76E2C6}" destId="{0FC04345-7DA6-4776-9C54-7681431C548B}" srcOrd="11" destOrd="0" presId="urn:microsoft.com/office/officeart/2005/8/layout/radial6"/>
    <dgm:cxn modelId="{92F5C2CE-939A-443E-BE79-6BC0BD03D989}" type="presParOf" srcId="{DD8D05F0-8DB5-4192-A55A-5FB43E76E2C6}" destId="{20B148C9-0F12-4CEB-BADD-931AE39D16EA}" srcOrd="12" destOrd="0" presId="urn:microsoft.com/office/officeart/2005/8/layout/radial6"/>
    <dgm:cxn modelId="{67507BD6-212F-4FFB-A0F8-1893B4A6B072}" type="presParOf" srcId="{DD8D05F0-8DB5-4192-A55A-5FB43E76E2C6}" destId="{958AF2B7-D9A6-4219-9E9F-2ED1F4A176B7}" srcOrd="13" destOrd="0" presId="urn:microsoft.com/office/officeart/2005/8/layout/radial6"/>
    <dgm:cxn modelId="{DE49C327-2F2D-46CC-B9BF-E1E7DD6155DD}" type="presParOf" srcId="{DD8D05F0-8DB5-4192-A55A-5FB43E76E2C6}" destId="{980EF3F3-7A10-41D2-BB0C-A0828854A673}" srcOrd="14" destOrd="0" presId="urn:microsoft.com/office/officeart/2005/8/layout/radial6"/>
    <dgm:cxn modelId="{950D25C2-4267-4248-A0E1-42B6ED51FEE2}" type="presParOf" srcId="{DD8D05F0-8DB5-4192-A55A-5FB43E76E2C6}" destId="{283EB0D9-95F2-4035-AD96-47E9D018F0BD}"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0F92-A234-4CDC-BBE6-D941392E0429}">
      <dsp:nvSpPr>
        <dsp:cNvPr id="0" name=""/>
        <dsp:cNvSpPr/>
      </dsp:nvSpPr>
      <dsp:spPr>
        <a:xfrm>
          <a:off x="-5170874" y="-792057"/>
          <a:ext cx="6157702" cy="6157702"/>
        </a:xfrm>
        <a:prstGeom prst="blockArc">
          <a:avLst>
            <a:gd name="adj1" fmla="val 18900000"/>
            <a:gd name="adj2" fmla="val 2700000"/>
            <a:gd name="adj3" fmla="val 35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0F36F-FBB2-4267-AD96-D863E9C29040}">
      <dsp:nvSpPr>
        <dsp:cNvPr id="0" name=""/>
        <dsp:cNvSpPr/>
      </dsp:nvSpPr>
      <dsp:spPr>
        <a:xfrm>
          <a:off x="368054" y="240845"/>
          <a:ext cx="7798310" cy="48150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2196" tIns="53340" rIns="53340" bIns="53340" numCol="1" spcCol="1270" anchor="ctr" anchorCtr="0">
          <a:noAutofit/>
        </a:bodyPr>
        <a:lstStyle/>
        <a:p>
          <a:pPr lvl="0" algn="l" defTabSz="933450">
            <a:lnSpc>
              <a:spcPct val="90000"/>
            </a:lnSpc>
            <a:spcBef>
              <a:spcPct val="0"/>
            </a:spcBef>
            <a:spcAft>
              <a:spcPct val="35000"/>
            </a:spcAft>
          </a:pPr>
          <a:r>
            <a:rPr lang="en-GB" sz="2100" b="0" kern="1200" dirty="0" smtClean="0">
              <a:latin typeface="Arial"/>
              <a:cs typeface="Arial"/>
            </a:rPr>
            <a:t>Task Force on Indices (</a:t>
          </a:r>
          <a:r>
            <a:rPr lang="en-US" sz="2100" b="0" kern="1200" dirty="0" smtClean="0">
              <a:latin typeface="Arial"/>
              <a:cs typeface="Arial"/>
            </a:rPr>
            <a:t>S&amp;P/OIC COMCEC 50 </a:t>
          </a:r>
          <a:r>
            <a:rPr lang="en-US" sz="2100" b="0" kern="1200" dirty="0" err="1" smtClean="0">
              <a:latin typeface="Arial"/>
              <a:cs typeface="Arial"/>
            </a:rPr>
            <a:t>Shariah</a:t>
          </a:r>
          <a:r>
            <a:rPr lang="en-US" sz="2100" b="0" kern="1200" dirty="0" smtClean="0">
              <a:latin typeface="Arial"/>
              <a:cs typeface="Arial"/>
            </a:rPr>
            <a:t> Index</a:t>
          </a:r>
          <a:r>
            <a:rPr lang="tr-TR" sz="2100" b="0" kern="1200" dirty="0" smtClean="0">
              <a:latin typeface="Arial"/>
              <a:cs typeface="Arial"/>
            </a:rPr>
            <a:t>)</a:t>
          </a:r>
          <a:endParaRPr lang="tr-TR" sz="2100" b="0" kern="1200" dirty="0">
            <a:latin typeface="Arial"/>
            <a:cs typeface="Arial"/>
          </a:endParaRPr>
        </a:p>
      </dsp:txBody>
      <dsp:txXfrm>
        <a:off x="368054" y="240845"/>
        <a:ext cx="7798310" cy="481507"/>
      </dsp:txXfrm>
    </dsp:sp>
    <dsp:sp modelId="{8E43B913-C0EB-409B-ADED-47083320503B}">
      <dsp:nvSpPr>
        <dsp:cNvPr id="0" name=""/>
        <dsp:cNvSpPr/>
      </dsp:nvSpPr>
      <dsp:spPr>
        <a:xfrm>
          <a:off x="67112" y="180656"/>
          <a:ext cx="601884" cy="60188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E6E61-F912-4014-BB8B-4CE4B9D07C77}">
      <dsp:nvSpPr>
        <dsp:cNvPr id="0" name=""/>
        <dsp:cNvSpPr/>
      </dsp:nvSpPr>
      <dsp:spPr>
        <a:xfrm>
          <a:off x="764127" y="963014"/>
          <a:ext cx="7402237" cy="481507"/>
        </a:xfrm>
        <a:prstGeom prst="rect">
          <a:avLst/>
        </a:prstGeom>
        <a:solidFill>
          <a:schemeClr val="accent4">
            <a:hueOff val="-892954"/>
            <a:satOff val="5380"/>
            <a:lumOff val="4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2196" tIns="53340" rIns="53340" bIns="53340" numCol="1" spcCol="1270" anchor="ctr" anchorCtr="0">
          <a:noAutofit/>
        </a:bodyPr>
        <a:lstStyle/>
        <a:p>
          <a:pPr lvl="0" algn="l" defTabSz="933450">
            <a:lnSpc>
              <a:spcPct val="90000"/>
            </a:lnSpc>
            <a:spcBef>
              <a:spcPct val="0"/>
            </a:spcBef>
            <a:spcAft>
              <a:spcPct val="35000"/>
            </a:spcAft>
          </a:pPr>
          <a:r>
            <a:rPr lang="en-US" sz="2100" b="0" kern="1200" dirty="0" smtClean="0">
              <a:latin typeface="Arial"/>
              <a:cs typeface="Arial"/>
            </a:rPr>
            <a:t>Taskforce</a:t>
          </a:r>
          <a:r>
            <a:rPr lang="en-US" sz="2100" b="0" kern="1200" dirty="0" smtClean="0"/>
            <a:t> </a:t>
          </a:r>
          <a:r>
            <a:rPr lang="en-US" sz="2100" b="0" kern="1200" dirty="0" smtClean="0">
              <a:latin typeface="Arial"/>
              <a:cs typeface="Arial"/>
            </a:rPr>
            <a:t>on </a:t>
          </a:r>
          <a:r>
            <a:rPr lang="tr-TR" sz="2100" b="0" kern="1200" dirty="0" smtClean="0">
              <a:latin typeface="Arial"/>
              <a:cs typeface="Arial"/>
            </a:rPr>
            <a:t>Precious Metals</a:t>
          </a:r>
          <a:r>
            <a:rPr lang="en-US" sz="2100" b="0" kern="1200" dirty="0" smtClean="0">
              <a:latin typeface="Arial"/>
              <a:cs typeface="Arial"/>
            </a:rPr>
            <a:t>(OIC Gold Exchange)</a:t>
          </a:r>
          <a:endParaRPr lang="tr-TR" sz="2100" b="0" kern="1200" dirty="0">
            <a:latin typeface="Arial"/>
            <a:cs typeface="Arial"/>
          </a:endParaRPr>
        </a:p>
      </dsp:txBody>
      <dsp:txXfrm>
        <a:off x="764127" y="963014"/>
        <a:ext cx="7402237" cy="481507"/>
      </dsp:txXfrm>
    </dsp:sp>
    <dsp:sp modelId="{9A8020AA-3ACE-4A4E-8978-709C8C6CC5B0}">
      <dsp:nvSpPr>
        <dsp:cNvPr id="0" name=""/>
        <dsp:cNvSpPr/>
      </dsp:nvSpPr>
      <dsp:spPr>
        <a:xfrm>
          <a:off x="463185" y="902826"/>
          <a:ext cx="601884" cy="601884"/>
        </a:xfrm>
        <a:prstGeom prst="ellipse">
          <a:avLst/>
        </a:prstGeom>
        <a:solidFill>
          <a:schemeClr val="lt1">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sp>
    <dsp:sp modelId="{85724DB4-FA73-476F-9F84-CCE0061D826F}">
      <dsp:nvSpPr>
        <dsp:cNvPr id="0" name=""/>
        <dsp:cNvSpPr/>
      </dsp:nvSpPr>
      <dsp:spPr>
        <a:xfrm>
          <a:off x="945096" y="1667079"/>
          <a:ext cx="7221123" cy="481507"/>
        </a:xfrm>
        <a:prstGeom prst="rect">
          <a:avLst/>
        </a:prstGeom>
        <a:solidFill>
          <a:schemeClr val="accent4">
            <a:hueOff val="-1785908"/>
            <a:satOff val="10760"/>
            <a:lumOff val="86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2196" tIns="53340" rIns="53340" bIns="53340" numCol="1" spcCol="1270" anchor="ctr" anchorCtr="0">
          <a:noAutofit/>
        </a:bodyPr>
        <a:lstStyle/>
        <a:p>
          <a:pPr lvl="0" algn="l" defTabSz="933450">
            <a:lnSpc>
              <a:spcPct val="90000"/>
            </a:lnSpc>
            <a:spcBef>
              <a:spcPct val="0"/>
            </a:spcBef>
            <a:spcAft>
              <a:spcPct val="35000"/>
            </a:spcAft>
          </a:pPr>
          <a:r>
            <a:rPr lang="tr-TR" sz="2100" b="0" kern="1200" dirty="0" smtClean="0">
              <a:latin typeface="Arial"/>
              <a:cs typeface="Arial"/>
            </a:rPr>
            <a:t>Report on Gold Trading among OIC States</a:t>
          </a:r>
          <a:endParaRPr lang="tr-TR" sz="2100" b="0" kern="1200" dirty="0">
            <a:latin typeface="Arial"/>
            <a:cs typeface="Arial"/>
          </a:endParaRPr>
        </a:p>
      </dsp:txBody>
      <dsp:txXfrm>
        <a:off x="945096" y="1667079"/>
        <a:ext cx="7221123" cy="481507"/>
      </dsp:txXfrm>
    </dsp:sp>
    <dsp:sp modelId="{E044504B-E531-4AA6-A477-7693AD703228}">
      <dsp:nvSpPr>
        <dsp:cNvPr id="0" name=""/>
        <dsp:cNvSpPr/>
      </dsp:nvSpPr>
      <dsp:spPr>
        <a:xfrm>
          <a:off x="644299" y="1624995"/>
          <a:ext cx="601884" cy="601884"/>
        </a:xfrm>
        <a:prstGeom prst="ellipse">
          <a:avLst/>
        </a:prstGeom>
        <a:solidFill>
          <a:schemeClr val="lt1">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sp>
    <dsp:sp modelId="{9ECD4A9D-C0FB-49C2-A1AF-D487EEAA4397}">
      <dsp:nvSpPr>
        <dsp:cNvPr id="0" name=""/>
        <dsp:cNvSpPr/>
      </dsp:nvSpPr>
      <dsp:spPr>
        <a:xfrm>
          <a:off x="945241" y="2406896"/>
          <a:ext cx="7221123" cy="481507"/>
        </a:xfrm>
        <a:prstGeom prst="rect">
          <a:avLst/>
        </a:prstGeom>
        <a:solidFill>
          <a:schemeClr val="accent4">
            <a:hueOff val="-2678862"/>
            <a:satOff val="16139"/>
            <a:lumOff val="12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2196" tIns="53340" rIns="53340" bIns="53340" numCol="1" spcCol="1270" anchor="ctr" anchorCtr="0">
          <a:noAutofit/>
        </a:bodyPr>
        <a:lstStyle/>
        <a:p>
          <a:pPr lvl="0" algn="l" defTabSz="933450">
            <a:lnSpc>
              <a:spcPct val="90000"/>
            </a:lnSpc>
            <a:spcBef>
              <a:spcPct val="0"/>
            </a:spcBef>
            <a:spcAft>
              <a:spcPct val="35000"/>
            </a:spcAft>
          </a:pPr>
          <a:r>
            <a:rPr lang="en-US" sz="2100" b="0" kern="1200" noProof="0" dirty="0" smtClean="0">
              <a:latin typeface="Arial"/>
              <a:cs typeface="Arial"/>
            </a:rPr>
            <a:t>OIC Exchanges Website</a:t>
          </a:r>
          <a:endParaRPr lang="en-US" sz="2100" b="0" kern="1200" noProof="0" dirty="0">
            <a:latin typeface="Arial"/>
            <a:cs typeface="Arial"/>
          </a:endParaRPr>
        </a:p>
      </dsp:txBody>
      <dsp:txXfrm>
        <a:off x="945241" y="2406896"/>
        <a:ext cx="7221123" cy="481507"/>
      </dsp:txXfrm>
    </dsp:sp>
    <dsp:sp modelId="{78FFB927-B9C9-47EC-A858-91D5A666F0B1}">
      <dsp:nvSpPr>
        <dsp:cNvPr id="0" name=""/>
        <dsp:cNvSpPr/>
      </dsp:nvSpPr>
      <dsp:spPr>
        <a:xfrm>
          <a:off x="644299" y="2346708"/>
          <a:ext cx="601884" cy="601884"/>
        </a:xfrm>
        <a:prstGeom prst="ellipse">
          <a:avLst/>
        </a:prstGeom>
        <a:solidFill>
          <a:schemeClr val="lt1">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sp>
    <dsp:sp modelId="{CABD5C38-332C-45F7-BFC1-65065F31A3B4}">
      <dsp:nvSpPr>
        <dsp:cNvPr id="0" name=""/>
        <dsp:cNvSpPr/>
      </dsp:nvSpPr>
      <dsp:spPr>
        <a:xfrm>
          <a:off x="764127" y="3129065"/>
          <a:ext cx="7402237" cy="481507"/>
        </a:xfrm>
        <a:prstGeom prst="rect">
          <a:avLst/>
        </a:prstGeom>
        <a:solidFill>
          <a:schemeClr val="accent4">
            <a:hueOff val="-3571816"/>
            <a:satOff val="21519"/>
            <a:lumOff val="17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2196" tIns="53340" rIns="53340" bIns="53340" numCol="1" spcCol="1270" anchor="ctr" anchorCtr="0">
          <a:noAutofit/>
        </a:bodyPr>
        <a:lstStyle/>
        <a:p>
          <a:pPr lvl="0" algn="l" defTabSz="933450">
            <a:lnSpc>
              <a:spcPct val="90000"/>
            </a:lnSpc>
            <a:spcBef>
              <a:spcPct val="0"/>
            </a:spcBef>
            <a:spcAft>
              <a:spcPct val="35000"/>
            </a:spcAft>
          </a:pPr>
          <a:r>
            <a:rPr lang="en-US" sz="2100" b="0" kern="1200" noProof="0" dirty="0" smtClean="0">
              <a:latin typeface="Arial"/>
              <a:cs typeface="Arial"/>
            </a:rPr>
            <a:t>Quarterly Newsletters</a:t>
          </a:r>
          <a:endParaRPr lang="en-US" sz="2100" b="0" kern="1200" noProof="0" dirty="0">
            <a:latin typeface="Arial"/>
            <a:cs typeface="Arial"/>
          </a:endParaRPr>
        </a:p>
      </dsp:txBody>
      <dsp:txXfrm>
        <a:off x="764127" y="3129065"/>
        <a:ext cx="7402237" cy="481507"/>
      </dsp:txXfrm>
    </dsp:sp>
    <dsp:sp modelId="{4A3D23FD-9DC0-426A-AA25-63718C95D5C6}">
      <dsp:nvSpPr>
        <dsp:cNvPr id="0" name=""/>
        <dsp:cNvSpPr/>
      </dsp:nvSpPr>
      <dsp:spPr>
        <a:xfrm>
          <a:off x="463185" y="3068877"/>
          <a:ext cx="601884" cy="601884"/>
        </a:xfrm>
        <a:prstGeom prst="ellipse">
          <a:avLst/>
        </a:prstGeom>
        <a:solidFill>
          <a:schemeClr val="lt1">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sp>
    <dsp:sp modelId="{F6BEE035-EF52-4C50-B8EE-3EA8E3E342C1}">
      <dsp:nvSpPr>
        <dsp:cNvPr id="0" name=""/>
        <dsp:cNvSpPr/>
      </dsp:nvSpPr>
      <dsp:spPr>
        <a:xfrm>
          <a:off x="368054" y="3851235"/>
          <a:ext cx="7798310" cy="481507"/>
        </a:xfrm>
        <a:prstGeom prst="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2196" tIns="53340" rIns="53340" bIns="53340" numCol="1" spcCol="1270" anchor="ctr" anchorCtr="0">
          <a:noAutofit/>
        </a:bodyPr>
        <a:lstStyle/>
        <a:p>
          <a:pPr lvl="0" algn="l" defTabSz="933450">
            <a:lnSpc>
              <a:spcPct val="90000"/>
            </a:lnSpc>
            <a:spcBef>
              <a:spcPct val="0"/>
            </a:spcBef>
            <a:spcAft>
              <a:spcPct val="35000"/>
            </a:spcAft>
          </a:pPr>
          <a:r>
            <a:rPr lang="en-US" sz="2100" b="0" kern="1200" noProof="0" dirty="0" smtClean="0">
              <a:latin typeface="Arial"/>
              <a:cs typeface="Arial"/>
            </a:rPr>
            <a:t>Annual Statistics Report (Exchanges and CSDs)</a:t>
          </a:r>
          <a:endParaRPr lang="en-US" sz="2100" b="0" kern="1200" noProof="0" dirty="0">
            <a:latin typeface="Arial"/>
            <a:cs typeface="Arial"/>
          </a:endParaRPr>
        </a:p>
      </dsp:txBody>
      <dsp:txXfrm>
        <a:off x="368054" y="3851235"/>
        <a:ext cx="7798310" cy="481507"/>
      </dsp:txXfrm>
    </dsp:sp>
    <dsp:sp modelId="{11649FD4-0B61-4BC6-BDAC-AA70A07DCFE8}">
      <dsp:nvSpPr>
        <dsp:cNvPr id="0" name=""/>
        <dsp:cNvSpPr/>
      </dsp:nvSpPr>
      <dsp:spPr>
        <a:xfrm>
          <a:off x="67112" y="3791047"/>
          <a:ext cx="601884" cy="601884"/>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FBE698-8AA9-1A45-9669-CD2A05A56488}" type="datetimeFigureOut">
              <a:rPr lang="en-US" smtClean="0"/>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72AF4-CAFA-8040-8A0F-909B4A09587C}" type="slidenum">
              <a:rPr lang="en-US" smtClean="0"/>
              <a:pPr/>
              <a:t>‹#›</a:t>
            </a:fld>
            <a:endParaRPr lang="en-US"/>
          </a:p>
        </p:txBody>
      </p:sp>
    </p:spTree>
    <p:extLst>
      <p:ext uri="{BB962C8B-B14F-4D97-AF65-F5344CB8AC3E}">
        <p14:creationId xmlns:p14="http://schemas.microsoft.com/office/powerpoint/2010/main" val="4184863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4</a:t>
            </a:fld>
            <a:endParaRPr lang="en-US"/>
          </a:p>
        </p:txBody>
      </p:sp>
    </p:spTree>
    <p:extLst>
      <p:ext uri="{BB962C8B-B14F-4D97-AF65-F5344CB8AC3E}">
        <p14:creationId xmlns:p14="http://schemas.microsoft.com/office/powerpoint/2010/main" val="207420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15</a:t>
            </a:fld>
            <a:endParaRPr lang="en-US"/>
          </a:p>
        </p:txBody>
      </p:sp>
    </p:spTree>
    <p:extLst>
      <p:ext uri="{BB962C8B-B14F-4D97-AF65-F5344CB8AC3E}">
        <p14:creationId xmlns:p14="http://schemas.microsoft.com/office/powerpoint/2010/main" val="160466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Forum’s main objective is to gather OIC Exchanges in an annual basis and to provide an opportunity for open debate. The Forum Coordinator will show its best effort to ensure communication and coordination among Forum Members. Members are asked to provide topics and questions for discussion for the following meetings.   </a:t>
            </a:r>
            <a:endParaRPr lang="tr-TR" sz="1200"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5F872AF4-CAFA-8040-8A0F-909B4A09587C}" type="slidenum">
              <a:rPr lang="en-US" smtClean="0"/>
              <a:pPr/>
              <a:t>16</a:t>
            </a:fld>
            <a:endParaRPr lang="en-US"/>
          </a:p>
        </p:txBody>
      </p:sp>
    </p:spTree>
    <p:extLst>
      <p:ext uri="{BB962C8B-B14F-4D97-AF65-F5344CB8AC3E}">
        <p14:creationId xmlns:p14="http://schemas.microsoft.com/office/powerpoint/2010/main" val="98081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6</a:t>
            </a:fld>
            <a:endParaRPr lang="en-US"/>
          </a:p>
        </p:txBody>
      </p:sp>
    </p:spTree>
    <p:extLst>
      <p:ext uri="{BB962C8B-B14F-4D97-AF65-F5344CB8AC3E}">
        <p14:creationId xmlns:p14="http://schemas.microsoft.com/office/powerpoint/2010/main" val="397892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7</a:t>
            </a:fld>
            <a:endParaRPr lang="en-US"/>
          </a:p>
        </p:txBody>
      </p:sp>
    </p:spTree>
    <p:extLst>
      <p:ext uri="{BB962C8B-B14F-4D97-AF65-F5344CB8AC3E}">
        <p14:creationId xmlns:p14="http://schemas.microsoft.com/office/powerpoint/2010/main" val="144309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9</a:t>
            </a:fld>
            <a:endParaRPr lang="en-US"/>
          </a:p>
        </p:txBody>
      </p:sp>
    </p:spTree>
    <p:extLst>
      <p:ext uri="{BB962C8B-B14F-4D97-AF65-F5344CB8AC3E}">
        <p14:creationId xmlns:p14="http://schemas.microsoft.com/office/powerpoint/2010/main" val="263218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10</a:t>
            </a:fld>
            <a:endParaRPr lang="en-US"/>
          </a:p>
        </p:txBody>
      </p:sp>
    </p:spTree>
    <p:extLst>
      <p:ext uri="{BB962C8B-B14F-4D97-AF65-F5344CB8AC3E}">
        <p14:creationId xmlns:p14="http://schemas.microsoft.com/office/powerpoint/2010/main" val="147358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11</a:t>
            </a:fld>
            <a:endParaRPr lang="en-US"/>
          </a:p>
        </p:txBody>
      </p:sp>
    </p:spTree>
    <p:extLst>
      <p:ext uri="{BB962C8B-B14F-4D97-AF65-F5344CB8AC3E}">
        <p14:creationId xmlns:p14="http://schemas.microsoft.com/office/powerpoint/2010/main" val="295212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12</a:t>
            </a:fld>
            <a:endParaRPr lang="en-US"/>
          </a:p>
        </p:txBody>
      </p:sp>
    </p:spTree>
    <p:extLst>
      <p:ext uri="{BB962C8B-B14F-4D97-AF65-F5344CB8AC3E}">
        <p14:creationId xmlns:p14="http://schemas.microsoft.com/office/powerpoint/2010/main" val="198149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13</a:t>
            </a:fld>
            <a:endParaRPr lang="en-US"/>
          </a:p>
        </p:txBody>
      </p:sp>
    </p:spTree>
    <p:extLst>
      <p:ext uri="{BB962C8B-B14F-4D97-AF65-F5344CB8AC3E}">
        <p14:creationId xmlns:p14="http://schemas.microsoft.com/office/powerpoint/2010/main" val="76463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tr-TR" sz="1200" dirty="0" smtClean="0">
              <a:solidFill>
                <a:schemeClr val="tx1">
                  <a:lumMod val="75000"/>
                  <a:lumOff val="25000"/>
                </a:schemeClr>
              </a:solidFill>
              <a:latin typeface="+mn-lt"/>
              <a:cs typeface="+mn-cs"/>
            </a:endParaRPr>
          </a:p>
        </p:txBody>
      </p:sp>
      <p:sp>
        <p:nvSpPr>
          <p:cNvPr id="4" name="Slide Number Placeholder 3"/>
          <p:cNvSpPr>
            <a:spLocks noGrp="1"/>
          </p:cNvSpPr>
          <p:nvPr>
            <p:ph type="sldNum" sz="quarter" idx="10"/>
          </p:nvPr>
        </p:nvSpPr>
        <p:spPr/>
        <p:txBody>
          <a:bodyPr/>
          <a:lstStyle/>
          <a:p>
            <a:fld id="{5F872AF4-CAFA-8040-8A0F-909B4A09587C}" type="slidenum">
              <a:rPr lang="en-US" smtClean="0"/>
              <a:pPr/>
              <a:t>14</a:t>
            </a:fld>
            <a:endParaRPr lang="en-US"/>
          </a:p>
        </p:txBody>
      </p:sp>
    </p:spTree>
    <p:extLst>
      <p:ext uri="{BB962C8B-B14F-4D97-AF65-F5344CB8AC3E}">
        <p14:creationId xmlns:p14="http://schemas.microsoft.com/office/powerpoint/2010/main" val="999858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bi_powerpoint_sunum+-01.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010685" y="2725338"/>
            <a:ext cx="4423718" cy="1324063"/>
          </a:xfrm>
          <a:prstGeom prst="rect">
            <a:avLst/>
          </a:prstGeom>
        </p:spPr>
        <p:txBody>
          <a:bodyPr anchor="b"/>
          <a:lstStyle>
            <a:lvl1pPr algn="l">
              <a:defRPr sz="4000">
                <a:solidFill>
                  <a:schemeClr val="bg1"/>
                </a:solidFill>
              </a:defRPr>
            </a:lvl1pPr>
          </a:lstStyle>
          <a:p>
            <a:r>
              <a:rPr lang="tr-TR" dirty="0" smtClean="0"/>
              <a:t>Click to edit Master title style</a:t>
            </a:r>
            <a:endParaRPr lang="en-US" dirty="0"/>
          </a:p>
        </p:txBody>
      </p:sp>
      <p:pic>
        <p:nvPicPr>
          <p:cNvPr id="8" name="Picture 7" descr="biback-logo.png"/>
          <p:cNvPicPr>
            <a:picLocks noChangeAspect="1"/>
          </p:cNvPicPr>
          <p:nvPr userDrawn="1"/>
        </p:nvPicPr>
        <p:blipFill>
          <a:blip r:embed="rId3"/>
          <a:stretch>
            <a:fillRect/>
          </a:stretch>
        </p:blipFill>
        <p:spPr>
          <a:xfrm>
            <a:off x="525592" y="2725338"/>
            <a:ext cx="1277797" cy="13240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Media Placeholder 17"/>
          <p:cNvSpPr>
            <a:spLocks noGrp="1"/>
          </p:cNvSpPr>
          <p:nvPr>
            <p:ph type="media" sz="quarter" idx="13"/>
          </p:nvPr>
        </p:nvSpPr>
        <p:spPr>
          <a:xfrm>
            <a:off x="457200" y="1282699"/>
            <a:ext cx="8229600" cy="4816475"/>
          </a:xfrm>
          <a:prstGeom prst="rect">
            <a:avLst/>
          </a:prstGeom>
        </p:spPr>
        <p:txBody>
          <a:bodyPr/>
          <a:lstStyle/>
          <a:p>
            <a:endParaRPr lang="en-US"/>
          </a:p>
        </p:txBody>
      </p:sp>
      <p:sp>
        <p:nvSpPr>
          <p:cNvPr id="20" name="Text Placeholder 3"/>
          <p:cNvSpPr>
            <a:spLocks noGrp="1"/>
          </p:cNvSpPr>
          <p:nvPr>
            <p:ph type="body" sz="half" idx="2"/>
          </p:nvPr>
        </p:nvSpPr>
        <p:spPr>
          <a:xfrm>
            <a:off x="1792288" y="6356350"/>
            <a:ext cx="5486400" cy="5016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cxnSp>
        <p:nvCxnSpPr>
          <p:cNvPr id="7" name="Straight Connector 6"/>
          <p:cNvCxnSpPr/>
          <p:nvPr userDrawn="1"/>
        </p:nvCxnSpPr>
        <p:spPr>
          <a:xfrm>
            <a:off x="457200" y="6356349"/>
            <a:ext cx="7086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a:prstGeom prst="rect">
            <a:avLst/>
          </a:prstGeom>
        </p:spPr>
        <p:txBody>
          <a:bodyPr vert="eaVert"/>
          <a:lstStyle/>
          <a:p>
            <a:r>
              <a:rPr lang="tr-TR"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lus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870800"/>
            <a:ext cx="8229600" cy="4123411"/>
          </a:xfrm>
          <a:prstGeom prst="rect">
            <a:avLst/>
          </a:prstGeom>
        </p:spPr>
        <p:txBody>
          <a:bodyPr/>
          <a:lstStyle>
            <a:lvl1pPr>
              <a:lnSpc>
                <a:spcPct val="90000"/>
              </a:lnSpc>
              <a:defRPr/>
            </a:lvl1pPr>
            <a:lvl2pPr indent="-223200">
              <a:lnSpc>
                <a:spcPct val="90000"/>
              </a:lnSpc>
              <a:defRPr/>
            </a:lvl2pPr>
            <a:lvl3pPr indent="-223200">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GB" dirty="0" smtClean="0"/>
          </a:p>
        </p:txBody>
      </p:sp>
    </p:spTree>
    <p:extLst>
      <p:ext uri="{BB962C8B-B14F-4D97-AF65-F5344CB8AC3E}">
        <p14:creationId xmlns:p14="http://schemas.microsoft.com/office/powerpoint/2010/main" val="33344153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lus Graphic: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509" y="1872000"/>
            <a:ext cx="3142045" cy="4104839"/>
          </a:xfrm>
          <a:prstGeom prst="rect">
            <a:avLst/>
          </a:prstGeom>
        </p:spPr>
        <p:txBody>
          <a:bodyPr/>
          <a:lstStyle>
            <a:lvl1pPr>
              <a:lnSpc>
                <a:spcPct val="90000"/>
              </a:lnSpc>
              <a:spcAft>
                <a:spcPts val="1600"/>
              </a:spcAft>
              <a:defRPr/>
            </a:lvl1pPr>
            <a:lvl2pPr>
              <a:lnSpc>
                <a:spcPct val="90000"/>
              </a:lnSpc>
              <a:spcAft>
                <a:spcPts val="1600"/>
              </a:spcAft>
              <a:defRPr/>
            </a:lvl2pPr>
            <a:lvl3pPr>
              <a:lnSpc>
                <a:spcPct val="90000"/>
              </a:lnSpc>
              <a:spcAft>
                <a:spcPts val="1600"/>
              </a:spcAft>
              <a:defRPr/>
            </a:lvl3pPr>
            <a:lvl4pPr>
              <a:lnSpc>
                <a:spcPct val="90000"/>
              </a:lnSpc>
              <a:spcAft>
                <a:spcPts val="1600"/>
              </a:spcAft>
              <a:defRPr/>
            </a:lvl4pPr>
            <a:lvl5pPr indent="-223200">
              <a:lnSpc>
                <a:spcPct val="90000"/>
              </a:lnSpc>
              <a:spcAft>
                <a:spcPts val="1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0"/>
          </p:nvPr>
        </p:nvSpPr>
        <p:spPr>
          <a:xfrm>
            <a:off x="4186238" y="1872000"/>
            <a:ext cx="4500562" cy="4096926"/>
          </a:xfrm>
          <a:prstGeom prst="rect">
            <a:avLst/>
          </a:prstGeom>
        </p:spPr>
        <p:txBody>
          <a:bodyPr/>
          <a:lstStyle/>
          <a:p>
            <a:endParaRPr lang="en-GB"/>
          </a:p>
        </p:txBody>
      </p:sp>
    </p:spTree>
    <p:extLst>
      <p:ext uri="{BB962C8B-B14F-4D97-AF65-F5344CB8AC3E}">
        <p14:creationId xmlns:p14="http://schemas.microsoft.com/office/powerpoint/2010/main" val="38507077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ultiple Images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1294" y="1346395"/>
            <a:ext cx="3924300" cy="4679421"/>
          </a:xfrm>
          <a:prstGeom prst="rect">
            <a:avLst/>
          </a:prstGeom>
        </p:spPr>
        <p:txBody>
          <a:bodyPr/>
          <a:lstStyle>
            <a:lvl1pPr>
              <a:defRPr sz="1800">
                <a:solidFill>
                  <a:schemeClr val="bg1"/>
                </a:solidFill>
              </a:defRPr>
            </a:lvl1pPr>
          </a:lstStyle>
          <a:p>
            <a:endParaRPr lang="en-GB"/>
          </a:p>
        </p:txBody>
      </p:sp>
      <p:sp>
        <p:nvSpPr>
          <p:cNvPr id="6" name="Picture Placeholder 4"/>
          <p:cNvSpPr>
            <a:spLocks noGrp="1"/>
          </p:cNvSpPr>
          <p:nvPr>
            <p:ph type="pic" sz="quarter" idx="11"/>
          </p:nvPr>
        </p:nvSpPr>
        <p:spPr>
          <a:xfrm>
            <a:off x="4606697" y="1346395"/>
            <a:ext cx="4091589" cy="2725416"/>
          </a:xfrm>
          <a:prstGeom prst="rect">
            <a:avLst/>
          </a:prstGeom>
        </p:spPr>
        <p:txBody>
          <a:bodyPr/>
          <a:lstStyle>
            <a:lvl1pPr>
              <a:defRPr sz="1800">
                <a:solidFill>
                  <a:schemeClr val="bg1"/>
                </a:solidFill>
              </a:defRPr>
            </a:lvl1pPr>
          </a:lstStyle>
          <a:p>
            <a:endParaRPr lang="en-GB"/>
          </a:p>
        </p:txBody>
      </p:sp>
      <p:sp>
        <p:nvSpPr>
          <p:cNvPr id="7" name="Picture Placeholder 4"/>
          <p:cNvSpPr>
            <a:spLocks noGrp="1"/>
          </p:cNvSpPr>
          <p:nvPr>
            <p:ph type="pic" sz="quarter" idx="12"/>
          </p:nvPr>
        </p:nvSpPr>
        <p:spPr>
          <a:xfrm>
            <a:off x="4606697" y="4275189"/>
            <a:ext cx="1943924" cy="1763705"/>
          </a:xfrm>
          <a:prstGeom prst="rect">
            <a:avLst/>
          </a:prstGeom>
        </p:spPr>
        <p:txBody>
          <a:bodyPr/>
          <a:lstStyle>
            <a:lvl1pPr>
              <a:defRPr sz="1800">
                <a:solidFill>
                  <a:schemeClr val="bg1"/>
                </a:solidFill>
              </a:defRPr>
            </a:lvl1pPr>
          </a:lstStyle>
          <a:p>
            <a:endParaRPr lang="en-GB"/>
          </a:p>
        </p:txBody>
      </p:sp>
      <p:sp>
        <p:nvSpPr>
          <p:cNvPr id="8" name="Picture Placeholder 4"/>
          <p:cNvSpPr>
            <a:spLocks noGrp="1"/>
          </p:cNvSpPr>
          <p:nvPr>
            <p:ph type="pic" sz="quarter" idx="13"/>
          </p:nvPr>
        </p:nvSpPr>
        <p:spPr>
          <a:xfrm>
            <a:off x="6772113" y="4275189"/>
            <a:ext cx="1943924" cy="1763705"/>
          </a:xfrm>
          <a:prstGeom prst="rect">
            <a:avLst/>
          </a:prstGeom>
        </p:spPr>
        <p:txBody>
          <a:bodyPr/>
          <a:lstStyle>
            <a:lvl1pPr>
              <a:defRPr sz="1800">
                <a:solidFill>
                  <a:schemeClr val="bg1"/>
                </a:solidFill>
              </a:defRPr>
            </a:lvl1pPr>
          </a:lstStyle>
          <a:p>
            <a:endParaRPr lang="en-GB"/>
          </a:p>
        </p:txBody>
      </p:sp>
    </p:spTree>
    <p:extLst>
      <p:ext uri="{BB962C8B-B14F-4D97-AF65-F5344CB8AC3E}">
        <p14:creationId xmlns:p14="http://schemas.microsoft.com/office/powerpoint/2010/main" val="38574336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3678"/>
                </a:solidFill>
              </a:defRPr>
            </a:lvl1pPr>
          </a:lstStyle>
          <a:p>
            <a:r>
              <a:rPr lang="tr-TR"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tr-TR" dirty="0" smtClean="0"/>
              <a:t>Click to edit Master title style</a:t>
            </a:r>
            <a:endParaRPr lang="en-US" dirty="0"/>
          </a:p>
        </p:txBody>
      </p:sp>
      <p:sp>
        <p:nvSpPr>
          <p:cNvPr id="3" name="Content Placeholder 2"/>
          <p:cNvSpPr>
            <a:spLocks noGrp="1"/>
          </p:cNvSpPr>
          <p:nvPr>
            <p:ph idx="1"/>
          </p:nvPr>
        </p:nvSpPr>
        <p:spPr>
          <a:xfrm>
            <a:off x="3575050" y="1435100"/>
            <a:ext cx="5111750" cy="46910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endParaRPr lang="en-US" dirty="0"/>
          </a:p>
        </p:txBody>
      </p:sp>
      <p:sp>
        <p:nvSpPr>
          <p:cNvPr id="4" name="Text Placeholder 3"/>
          <p:cNvSpPr>
            <a:spLocks noGrp="1"/>
          </p:cNvSpPr>
          <p:nvPr>
            <p:ph type="body" sz="half" idx="2"/>
          </p:nvPr>
        </p:nvSpPr>
        <p:spPr>
          <a:xfrm>
            <a:off x="457200" y="2597150"/>
            <a:ext cx="3008313" cy="35290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1282699"/>
            <a:ext cx="5486400" cy="34448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10/26/2016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1.png"/>
          <p:cNvPicPr>
            <a:picLocks noChangeAspect="1"/>
          </p:cNvPicPr>
          <p:nvPr userDrawn="1"/>
        </p:nvPicPr>
        <p:blipFill>
          <a:blip r:embed="rId17"/>
          <a:stretch>
            <a:fillRect/>
          </a:stretch>
        </p:blipFill>
        <p:spPr>
          <a:xfrm>
            <a:off x="8582415" y="6356350"/>
            <a:ext cx="399452" cy="361206"/>
          </a:xfrm>
          <a:prstGeom prst="rect">
            <a:avLst/>
          </a:prstGeom>
          <a:noFill/>
          <a:ln>
            <a:noFill/>
          </a:ln>
        </p:spPr>
      </p:pic>
      <p:cxnSp>
        <p:nvCxnSpPr>
          <p:cNvPr id="21" name="Straight Connector 20"/>
          <p:cNvCxnSpPr/>
          <p:nvPr userDrawn="1"/>
        </p:nvCxnSpPr>
        <p:spPr>
          <a:xfrm>
            <a:off x="0" y="6236311"/>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0" y="-6413"/>
            <a:ext cx="9144000" cy="1109594"/>
          </a:xfrm>
          <a:prstGeom prst="rect">
            <a:avLst/>
          </a:prstGeom>
          <a:gradFill flip="none" rotWithShape="1">
            <a:gsLst>
              <a:gs pos="100000">
                <a:srgbClr val="0093C0"/>
              </a:gs>
              <a:gs pos="0">
                <a:srgbClr val="00367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 id="2147483661" r:id="rId13"/>
    <p:sldLayoutId id="2147483662" r:id="rId14"/>
    <p:sldLayoutId id="2147483663" r:id="rId15"/>
  </p:sldLayoutIdLst>
  <p:txStyles>
    <p:titleStyle>
      <a:lvl1pPr algn="l" defTabSz="457200" rtl="0" eaLnBrk="1" latinLnBrk="0" hangingPunct="1">
        <a:spcBef>
          <a:spcPct val="0"/>
        </a:spcBef>
        <a:buNone/>
        <a:defRPr sz="4400" kern="1200">
          <a:solidFill>
            <a:srgbClr val="009FC2"/>
          </a:solidFill>
          <a:latin typeface="Concord"/>
          <a:ea typeface="+mj-ea"/>
          <a:cs typeface="Concord"/>
        </a:defRPr>
      </a:lvl1pPr>
    </p:titleStyle>
    <p:bodyStyle>
      <a:lvl1pPr marL="342900" indent="-342900" algn="l" defTabSz="457200" rtl="0" eaLnBrk="1" latinLnBrk="0" hangingPunct="1">
        <a:spcBef>
          <a:spcPct val="20000"/>
        </a:spcBef>
        <a:buFont typeface="Arial"/>
        <a:buChar char="•"/>
        <a:defRPr sz="2800" b="0" i="0" kern="1200">
          <a:solidFill>
            <a:srgbClr val="009FC2"/>
          </a:solidFill>
          <a:latin typeface="Concord Thin"/>
          <a:ea typeface="+mn-ea"/>
          <a:cs typeface="Concord Thin"/>
        </a:defRPr>
      </a:lvl1pPr>
      <a:lvl2pPr marL="742950" indent="-285750" algn="l" defTabSz="457200" rtl="0" eaLnBrk="1" latinLnBrk="0" hangingPunct="1">
        <a:spcBef>
          <a:spcPct val="20000"/>
        </a:spcBef>
        <a:buFont typeface="Arial"/>
        <a:buChar char="–"/>
        <a:defRPr sz="2400" b="0" i="0" kern="1200">
          <a:solidFill>
            <a:srgbClr val="009FC2"/>
          </a:solidFill>
          <a:latin typeface="Concord Thin"/>
          <a:ea typeface="+mn-ea"/>
          <a:cs typeface="Concord Thin"/>
        </a:defRPr>
      </a:lvl2pPr>
      <a:lvl3pPr marL="1143000" indent="-228600" algn="l" defTabSz="457200" rtl="0" eaLnBrk="1" latinLnBrk="0" hangingPunct="1">
        <a:spcBef>
          <a:spcPct val="20000"/>
        </a:spcBef>
        <a:buFont typeface="Arial"/>
        <a:buChar char="•"/>
        <a:defRPr sz="2000" b="0" i="0" kern="1200">
          <a:solidFill>
            <a:srgbClr val="009FC2"/>
          </a:solidFill>
          <a:latin typeface="Concord Thin"/>
          <a:ea typeface="+mn-ea"/>
          <a:cs typeface="Concord Thin"/>
        </a:defRPr>
      </a:lvl3pPr>
      <a:lvl4pPr marL="1600200" indent="-228600" algn="l" defTabSz="457200" rtl="0" eaLnBrk="1" latinLnBrk="0" hangingPunct="1">
        <a:spcBef>
          <a:spcPct val="20000"/>
        </a:spcBef>
        <a:buFont typeface="Arial"/>
        <a:buChar char="–"/>
        <a:defRPr sz="1800" b="0" i="0" kern="1200">
          <a:solidFill>
            <a:srgbClr val="009FC2"/>
          </a:solidFill>
          <a:latin typeface="Concord Thin"/>
          <a:ea typeface="+mn-ea"/>
          <a:cs typeface="Concord Thin"/>
        </a:defRPr>
      </a:lvl4pPr>
      <a:lvl5pPr marL="2057400" indent="-228600" algn="l" defTabSz="457200" rtl="0" eaLnBrk="1" latinLnBrk="0" hangingPunct="1">
        <a:spcBef>
          <a:spcPct val="20000"/>
        </a:spcBef>
        <a:buFont typeface="Arial"/>
        <a:buChar char="»"/>
        <a:defRPr sz="1600" b="0" i="0" kern="1200">
          <a:solidFill>
            <a:srgbClr val="009FC2"/>
          </a:solidFill>
          <a:latin typeface="Concord Thin"/>
          <a:ea typeface="+mn-ea"/>
          <a:cs typeface="Concord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_powerpoint_sunum+++-01.jpg"/>
          <p:cNvPicPr>
            <a:picLocks noChangeAspect="1"/>
          </p:cNvPicPr>
          <p:nvPr/>
        </p:nvPicPr>
        <p:blipFill>
          <a:blip r:embed="rId2"/>
          <a:stretch>
            <a:fillRect/>
          </a:stretch>
        </p:blipFill>
        <p:spPr>
          <a:xfrm>
            <a:off x="0" y="24714"/>
            <a:ext cx="9144000" cy="6858001"/>
          </a:xfrm>
          <a:prstGeom prst="rect">
            <a:avLst/>
          </a:prstGeom>
        </p:spPr>
      </p:pic>
      <p:sp>
        <p:nvSpPr>
          <p:cNvPr id="6" name="Title 1"/>
          <p:cNvSpPr>
            <a:spLocks noGrp="1"/>
          </p:cNvSpPr>
          <p:nvPr>
            <p:ph type="ctrTitle"/>
          </p:nvPr>
        </p:nvSpPr>
        <p:spPr>
          <a:xfrm>
            <a:off x="2825613" y="2725338"/>
            <a:ext cx="3608789" cy="1324063"/>
          </a:xfrm>
          <a:prstGeom prst="rect">
            <a:avLst/>
          </a:prstGeom>
        </p:spPr>
        <p:txBody>
          <a:bodyPr anchor="b"/>
          <a:lstStyle>
            <a:lvl1pPr algn="l">
              <a:defRPr sz="4000">
                <a:solidFill>
                  <a:schemeClr val="bg1"/>
                </a:solidFill>
              </a:defRPr>
            </a:lvl1pPr>
          </a:lstStyle>
          <a:p>
            <a:pPr>
              <a:defRPr/>
            </a:pPr>
            <a:r>
              <a:rPr lang="en-US" sz="2400" noProof="0" dirty="0" smtClean="0">
                <a:solidFill>
                  <a:srgbClr val="0093C0"/>
                </a:solidFill>
              </a:rPr>
              <a:t>OIC Member States’ Stock Exchanges Forum </a:t>
            </a:r>
            <a:r>
              <a:rPr lang="tr-TR" sz="2400" noProof="0" dirty="0" smtClean="0">
                <a:solidFill>
                  <a:srgbClr val="0093C0"/>
                </a:solidFill>
              </a:rPr>
              <a:t>10</a:t>
            </a:r>
            <a:r>
              <a:rPr lang="en-US" sz="2400" baseline="30000" noProof="0" dirty="0" err="1" smtClean="0">
                <a:solidFill>
                  <a:srgbClr val="0093C0"/>
                </a:solidFill>
              </a:rPr>
              <a:t>th</a:t>
            </a:r>
            <a:r>
              <a:rPr lang="en-US" sz="2400" noProof="0" dirty="0" smtClean="0">
                <a:solidFill>
                  <a:srgbClr val="0093C0"/>
                </a:solidFill>
              </a:rPr>
              <a:t> Meeting </a:t>
            </a:r>
            <a:r>
              <a:rPr lang="en-US" sz="2000" noProof="0" dirty="0" smtClean="0">
                <a:solidFill>
                  <a:srgbClr val="0093C0"/>
                </a:solidFill>
              </a:rPr>
              <a:t/>
            </a:r>
            <a:br>
              <a:rPr lang="en-US" sz="2000" noProof="0" dirty="0" smtClean="0">
                <a:solidFill>
                  <a:srgbClr val="0093C0"/>
                </a:solidFill>
              </a:rPr>
            </a:br>
            <a:r>
              <a:rPr lang="tr-TR" sz="1800" dirty="0" smtClean="0">
                <a:solidFill>
                  <a:srgbClr val="003678"/>
                </a:solidFill>
              </a:rPr>
              <a:t>October</a:t>
            </a:r>
            <a:r>
              <a:rPr lang="en-US" sz="1800" noProof="0" dirty="0" smtClean="0">
                <a:solidFill>
                  <a:srgbClr val="003678"/>
                </a:solidFill>
              </a:rPr>
              <a:t> </a:t>
            </a:r>
            <a:r>
              <a:rPr lang="tr-TR" sz="1800" noProof="0" dirty="0" smtClean="0">
                <a:solidFill>
                  <a:srgbClr val="003678"/>
                </a:solidFill>
              </a:rPr>
              <a:t>27</a:t>
            </a:r>
            <a:r>
              <a:rPr lang="en-US" sz="1800" noProof="0" dirty="0" smtClean="0">
                <a:solidFill>
                  <a:srgbClr val="003678"/>
                </a:solidFill>
              </a:rPr>
              <a:t>, 201</a:t>
            </a:r>
            <a:r>
              <a:rPr lang="tr-TR" sz="1800" dirty="0" smtClean="0">
                <a:solidFill>
                  <a:srgbClr val="003678"/>
                </a:solidFill>
              </a:rPr>
              <a:t>6</a:t>
            </a:r>
            <a:endParaRPr lang="en-US" sz="1800" noProof="0" dirty="0">
              <a:solidFill>
                <a:srgbClr val="003678"/>
              </a:solidFill>
            </a:endParaRPr>
          </a:p>
        </p:txBody>
      </p:sp>
      <p:pic>
        <p:nvPicPr>
          <p:cNvPr id="7" name="Picture 6" descr="yatay yatirimli.jpg"/>
          <p:cNvPicPr>
            <a:picLocks noChangeAspect="1"/>
          </p:cNvPicPr>
          <p:nvPr/>
        </p:nvPicPr>
        <p:blipFill>
          <a:blip r:embed="rId3"/>
          <a:srcRect t="13741" b="14460"/>
          <a:stretch>
            <a:fillRect/>
          </a:stretch>
        </p:blipFill>
        <p:spPr>
          <a:xfrm>
            <a:off x="14271" y="2896592"/>
            <a:ext cx="2811343" cy="1192894"/>
          </a:xfrm>
          <a:prstGeom prst="rect">
            <a:avLst/>
          </a:prstGeom>
        </p:spPr>
      </p:pic>
      <p:cxnSp>
        <p:nvCxnSpPr>
          <p:cNvPr id="9" name="Straight Connector 8"/>
          <p:cNvCxnSpPr/>
          <p:nvPr/>
        </p:nvCxnSpPr>
        <p:spPr>
          <a:xfrm rot="5400000">
            <a:off x="2082517" y="3422761"/>
            <a:ext cx="1303561" cy="1588"/>
          </a:xfrm>
          <a:prstGeom prst="line">
            <a:avLst/>
          </a:prstGeom>
          <a:ln w="19050" cap="flat" cmpd="sng" algn="ctr">
            <a:solidFill>
              <a:srgbClr val="0093C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1026825" y="3762186"/>
            <a:ext cx="1653647" cy="369388"/>
            <a:chOff x="6379741" y="3287357"/>
            <a:chExt cx="2689562" cy="686833"/>
          </a:xfrm>
        </p:grpSpPr>
        <p:sp>
          <p:nvSpPr>
            <p:cNvPr id="10" name="Rectangle 9"/>
            <p:cNvSpPr/>
            <p:nvPr/>
          </p:nvSpPr>
          <p:spPr>
            <a:xfrm>
              <a:off x="6624147" y="3287357"/>
              <a:ext cx="2445156" cy="5229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orsa_bfi.jpg"/>
            <p:cNvPicPr>
              <a:picLocks noChangeAspect="1"/>
            </p:cNvPicPr>
            <p:nvPr/>
          </p:nvPicPr>
          <p:blipFill>
            <a:blip r:embed="rId4">
              <a:clrChange>
                <a:clrFrom>
                  <a:srgbClr val="FFFFFF"/>
                </a:clrFrom>
                <a:clrTo>
                  <a:srgbClr val="FFFFFF">
                    <a:alpha val="0"/>
                  </a:srgbClr>
                </a:clrTo>
              </a:clrChange>
            </a:blip>
            <a:srcRect t="79192"/>
            <a:stretch>
              <a:fillRect/>
            </a:stretch>
          </p:blipFill>
          <p:spPr>
            <a:xfrm>
              <a:off x="6379741" y="3287357"/>
              <a:ext cx="2689562" cy="686833"/>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Survey: Participants</a:t>
            </a:r>
            <a:endParaRPr lang="en-US" sz="4400" b="1" dirty="0">
              <a:solidFill>
                <a:schemeClr val="bg1"/>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105491117"/>
              </p:ext>
            </p:extLst>
          </p:nvPr>
        </p:nvGraphicFramePr>
        <p:xfrm>
          <a:off x="792179" y="1572426"/>
          <a:ext cx="7559642" cy="4123321"/>
        </p:xfrm>
        <a:graphic>
          <a:graphicData uri="http://schemas.openxmlformats.org/drawingml/2006/table">
            <a:tbl>
              <a:tblPr firstRow="1" firstCol="1" bandRow="1">
                <a:tableStyleId>{3B4B98B0-60AC-42C2-AFA5-B58CD77FA1E5}</a:tableStyleId>
              </a:tblPr>
              <a:tblGrid>
                <a:gridCol w="1986329"/>
                <a:gridCol w="3173955"/>
                <a:gridCol w="1152448"/>
                <a:gridCol w="1246910"/>
              </a:tblGrid>
              <a:tr h="417389">
                <a:tc gridSpan="4">
                  <a:txBody>
                    <a:bodyPr/>
                    <a:lstStyle/>
                    <a:p>
                      <a:pPr algn="ctr">
                        <a:lnSpc>
                          <a:spcPct val="115000"/>
                        </a:lnSpc>
                        <a:spcAft>
                          <a:spcPts val="0"/>
                        </a:spcAft>
                      </a:pPr>
                      <a:r>
                        <a:rPr lang="en-US" sz="1600" dirty="0" smtClean="0">
                          <a:effectLst/>
                        </a:rPr>
                        <a:t>Stock Exchanges</a:t>
                      </a:r>
                      <a:endParaRPr lang="en-US" sz="1600" b="1" dirty="0">
                        <a:solidFill>
                          <a:schemeClr val="tx1"/>
                        </a:solidFill>
                        <a:effectLst/>
                      </a:endParaRPr>
                    </a:p>
                  </a:txBody>
                  <a:tcPr marL="53883" marR="53883"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02392">
                <a:tc>
                  <a:txBody>
                    <a:bodyPr/>
                    <a:lstStyle/>
                    <a:p>
                      <a:pPr>
                        <a:lnSpc>
                          <a:spcPct val="115000"/>
                        </a:lnSpc>
                        <a:spcAft>
                          <a:spcPts val="0"/>
                        </a:spcAft>
                      </a:pPr>
                      <a:r>
                        <a:rPr lang="en-US" sz="1200" b="1" kern="1200" dirty="0">
                          <a:effectLst/>
                        </a:rPr>
                        <a:t>State</a:t>
                      </a:r>
                      <a:endParaRPr lang="en-US" sz="12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53883" marR="53883" marT="0" marB="0"/>
                </a:tc>
                <a:tc>
                  <a:txBody>
                    <a:bodyPr/>
                    <a:lstStyle/>
                    <a:p>
                      <a:pPr>
                        <a:lnSpc>
                          <a:spcPct val="115000"/>
                        </a:lnSpc>
                        <a:spcAft>
                          <a:spcPts val="0"/>
                        </a:spcAft>
                      </a:pPr>
                      <a:r>
                        <a:rPr lang="en-US" sz="1200" b="1" dirty="0">
                          <a:effectLst/>
                        </a:rPr>
                        <a:t>Name</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3" marR="53883" marT="0" marB="0"/>
                </a:tc>
                <a:tc>
                  <a:txBody>
                    <a:bodyPr/>
                    <a:lstStyle/>
                    <a:p>
                      <a:pPr>
                        <a:lnSpc>
                          <a:spcPct val="115000"/>
                        </a:lnSpc>
                        <a:spcAft>
                          <a:spcPts val="0"/>
                        </a:spcAft>
                      </a:pPr>
                      <a:r>
                        <a:rPr lang="en-US" sz="1200" b="1" dirty="0">
                          <a:effectLst/>
                        </a:rPr>
                        <a:t>Acronym</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3" marR="53883" marT="0" marB="0"/>
                </a:tc>
                <a:tc>
                  <a:txBody>
                    <a:bodyPr/>
                    <a:lstStyle/>
                    <a:p>
                      <a:pPr>
                        <a:lnSpc>
                          <a:spcPct val="115000"/>
                        </a:lnSpc>
                        <a:spcAft>
                          <a:spcPts val="0"/>
                        </a:spcAft>
                      </a:pPr>
                      <a:r>
                        <a:rPr lang="en-US" sz="1200" b="1" dirty="0">
                          <a:effectLst/>
                        </a:rPr>
                        <a:t>Source</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3" marR="53883" marT="0" marB="0"/>
                </a:tc>
              </a:tr>
              <a:tr h="183980">
                <a:tc>
                  <a:txBody>
                    <a:bodyPr/>
                    <a:lstStyle/>
                    <a:p>
                      <a:pPr>
                        <a:lnSpc>
                          <a:spcPct val="115000"/>
                        </a:lnSpc>
                        <a:spcAft>
                          <a:spcPts val="0"/>
                        </a:spcAft>
                      </a:pPr>
                      <a:r>
                        <a:rPr lang="en-US" sz="1000" dirty="0">
                          <a:effectLst/>
                        </a:rPr>
                        <a:t>United Arab Emirates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Abu Dhabi Securities Exchange</a:t>
                      </a:r>
                      <a:endParaRPr lang="en-US"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ADX*</a:t>
                      </a:r>
                      <a:endParaRPr lang="en-US"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Jordan</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Amman Stock Exchange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ASE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Turkey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Borsa İstanbul</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BIST</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Malaysia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Bursa Malaysia </a:t>
                      </a:r>
                      <a:r>
                        <a:rPr lang="en-US" sz="1000" dirty="0" err="1">
                          <a:effectLst/>
                        </a:rPr>
                        <a:t>Berhad</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BM*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Mozambique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err="1">
                          <a:effectLst/>
                        </a:rPr>
                        <a:t>Bolsa</a:t>
                      </a:r>
                      <a:r>
                        <a:rPr lang="en-US" sz="1000" dirty="0">
                          <a:effectLst/>
                        </a:rPr>
                        <a:t> de </a:t>
                      </a:r>
                      <a:r>
                        <a:rPr lang="en-US" sz="1000" dirty="0" err="1">
                          <a:effectLst/>
                        </a:rPr>
                        <a:t>Valores</a:t>
                      </a:r>
                      <a:r>
                        <a:rPr lang="en-US" sz="1000" dirty="0">
                          <a:effectLst/>
                        </a:rPr>
                        <a:t> de </a:t>
                      </a:r>
                      <a:r>
                        <a:rPr lang="en-US" sz="1000" dirty="0" err="1">
                          <a:effectLst/>
                        </a:rPr>
                        <a:t>Moçambique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BVM*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Survey</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a:effectLst/>
                        </a:rPr>
                        <a:t>Bangladesh</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Chittagong Stock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CSE(B)*</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Survey</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Morocco</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Casablanca Stock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CSE(M)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WFE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a:effectLst/>
                        </a:rPr>
                        <a:t>United Arab Emirates</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Dubai Financial Market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DFM*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Survey</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a:effectLst/>
                        </a:rPr>
                        <a:t>Egypt</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The Egyptian Exchange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EGX</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Survey</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Indonesia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Indonesia Stock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IDX</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WFE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Iran</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Iran </a:t>
                      </a:r>
                      <a:r>
                        <a:rPr lang="en-US" sz="1000" dirty="0" err="1">
                          <a:effectLst/>
                        </a:rPr>
                        <a:t>Fara</a:t>
                      </a:r>
                      <a:r>
                        <a:rPr lang="en-US" sz="1000" dirty="0">
                          <a:effectLst/>
                        </a:rPr>
                        <a:t> Bourse Company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IFB</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Survey</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a:effectLst/>
                        </a:rPr>
                        <a:t>Iraq</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Iraq Stock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ISX*</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Kazakhstan</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Kazakhstan Stock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KASE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Maldives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Maldives Stock Exchange </a:t>
                      </a:r>
                      <a:r>
                        <a:rPr lang="en-US" sz="1000" dirty="0" err="1">
                          <a:effectLst/>
                        </a:rPr>
                        <a:t>Pvt</a:t>
                      </a:r>
                      <a:r>
                        <a:rPr lang="en-US" sz="1000" dirty="0">
                          <a:effectLst/>
                        </a:rPr>
                        <a:t> Ltd</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MSE*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Palestine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Palestine Securities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PEX*</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Qatar</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Qatar Stock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QSE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a:effectLst/>
                        </a:rPr>
                        <a:t>Algeria</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Algiers Stock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SGBV</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Saudi Arabia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a:effectLst/>
                        </a:rPr>
                        <a:t>Saudi Stock Exchange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err="1">
                          <a:effectLst/>
                        </a:rPr>
                        <a:t>Tadawul</a:t>
                      </a:r>
                      <a:r>
                        <a:rPr lang="en-US" sz="1000" dirty="0">
                          <a:effectLst/>
                        </a:rPr>
                        <a: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183980">
                <a:tc>
                  <a:txBody>
                    <a:bodyPr/>
                    <a:lstStyle/>
                    <a:p>
                      <a:pPr>
                        <a:lnSpc>
                          <a:spcPct val="115000"/>
                        </a:lnSpc>
                        <a:spcAft>
                          <a:spcPts val="0"/>
                        </a:spcAft>
                      </a:pPr>
                      <a:r>
                        <a:rPr lang="en-US" sz="1000" dirty="0">
                          <a:effectLst/>
                        </a:rPr>
                        <a:t>Iran</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Tehran Stock Exchange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TSE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a:effectLst/>
                        </a:rPr>
                        <a:t>Survey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angle 4"/>
          <p:cNvSpPr>
            <a:spLocks noChangeArrowheads="1"/>
          </p:cNvSpPr>
          <p:nvPr/>
        </p:nvSpPr>
        <p:spPr bwMode="auto">
          <a:xfrm>
            <a:off x="2584617" y="133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144915" y="6381549"/>
            <a:ext cx="471102" cy="276999"/>
          </a:xfrm>
          <a:prstGeom prst="rect">
            <a:avLst/>
          </a:prstGeom>
          <a:noFill/>
        </p:spPr>
        <p:txBody>
          <a:bodyPr wrap="square" rtlCol="0">
            <a:spAutoFit/>
          </a:bodyPr>
          <a:lstStyle/>
          <a:p>
            <a:pPr algn="ctr"/>
            <a:r>
              <a:rPr lang="en-US" sz="1200" dirty="0" smtClean="0"/>
              <a:t>1</a:t>
            </a:r>
            <a:r>
              <a:rPr lang="tr-TR" sz="1200" dirty="0" smtClean="0"/>
              <a:t>0</a:t>
            </a:r>
            <a:endParaRPr lang="en-US" sz="1200" dirty="0"/>
          </a:p>
        </p:txBody>
      </p:sp>
    </p:spTree>
    <p:extLst>
      <p:ext uri="{BB962C8B-B14F-4D97-AF65-F5344CB8AC3E}">
        <p14:creationId xmlns:p14="http://schemas.microsoft.com/office/powerpoint/2010/main" val="33562220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2510788540"/>
              </p:ext>
            </p:extLst>
          </p:nvPr>
        </p:nvGraphicFramePr>
        <p:xfrm>
          <a:off x="2919053" y="3334327"/>
          <a:ext cx="3739975" cy="2325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Survey: Participants</a:t>
            </a:r>
            <a:endParaRPr lang="en-US" sz="4400" b="1" dirty="0">
              <a:solidFill>
                <a:schemeClr val="bg1"/>
              </a:solidFill>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2536357045"/>
              </p:ext>
            </p:extLst>
          </p:nvPr>
        </p:nvGraphicFramePr>
        <p:xfrm>
          <a:off x="1828800" y="1833955"/>
          <a:ext cx="5486400" cy="796295"/>
        </p:xfrm>
        <a:graphic>
          <a:graphicData uri="http://schemas.openxmlformats.org/drawingml/2006/table">
            <a:tbl>
              <a:tblPr firstRow="1" firstCol="1" bandRow="1">
                <a:tableStyleId>{3B4B98B0-60AC-42C2-AFA5-B58CD77FA1E5}</a:tableStyleId>
              </a:tblPr>
              <a:tblGrid>
                <a:gridCol w="1371600"/>
                <a:gridCol w="2651760"/>
                <a:gridCol w="822960"/>
                <a:gridCol w="640080"/>
              </a:tblGrid>
              <a:tr h="393197">
                <a:tc gridSpan="4">
                  <a:txBody>
                    <a:bodyPr/>
                    <a:lstStyle/>
                    <a:p>
                      <a:pPr algn="ctr">
                        <a:lnSpc>
                          <a:spcPct val="115000"/>
                        </a:lnSpc>
                        <a:spcAft>
                          <a:spcPts val="0"/>
                        </a:spcAft>
                      </a:pPr>
                      <a:r>
                        <a:rPr lang="en-US" sz="1600" dirty="0">
                          <a:effectLst/>
                        </a:rPr>
                        <a:t>Commodities </a:t>
                      </a:r>
                      <a:r>
                        <a:rPr lang="en-US" sz="1600" dirty="0" smtClean="0">
                          <a:effectLst/>
                        </a:rPr>
                        <a:t>Exchanges</a:t>
                      </a:r>
                      <a:endParaRPr lang="en-US" sz="1400" dirty="0">
                        <a:effectLst/>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nSpc>
                          <a:spcPct val="115000"/>
                        </a:lnSpc>
                        <a:spcAft>
                          <a:spcPts val="0"/>
                        </a:spcAft>
                      </a:pPr>
                      <a:r>
                        <a:rPr lang="en-US" sz="1200" b="1" dirty="0">
                          <a:effectLst/>
                        </a:rPr>
                        <a:t>State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b="1" dirty="0">
                          <a:effectLst/>
                        </a:rPr>
                        <a:t>Name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b="1" dirty="0">
                          <a:effectLst/>
                        </a:rPr>
                        <a:t>Acronym</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b="1" dirty="0">
                          <a:effectLst/>
                        </a:rPr>
                        <a:t>Source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tabLst>
                          <a:tab pos="819150" algn="l"/>
                        </a:tabLst>
                      </a:pPr>
                      <a:r>
                        <a:rPr lang="en-US" sz="1100" dirty="0">
                          <a:effectLst/>
                        </a:rPr>
                        <a:t>Pakistan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Pakistan Mercantile Exchange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PMEX</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Survey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254410309"/>
              </p:ext>
            </p:extLst>
          </p:nvPr>
        </p:nvGraphicFramePr>
        <p:xfrm>
          <a:off x="1828800" y="3334327"/>
          <a:ext cx="5486400" cy="1964568"/>
        </p:xfrm>
        <a:graphic>
          <a:graphicData uri="http://schemas.openxmlformats.org/drawingml/2006/table">
            <a:tbl>
              <a:tblPr firstRow="1" firstCol="1" bandRow="1">
                <a:tableStyleId>{3B4B98B0-60AC-42C2-AFA5-B58CD77FA1E5}</a:tableStyleId>
              </a:tblPr>
              <a:tblGrid>
                <a:gridCol w="1371600"/>
                <a:gridCol w="2651760"/>
                <a:gridCol w="822960"/>
                <a:gridCol w="640080"/>
              </a:tblGrid>
              <a:tr h="404754">
                <a:tc gridSpan="4">
                  <a:txBody>
                    <a:bodyPr/>
                    <a:lstStyle/>
                    <a:p>
                      <a:pPr algn="ctr">
                        <a:lnSpc>
                          <a:spcPct val="115000"/>
                        </a:lnSpc>
                        <a:spcAft>
                          <a:spcPts val="0"/>
                        </a:spcAft>
                      </a:pPr>
                      <a:r>
                        <a:rPr lang="en-US" sz="1600" b="1" kern="1200" dirty="0">
                          <a:solidFill>
                            <a:schemeClr val="tx1"/>
                          </a:solidFill>
                          <a:effectLst/>
                          <a:latin typeface="+mn-lt"/>
                          <a:ea typeface="+mn-ea"/>
                          <a:cs typeface="+mn-cs"/>
                        </a:rPr>
                        <a:t>Central Securities </a:t>
                      </a:r>
                      <a:r>
                        <a:rPr lang="en-US" sz="1600" b="1" kern="1200" dirty="0" smtClean="0">
                          <a:solidFill>
                            <a:schemeClr val="tx1"/>
                          </a:solidFill>
                          <a:effectLst/>
                          <a:latin typeface="+mn-lt"/>
                          <a:ea typeface="+mn-ea"/>
                          <a:cs typeface="+mn-cs"/>
                        </a:rPr>
                        <a:t>Depositories</a:t>
                      </a:r>
                      <a:endParaRPr lang="en-US" sz="1600" b="1" kern="1200" dirty="0">
                        <a:solidFill>
                          <a:schemeClr val="tx1"/>
                        </a:solidFill>
                        <a:effectLst/>
                        <a:latin typeface="+mn-lt"/>
                        <a:ea typeface="+mn-ea"/>
                        <a:cs typeface="+mn-cs"/>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nSpc>
                          <a:spcPct val="115000"/>
                        </a:lnSpc>
                        <a:spcAft>
                          <a:spcPts val="0"/>
                        </a:spcAft>
                      </a:pPr>
                      <a:r>
                        <a:rPr lang="en-US" sz="1200" b="1">
                          <a:effectLst/>
                        </a:rPr>
                        <a:t>State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b="1" dirty="0">
                          <a:effectLst/>
                        </a:rPr>
                        <a:t>Name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b="1" dirty="0">
                          <a:effectLst/>
                        </a:rPr>
                        <a:t>Acronym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b="1" dirty="0">
                          <a:effectLst/>
                        </a:rPr>
                        <a:t>Source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US" sz="1100" dirty="0">
                          <a:effectLst/>
                        </a:rPr>
                        <a:t>Algeria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Algeria Central Securities Depository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Survey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US" sz="1100">
                          <a:effectLst/>
                        </a:rPr>
                        <a:t>Pakistan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Central Depository Company of Pakistan Ltd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CDC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Survey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US" sz="1100">
                          <a:effectLst/>
                        </a:rPr>
                        <a:t>Iran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Central Securities Depository of Iran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CSDI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Survey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US" sz="1100">
                          <a:effectLst/>
                        </a:rPr>
                        <a:t>Morocco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Maroclear CSD Morocco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Maroclear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Survey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US" sz="1100">
                          <a:effectLst/>
                        </a:rPr>
                        <a:t>Turkey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Central Registry 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MKK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Survey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US" sz="1100">
                          <a:effectLst/>
                        </a:rPr>
                        <a:t>Jordan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Securities Depository Center of Jordan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SDC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Survey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US" sz="1100">
                          <a:effectLst/>
                        </a:rPr>
                        <a:t>Tunisia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Tunisie Clearing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Survey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6" name="Rectangle 7"/>
          <p:cNvSpPr>
            <a:spLocks noChangeArrowheads="1"/>
          </p:cNvSpPr>
          <p:nvPr/>
        </p:nvSpPr>
        <p:spPr bwMode="auto">
          <a:xfrm>
            <a:off x="182880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a:off x="144915" y="6381549"/>
            <a:ext cx="471102" cy="276999"/>
          </a:xfrm>
          <a:prstGeom prst="rect">
            <a:avLst/>
          </a:prstGeom>
          <a:noFill/>
        </p:spPr>
        <p:txBody>
          <a:bodyPr wrap="square" rtlCol="0">
            <a:spAutoFit/>
          </a:bodyPr>
          <a:lstStyle/>
          <a:p>
            <a:pPr algn="ctr"/>
            <a:r>
              <a:rPr lang="tr-TR" sz="1200" dirty="0" smtClean="0"/>
              <a:t>11</a:t>
            </a:r>
            <a:endParaRPr lang="en-US" sz="1200" dirty="0"/>
          </a:p>
        </p:txBody>
      </p:sp>
    </p:spTree>
    <p:extLst>
      <p:ext uri="{BB962C8B-B14F-4D97-AF65-F5344CB8AC3E}">
        <p14:creationId xmlns:p14="http://schemas.microsoft.com/office/powerpoint/2010/main" val="22298922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Survey: Equities</a:t>
            </a:r>
            <a:endParaRPr lang="en-US" sz="4400" b="1" dirty="0">
              <a:solidFill>
                <a:schemeClr val="bg1"/>
              </a:solidFill>
              <a:latin typeface="Arial"/>
              <a:cs typeface="Arial"/>
            </a:endParaRPr>
          </a:p>
        </p:txBody>
      </p:sp>
      <p:sp>
        <p:nvSpPr>
          <p:cNvPr id="16" name="Rectangle 7"/>
          <p:cNvSpPr>
            <a:spLocks noChangeArrowheads="1"/>
          </p:cNvSpPr>
          <p:nvPr/>
        </p:nvSpPr>
        <p:spPr bwMode="auto">
          <a:xfrm>
            <a:off x="182880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6051765" y="1244756"/>
            <a:ext cx="2847791" cy="5062924"/>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smtClean="0"/>
              <a:t>OIC </a:t>
            </a:r>
            <a:r>
              <a:rPr lang="en-US" sz="1400" dirty="0"/>
              <a:t>Exchanges have represented $</a:t>
            </a:r>
            <a:r>
              <a:rPr lang="en-US" sz="1400" dirty="0" smtClean="0"/>
              <a:t>2 </a:t>
            </a:r>
            <a:r>
              <a:rPr lang="en-US" sz="1400" dirty="0"/>
              <a:t>trillion of the world equities markets in </a:t>
            </a:r>
            <a:r>
              <a:rPr lang="en-US" sz="1400" dirty="0" smtClean="0"/>
              <a:t>201</a:t>
            </a:r>
            <a:r>
              <a:rPr lang="tr-TR" sz="1400" dirty="0" smtClean="0"/>
              <a:t>5</a:t>
            </a:r>
            <a:r>
              <a:rPr lang="en-US" sz="1400" dirty="0" smtClean="0"/>
              <a:t> </a:t>
            </a:r>
            <a:r>
              <a:rPr lang="en-US" sz="1400" dirty="0"/>
              <a:t>with an </a:t>
            </a:r>
            <a:r>
              <a:rPr lang="tr-TR" sz="1400" dirty="0" smtClean="0"/>
              <a:t>16</a:t>
            </a:r>
            <a:r>
              <a:rPr lang="en-US" sz="1400" dirty="0" smtClean="0"/>
              <a:t>% </a:t>
            </a:r>
            <a:r>
              <a:rPr lang="en-US" sz="1400" dirty="0"/>
              <a:t>annual </a:t>
            </a:r>
            <a:r>
              <a:rPr lang="tr-TR" sz="1400" dirty="0" smtClean="0"/>
              <a:t>decrease </a:t>
            </a:r>
            <a:r>
              <a:rPr lang="en-US" sz="1400" dirty="0" smtClean="0"/>
              <a:t>in </a:t>
            </a:r>
            <a:r>
              <a:rPr lang="en-US" sz="1400" dirty="0"/>
              <a:t>the market capitalization and a </a:t>
            </a:r>
            <a:r>
              <a:rPr lang="en-US" sz="1400" dirty="0" smtClean="0"/>
              <a:t>2</a:t>
            </a:r>
            <a:r>
              <a:rPr lang="tr-TR" sz="1400" dirty="0" smtClean="0"/>
              <a:t>2</a:t>
            </a:r>
            <a:r>
              <a:rPr lang="en-US" sz="1400" dirty="0" smtClean="0"/>
              <a:t>% </a:t>
            </a:r>
            <a:r>
              <a:rPr lang="en-US" sz="1400" dirty="0"/>
              <a:t>annual </a:t>
            </a:r>
            <a:r>
              <a:rPr lang="tr-TR" sz="1400" dirty="0" smtClean="0"/>
              <a:t>decrease </a:t>
            </a:r>
            <a:r>
              <a:rPr lang="en-US" sz="1400" dirty="0" smtClean="0"/>
              <a:t>in </a:t>
            </a:r>
            <a:r>
              <a:rPr lang="en-US" sz="1400" dirty="0"/>
              <a:t>the value of trading for all equities products, compared to </a:t>
            </a:r>
            <a:r>
              <a:rPr lang="tr-TR" sz="1400" dirty="0" smtClean="0"/>
              <a:t>1.3</a:t>
            </a:r>
            <a:r>
              <a:rPr lang="en-US" sz="1400" dirty="0" smtClean="0"/>
              <a:t>% </a:t>
            </a:r>
            <a:r>
              <a:rPr lang="tr-TR" sz="1400" dirty="0" smtClean="0"/>
              <a:t>decrease </a:t>
            </a:r>
            <a:r>
              <a:rPr lang="en-US" sz="1400" dirty="0" smtClean="0"/>
              <a:t>and </a:t>
            </a:r>
            <a:r>
              <a:rPr lang="tr-TR" sz="1400" dirty="0" smtClean="0"/>
              <a:t>41</a:t>
            </a:r>
            <a:r>
              <a:rPr lang="en-US" sz="1400" dirty="0" smtClean="0"/>
              <a:t>%</a:t>
            </a:r>
            <a:r>
              <a:rPr lang="tr-TR" sz="1400" dirty="0" smtClean="0"/>
              <a:t> increase</a:t>
            </a:r>
            <a:r>
              <a:rPr lang="en-US" sz="1400" dirty="0" smtClean="0"/>
              <a:t> </a:t>
            </a:r>
            <a:r>
              <a:rPr lang="en-US" sz="1400" dirty="0"/>
              <a:t>of the WFE averages respectively</a:t>
            </a:r>
            <a:r>
              <a:rPr lang="en-US" sz="1400" dirty="0" smtClean="0"/>
              <a:t>.</a:t>
            </a:r>
            <a:endParaRPr lang="tr-TR" sz="1400" dirty="0" smtClean="0"/>
          </a:p>
          <a:p>
            <a:pPr algn="just"/>
            <a:endParaRPr lang="en-US" sz="900" dirty="0" smtClean="0"/>
          </a:p>
          <a:p>
            <a:pPr marL="285750" indent="-285750" algn="just">
              <a:buFont typeface="Arial" panose="020B0604020202020204" pitchFamily="34" charset="0"/>
              <a:buChar char="•"/>
            </a:pPr>
            <a:endParaRPr lang="en-US" sz="600" dirty="0" smtClean="0"/>
          </a:p>
          <a:p>
            <a:pPr marL="265113" lvl="1" algn="just"/>
            <a:r>
              <a:rPr lang="en-US" sz="1400" u="sng" dirty="0" smtClean="0"/>
              <a:t>ETFs</a:t>
            </a:r>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en-US" sz="1400" dirty="0"/>
              <a:t>ADX, BIST, BM, EGX, IDX, IFB, </a:t>
            </a:r>
            <a:r>
              <a:rPr lang="en-US" sz="1400" dirty="0" err="1"/>
              <a:t>Tadawul</a:t>
            </a:r>
            <a:r>
              <a:rPr lang="en-US" sz="1400" dirty="0"/>
              <a:t>, and </a:t>
            </a:r>
            <a:r>
              <a:rPr lang="en-US" sz="1400" dirty="0" smtClean="0"/>
              <a:t>TSE</a:t>
            </a:r>
            <a:r>
              <a:rPr lang="tr-TR" sz="1400" dirty="0" smtClean="0"/>
              <a:t> </a:t>
            </a:r>
            <a:r>
              <a:rPr lang="en-US" sz="1400" dirty="0" smtClean="0"/>
              <a:t>have 4</a:t>
            </a:r>
            <a:r>
              <a:rPr lang="tr-TR" sz="1400" dirty="0" smtClean="0"/>
              <a:t>9</a:t>
            </a:r>
            <a:r>
              <a:rPr lang="en-US" sz="1400" dirty="0" smtClean="0"/>
              <a:t> ETF products, with the value of trading of $1.8 billion in 201</a:t>
            </a:r>
            <a:r>
              <a:rPr lang="tr-TR" sz="1400" dirty="0" smtClean="0"/>
              <a:t>5</a:t>
            </a:r>
            <a:r>
              <a:rPr lang="en-US" sz="1400" dirty="0" smtClean="0"/>
              <a:t>, which is a </a:t>
            </a:r>
            <a:r>
              <a:rPr lang="tr-TR" sz="1400" dirty="0" smtClean="0"/>
              <a:t>8</a:t>
            </a:r>
            <a:r>
              <a:rPr lang="en-US" sz="1400" dirty="0" smtClean="0"/>
              <a:t>% decrease from 201</a:t>
            </a:r>
            <a:r>
              <a:rPr lang="tr-TR" sz="1400" dirty="0" smtClean="0"/>
              <a:t>4</a:t>
            </a:r>
            <a:endParaRPr lang="en-US" sz="1400" dirty="0" smtClean="0"/>
          </a:p>
          <a:p>
            <a:pPr marL="285750" indent="-285750" algn="just">
              <a:buFont typeface="Arial" panose="020B0604020202020204" pitchFamily="34" charset="0"/>
              <a:buChar char="•"/>
            </a:pPr>
            <a:endParaRPr lang="en-US" sz="800" dirty="0"/>
          </a:p>
          <a:p>
            <a:pPr marL="285750" indent="-285750" algn="just">
              <a:buFont typeface="Arial" panose="020B0604020202020204" pitchFamily="34" charset="0"/>
              <a:buChar char="•"/>
            </a:pPr>
            <a:r>
              <a:rPr lang="tr-TR" sz="1400" dirty="0" smtClean="0"/>
              <a:t>80</a:t>
            </a:r>
            <a:r>
              <a:rPr lang="en-US" sz="1400" dirty="0" smtClean="0"/>
              <a:t>% </a:t>
            </a:r>
            <a:r>
              <a:rPr lang="en-US" sz="1400" dirty="0"/>
              <a:t>of the value traded was executed at Borsa İstanbul with </a:t>
            </a:r>
            <a:r>
              <a:rPr lang="en-US" sz="1400" dirty="0" smtClean="0"/>
              <a:t>1</a:t>
            </a:r>
            <a:r>
              <a:rPr lang="tr-TR" sz="1400" dirty="0" smtClean="0"/>
              <a:t>2</a:t>
            </a:r>
            <a:r>
              <a:rPr lang="en-US" sz="1400" dirty="0" smtClean="0"/>
              <a:t> products</a:t>
            </a:r>
            <a:endParaRPr lang="en-US" sz="1400" dirty="0"/>
          </a:p>
          <a:p>
            <a:endParaRPr lang="en-US" sz="1400" dirty="0"/>
          </a:p>
        </p:txBody>
      </p:sp>
      <p:sp>
        <p:nvSpPr>
          <p:cNvPr id="7" name="TextBox 6"/>
          <p:cNvSpPr txBox="1"/>
          <p:nvPr/>
        </p:nvSpPr>
        <p:spPr>
          <a:xfrm>
            <a:off x="144915" y="6381549"/>
            <a:ext cx="471102" cy="276999"/>
          </a:xfrm>
          <a:prstGeom prst="rect">
            <a:avLst/>
          </a:prstGeom>
          <a:noFill/>
        </p:spPr>
        <p:txBody>
          <a:bodyPr wrap="square" rtlCol="0">
            <a:spAutoFit/>
          </a:bodyPr>
          <a:lstStyle/>
          <a:p>
            <a:pPr algn="ctr"/>
            <a:r>
              <a:rPr lang="tr-TR" sz="1200" dirty="0" smtClean="0"/>
              <a:t>12</a:t>
            </a: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2712537808"/>
              </p:ext>
            </p:extLst>
          </p:nvPr>
        </p:nvGraphicFramePr>
        <p:xfrm>
          <a:off x="317091" y="1388821"/>
          <a:ext cx="5468072" cy="1652087"/>
        </p:xfrm>
        <a:graphic>
          <a:graphicData uri="http://schemas.openxmlformats.org/drawingml/2006/table">
            <a:tbl>
              <a:tblPr firstRow="1" firstCol="1" bandRow="1"/>
              <a:tblGrid>
                <a:gridCol w="1260776"/>
                <a:gridCol w="210236"/>
                <a:gridCol w="210236"/>
                <a:gridCol w="210880"/>
                <a:gridCol w="210880"/>
                <a:gridCol w="210880"/>
                <a:gridCol w="210880"/>
                <a:gridCol w="210236"/>
                <a:gridCol w="210236"/>
                <a:gridCol w="210236"/>
                <a:gridCol w="210236"/>
                <a:gridCol w="210236"/>
                <a:gridCol w="210236"/>
                <a:gridCol w="210236"/>
                <a:gridCol w="210236"/>
                <a:gridCol w="210236"/>
                <a:gridCol w="210236"/>
                <a:gridCol w="210236"/>
                <a:gridCol w="210236"/>
                <a:gridCol w="210236"/>
                <a:gridCol w="210236"/>
              </a:tblGrid>
              <a:tr h="577867">
                <a:tc>
                  <a:txBody>
                    <a:bodyPr/>
                    <a:lstStyle/>
                    <a:p>
                      <a:pPr marL="90170">
                        <a:lnSpc>
                          <a:spcPct val="115000"/>
                        </a:lnSpc>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ASE</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BIST</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BM</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BVM</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CSE (B)</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CSE (M)</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DFM</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EGX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IFB</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PMEX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SGBV</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Tadawul</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68555">
                <a:tc>
                  <a:txBody>
                    <a:bodyPr/>
                    <a:lstStyle/>
                    <a:p>
                      <a:pPr>
                        <a:lnSpc>
                          <a:spcPct val="80000"/>
                        </a:lnSpc>
                        <a:spcAft>
                          <a:spcPts val="0"/>
                        </a:spcAft>
                      </a:pPr>
                      <a:r>
                        <a:rPr lang="en-US" sz="900" b="1">
                          <a:solidFill>
                            <a:srgbClr val="31849B"/>
                          </a:solidFill>
                          <a:effectLst/>
                          <a:latin typeface="Calibri" panose="020F0502020204030204" pitchFamily="34" charset="0"/>
                          <a:ea typeface="Times New Roman" panose="02020603050405020304" pitchFamily="18" charset="0"/>
                          <a:cs typeface="Times New Roman" panose="02020603050405020304" pitchFamily="18" charset="0"/>
                        </a:rPr>
                        <a:t>Shares</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w="12700" cap="flat" cmpd="sng" algn="ctr">
                      <a:solidFill>
                        <a:srgbClr val="4BACC6"/>
                      </a:solidFill>
                      <a:prstDash val="solid"/>
                      <a:round/>
                      <a:headEnd type="none" w="med" len="med"/>
                      <a:tailEnd type="none" w="med" len="med"/>
                    </a:lnT>
                    <a:lnB>
                      <a:noFill/>
                    </a:lnB>
                    <a:solidFill>
                      <a:srgbClr val="D2EAF1"/>
                    </a:solidFill>
                  </a:tcPr>
                </a:tc>
              </a:tr>
              <a:tr h="268555">
                <a:tc>
                  <a:txBody>
                    <a:bodyPr/>
                    <a:lstStyle/>
                    <a:p>
                      <a:pPr>
                        <a:lnSpc>
                          <a:spcPct val="80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Securitized Derivatives</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tcPr>
                </a:tc>
              </a:tr>
              <a:tr h="268555">
                <a:tc>
                  <a:txBody>
                    <a:bodyPr/>
                    <a:lstStyle/>
                    <a:p>
                      <a:pPr>
                        <a:lnSpc>
                          <a:spcPct val="80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ETFs</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dirty="0">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solidFill>
                      <a:srgbClr val="D2EAF1"/>
                    </a:solidFill>
                  </a:tcPr>
                </a:tc>
              </a:tr>
              <a:tr h="268555">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Investment Funds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w="12700" cap="flat" cmpd="sng" algn="ctr">
                      <a:solidFill>
                        <a:srgbClr val="4BACC6"/>
                      </a:solidFill>
                      <a:prstDash val="solid"/>
                      <a:round/>
                      <a:headEnd type="none" w="med" len="med"/>
                      <a:tailEnd type="none" w="med" len="med"/>
                    </a:lnB>
                  </a:tcPr>
                </a:tc>
              </a:tr>
            </a:tbl>
          </a:graphicData>
        </a:graphic>
      </p:graphicFrame>
      <p:graphicFrame>
        <p:nvGraphicFramePr>
          <p:cNvPr id="9" name="Chart 8"/>
          <p:cNvGraphicFramePr/>
          <p:nvPr>
            <p:extLst>
              <p:ext uri="{D42A27DB-BD31-4B8C-83A1-F6EECF244321}">
                <p14:modId xmlns:p14="http://schemas.microsoft.com/office/powerpoint/2010/main" val="1700866000"/>
              </p:ext>
            </p:extLst>
          </p:nvPr>
        </p:nvGraphicFramePr>
        <p:xfrm>
          <a:off x="114506" y="3290640"/>
          <a:ext cx="5670657" cy="3017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4135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Survey: Debt Instruments</a:t>
            </a:r>
            <a:endParaRPr lang="en-US" sz="4400" b="1" dirty="0">
              <a:solidFill>
                <a:schemeClr val="bg1"/>
              </a:solidFill>
              <a:latin typeface="Arial"/>
              <a:cs typeface="Arial"/>
            </a:endParaRPr>
          </a:p>
        </p:txBody>
      </p:sp>
      <p:sp>
        <p:nvSpPr>
          <p:cNvPr id="16" name="Rectangle 7"/>
          <p:cNvSpPr>
            <a:spLocks noChangeArrowheads="1"/>
          </p:cNvSpPr>
          <p:nvPr/>
        </p:nvSpPr>
        <p:spPr bwMode="auto">
          <a:xfrm>
            <a:off x="182880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5957247" y="1316392"/>
            <a:ext cx="2869882" cy="4832092"/>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smtClean="0"/>
              <a:t>The outstanding </a:t>
            </a:r>
            <a:r>
              <a:rPr lang="en-US" sz="1400" dirty="0"/>
              <a:t>value of debt instruments listed at the OIC Exchanges was $</a:t>
            </a:r>
            <a:r>
              <a:rPr lang="en-US" sz="1400" dirty="0" smtClean="0"/>
              <a:t>5</a:t>
            </a:r>
            <a:r>
              <a:rPr lang="tr-TR" sz="1400" dirty="0" smtClean="0"/>
              <a:t>46</a:t>
            </a:r>
            <a:r>
              <a:rPr lang="en-US" sz="1400" dirty="0" smtClean="0"/>
              <a:t>.</a:t>
            </a:r>
            <a:r>
              <a:rPr lang="tr-TR" sz="1400" dirty="0" smtClean="0"/>
              <a:t>2</a:t>
            </a:r>
            <a:r>
              <a:rPr lang="en-US" sz="1400" dirty="0"/>
              <a:t> </a:t>
            </a:r>
            <a:r>
              <a:rPr lang="en-US" sz="1400" dirty="0" smtClean="0"/>
              <a:t>billion</a:t>
            </a:r>
            <a:r>
              <a:rPr lang="tr-TR" sz="1400" dirty="0" smtClean="0"/>
              <a:t> </a:t>
            </a:r>
            <a:r>
              <a:rPr lang="en-US" sz="1400" dirty="0" smtClean="0"/>
              <a:t>with </a:t>
            </a:r>
            <a:r>
              <a:rPr lang="en-US" sz="1400" dirty="0"/>
              <a:t>a 4% annual </a:t>
            </a:r>
            <a:r>
              <a:rPr lang="en-US" sz="1400" dirty="0" smtClean="0"/>
              <a:t>decrease</a:t>
            </a:r>
            <a:endParaRPr lang="tr-TR" sz="1400" dirty="0" smtClean="0"/>
          </a:p>
          <a:p>
            <a:pPr marL="285750" indent="-285750" algn="just">
              <a:buFont typeface="Arial" panose="020B0604020202020204" pitchFamily="34" charset="0"/>
              <a:buChar char="•"/>
            </a:pPr>
            <a:endParaRPr lang="en-US" sz="1400" dirty="0">
              <a:solidFill>
                <a:srgbClr val="FF0000"/>
              </a:solidFill>
            </a:endParaRPr>
          </a:p>
          <a:p>
            <a:pPr marL="285750" indent="-285750" algn="just">
              <a:buFont typeface="Arial" panose="020B0604020202020204" pitchFamily="34" charset="0"/>
              <a:buChar char="•"/>
            </a:pPr>
            <a:r>
              <a:rPr lang="en-US" sz="1400" dirty="0" smtClean="0"/>
              <a:t>The </a:t>
            </a:r>
            <a:r>
              <a:rPr lang="en-US" sz="1400" dirty="0"/>
              <a:t>value of trading for the </a:t>
            </a:r>
            <a:r>
              <a:rPr lang="tr-TR" sz="1400" dirty="0" smtClean="0"/>
              <a:t>1608</a:t>
            </a:r>
            <a:r>
              <a:rPr lang="en-US" sz="1400" dirty="0" smtClean="0"/>
              <a:t> </a:t>
            </a:r>
            <a:r>
              <a:rPr lang="en-US" sz="1400" dirty="0"/>
              <a:t>instruments listed by </a:t>
            </a:r>
            <a:r>
              <a:rPr lang="en-US" sz="1400" dirty="0" smtClean="0"/>
              <a:t>4</a:t>
            </a:r>
            <a:r>
              <a:rPr lang="tr-TR" sz="1400" dirty="0" smtClean="0"/>
              <a:t>74</a:t>
            </a:r>
            <a:r>
              <a:rPr lang="en-US" sz="1400" dirty="0" smtClean="0"/>
              <a:t> </a:t>
            </a:r>
            <a:r>
              <a:rPr lang="en-US" sz="1400" dirty="0"/>
              <a:t>issuers was $</a:t>
            </a:r>
            <a:r>
              <a:rPr lang="en-US" sz="1400" dirty="0" smtClean="0"/>
              <a:t>312.</a:t>
            </a:r>
            <a:r>
              <a:rPr lang="tr-TR" sz="1400" dirty="0" smtClean="0"/>
              <a:t>8</a:t>
            </a:r>
            <a:r>
              <a:rPr lang="en-US" sz="1400" dirty="0"/>
              <a:t> </a:t>
            </a:r>
            <a:r>
              <a:rPr lang="en-US" sz="1400" dirty="0" smtClean="0"/>
              <a:t>billion</a:t>
            </a:r>
            <a:r>
              <a:rPr lang="tr-TR" sz="1400" dirty="0" smtClean="0"/>
              <a:t> </a:t>
            </a:r>
            <a:r>
              <a:rPr lang="en-US" sz="1400" dirty="0" smtClean="0"/>
              <a:t>which </a:t>
            </a:r>
            <a:r>
              <a:rPr lang="en-US" sz="1400" dirty="0"/>
              <a:t>is a 49% annual increase from </a:t>
            </a:r>
            <a:r>
              <a:rPr lang="en-US" sz="1400" dirty="0" smtClean="0"/>
              <a:t>2014</a:t>
            </a:r>
            <a:r>
              <a:rPr lang="tr-TR" sz="1400" dirty="0" smtClean="0"/>
              <a:t>.</a:t>
            </a:r>
            <a:endParaRPr lang="en-US" sz="1400" dirty="0" smtClean="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Borsa İstanbul is leading </a:t>
            </a:r>
            <a:r>
              <a:rPr lang="en-US" sz="1400" dirty="0" smtClean="0"/>
              <a:t>exchange </a:t>
            </a:r>
            <a:r>
              <a:rPr lang="en-US" sz="1400" dirty="0"/>
              <a:t>in OIC debt securities markets with </a:t>
            </a:r>
            <a:r>
              <a:rPr lang="en-US" sz="1400" dirty="0" smtClean="0"/>
              <a:t>4</a:t>
            </a:r>
            <a:r>
              <a:rPr lang="tr-TR" sz="1400" dirty="0" smtClean="0"/>
              <a:t>2</a:t>
            </a:r>
            <a:r>
              <a:rPr lang="en-US" sz="1400" dirty="0" smtClean="0"/>
              <a:t>% </a:t>
            </a:r>
            <a:r>
              <a:rPr lang="en-US" sz="1400" dirty="0"/>
              <a:t>of the value of instruments listed, </a:t>
            </a:r>
            <a:r>
              <a:rPr lang="tr-TR" sz="1400" dirty="0" smtClean="0"/>
              <a:t>62</a:t>
            </a:r>
            <a:r>
              <a:rPr lang="en-US" sz="1400" dirty="0" smtClean="0"/>
              <a:t>% </a:t>
            </a:r>
            <a:r>
              <a:rPr lang="en-US" sz="1400" dirty="0"/>
              <a:t>of the raised funds from debt securities, and </a:t>
            </a:r>
            <a:r>
              <a:rPr lang="en-US" sz="1400" dirty="0" smtClean="0"/>
              <a:t>8</a:t>
            </a:r>
            <a:r>
              <a:rPr lang="tr-TR" sz="1400" dirty="0" smtClean="0"/>
              <a:t>6</a:t>
            </a:r>
            <a:r>
              <a:rPr lang="en-US" sz="1400" dirty="0" smtClean="0"/>
              <a:t>% </a:t>
            </a:r>
            <a:r>
              <a:rPr lang="en-US" sz="1400" dirty="0"/>
              <a:t>of the value of trades</a:t>
            </a:r>
            <a:r>
              <a:rPr lang="en-US" sz="1400" dirty="0" smtClean="0"/>
              <a: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Domestic public instruments are leading the markets; private and foreign bonds are relatively illiquid.</a:t>
            </a:r>
          </a:p>
        </p:txBody>
      </p:sp>
      <p:sp>
        <p:nvSpPr>
          <p:cNvPr id="12" name="TextBox 11"/>
          <p:cNvSpPr txBox="1"/>
          <p:nvPr/>
        </p:nvSpPr>
        <p:spPr>
          <a:xfrm>
            <a:off x="144915" y="6381549"/>
            <a:ext cx="471102" cy="276999"/>
          </a:xfrm>
          <a:prstGeom prst="rect">
            <a:avLst/>
          </a:prstGeom>
          <a:noFill/>
        </p:spPr>
        <p:txBody>
          <a:bodyPr wrap="square" rtlCol="0">
            <a:spAutoFit/>
          </a:bodyPr>
          <a:lstStyle/>
          <a:p>
            <a:pPr algn="ctr"/>
            <a:r>
              <a:rPr lang="tr-TR" sz="1200" dirty="0" smtClean="0"/>
              <a:t>13</a:t>
            </a:r>
          </a:p>
        </p:txBody>
      </p:sp>
      <p:graphicFrame>
        <p:nvGraphicFramePr>
          <p:cNvPr id="3" name="Table 2"/>
          <p:cNvGraphicFramePr>
            <a:graphicFrameLocks noGrp="1"/>
          </p:cNvGraphicFramePr>
          <p:nvPr>
            <p:extLst>
              <p:ext uri="{D42A27DB-BD31-4B8C-83A1-F6EECF244321}">
                <p14:modId xmlns:p14="http://schemas.microsoft.com/office/powerpoint/2010/main" val="1610017897"/>
              </p:ext>
            </p:extLst>
          </p:nvPr>
        </p:nvGraphicFramePr>
        <p:xfrm>
          <a:off x="272729" y="1457203"/>
          <a:ext cx="5313259" cy="1661578"/>
        </p:xfrm>
        <a:graphic>
          <a:graphicData uri="http://schemas.openxmlformats.org/drawingml/2006/table">
            <a:tbl>
              <a:tblPr firstRow="1" firstCol="1" bandRow="1"/>
              <a:tblGrid>
                <a:gridCol w="1225079"/>
                <a:gridCol w="204284"/>
                <a:gridCol w="204284"/>
                <a:gridCol w="204909"/>
                <a:gridCol w="204909"/>
                <a:gridCol w="204909"/>
                <a:gridCol w="204909"/>
                <a:gridCol w="204284"/>
                <a:gridCol w="204284"/>
                <a:gridCol w="204284"/>
                <a:gridCol w="204284"/>
                <a:gridCol w="204284"/>
                <a:gridCol w="204284"/>
                <a:gridCol w="204284"/>
                <a:gridCol w="204284"/>
                <a:gridCol w="204284"/>
                <a:gridCol w="204284"/>
                <a:gridCol w="204284"/>
                <a:gridCol w="204284"/>
                <a:gridCol w="204284"/>
                <a:gridCol w="204284"/>
              </a:tblGrid>
              <a:tr h="581186">
                <a:tc>
                  <a:txBody>
                    <a:bodyPr/>
                    <a:lstStyle/>
                    <a:p>
                      <a:pPr marL="90170">
                        <a:lnSpc>
                          <a:spcPct val="115000"/>
                        </a:lnSpc>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BIST</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BM</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BVM</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CSE (B)</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CSE (M)</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DFM</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EGX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IFB</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PEX</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PMEX</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SGBV</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Tadawul</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TSE</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70098">
                <a:tc>
                  <a:txBody>
                    <a:bodyPr/>
                    <a:lstStyle/>
                    <a:p>
                      <a:pPr>
                        <a:lnSpc>
                          <a:spcPct val="80000"/>
                        </a:lnSpc>
                        <a:spcAft>
                          <a:spcPts val="0"/>
                        </a:spcAft>
                      </a:pPr>
                      <a:r>
                        <a:rPr lang="en-US" sz="900" b="1">
                          <a:solidFill>
                            <a:srgbClr val="31849B"/>
                          </a:solidFill>
                          <a:effectLst/>
                          <a:latin typeface="Calibri" panose="020F0502020204030204" pitchFamily="34" charset="0"/>
                          <a:ea typeface="Times New Roman" panose="02020603050405020304" pitchFamily="18" charset="0"/>
                          <a:cs typeface="Times New Roman" panose="02020603050405020304" pitchFamily="18" charset="0"/>
                        </a:rPr>
                        <a:t>Domestic Public</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a:solidFill>
                            <a:srgbClr val="000000"/>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w="12700" cap="flat" cmpd="sng" algn="ctr">
                      <a:solidFill>
                        <a:srgbClr val="4BACC6"/>
                      </a:solidFill>
                      <a:prstDash val="solid"/>
                      <a:round/>
                      <a:headEnd type="none" w="med" len="med"/>
                      <a:tailEnd type="none" w="med" len="med"/>
                    </a:lnT>
                    <a:lnB>
                      <a:noFill/>
                    </a:lnB>
                    <a:solidFill>
                      <a:srgbClr val="D2EAF1"/>
                    </a:solidFill>
                  </a:tcPr>
                </a:tc>
              </a:tr>
              <a:tr h="270098">
                <a:tc>
                  <a:txBody>
                    <a:bodyPr/>
                    <a:lstStyle/>
                    <a:p>
                      <a:pPr>
                        <a:lnSpc>
                          <a:spcPct val="80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Domestic Private</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tcPr>
                </a:tc>
              </a:tr>
              <a:tr h="270098">
                <a:tc>
                  <a:txBody>
                    <a:bodyPr/>
                    <a:lstStyle/>
                    <a:p>
                      <a:pPr>
                        <a:lnSpc>
                          <a:spcPct val="80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Foreign</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solidFill>
                      <a:srgbClr val="D2EAF1"/>
                    </a:solidFill>
                  </a:tcPr>
                </a:tc>
              </a:tr>
              <a:tr h="270098">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endParaRPr lang="en-US" sz="1100" dirty="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endParaRPr lang="en-US" sz="1100">
                        <a:solidFill>
                          <a:srgbClr val="31849B"/>
                        </a:solidFill>
                        <a:effectLst/>
                        <a:latin typeface="Calibri" panose="020F0502020204030204" pitchFamily="34"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w="12700" cap="flat" cmpd="sng" algn="ctr">
                      <a:solidFill>
                        <a:srgbClr val="4BACC6"/>
                      </a:solidFill>
                      <a:prstDash val="solid"/>
                      <a:round/>
                      <a:headEnd type="none" w="med" len="med"/>
                      <a:tailEnd type="none" w="med" len="med"/>
                    </a:lnB>
                  </a:tcPr>
                </a:tc>
              </a:tr>
            </a:tbl>
          </a:graphicData>
        </a:graphic>
      </p:graphicFrame>
      <p:graphicFrame>
        <p:nvGraphicFramePr>
          <p:cNvPr id="13" name="Chart 12"/>
          <p:cNvGraphicFramePr/>
          <p:nvPr>
            <p:extLst>
              <p:ext uri="{D42A27DB-BD31-4B8C-83A1-F6EECF244321}">
                <p14:modId xmlns:p14="http://schemas.microsoft.com/office/powerpoint/2010/main" val="1134477518"/>
              </p:ext>
            </p:extLst>
          </p:nvPr>
        </p:nvGraphicFramePr>
        <p:xfrm>
          <a:off x="94293" y="3527012"/>
          <a:ext cx="2789555" cy="2339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635111601"/>
              </p:ext>
            </p:extLst>
          </p:nvPr>
        </p:nvGraphicFramePr>
        <p:xfrm>
          <a:off x="2796433" y="3523172"/>
          <a:ext cx="2789555" cy="2339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52256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Survey: Derivatives</a:t>
            </a:r>
            <a:endParaRPr lang="en-US" sz="4400" b="1" dirty="0">
              <a:solidFill>
                <a:schemeClr val="bg1"/>
              </a:solidFill>
              <a:latin typeface="Arial"/>
              <a:cs typeface="Arial"/>
            </a:endParaRPr>
          </a:p>
        </p:txBody>
      </p:sp>
      <p:sp>
        <p:nvSpPr>
          <p:cNvPr id="12" name="TextBox 11"/>
          <p:cNvSpPr txBox="1"/>
          <p:nvPr/>
        </p:nvSpPr>
        <p:spPr>
          <a:xfrm>
            <a:off x="6208294" y="1388819"/>
            <a:ext cx="2760362" cy="1384995"/>
          </a:xfrm>
          <a:prstGeom prst="rect">
            <a:avLst/>
          </a:prstGeom>
          <a:noFill/>
        </p:spPr>
        <p:txBody>
          <a:bodyPr wrap="square" rtlCol="0">
            <a:spAutoFit/>
          </a:bodyPr>
          <a:lstStyle/>
          <a:p>
            <a:pPr algn="just"/>
            <a:r>
              <a:rPr lang="en-US" sz="1400" dirty="0" smtClean="0"/>
              <a:t>Five </a:t>
            </a:r>
            <a:r>
              <a:rPr lang="en-US" sz="1400" dirty="0"/>
              <a:t>exchanges had derivatives contracts available for trading with a total of </a:t>
            </a:r>
            <a:r>
              <a:rPr lang="tr-TR" sz="1400" dirty="0" smtClean="0"/>
              <a:t>108</a:t>
            </a:r>
            <a:r>
              <a:rPr lang="en-US" sz="1400" dirty="0" smtClean="0"/>
              <a:t>.</a:t>
            </a:r>
            <a:r>
              <a:rPr lang="tr-TR" sz="1400" dirty="0" smtClean="0"/>
              <a:t>2</a:t>
            </a:r>
            <a:r>
              <a:rPr lang="en-US" sz="1400" dirty="0" smtClean="0"/>
              <a:t> </a:t>
            </a:r>
            <a:r>
              <a:rPr lang="en-US" sz="1400" dirty="0"/>
              <a:t>million contracts traded in </a:t>
            </a:r>
            <a:r>
              <a:rPr lang="en-US" sz="1400" dirty="0" smtClean="0"/>
              <a:t>201</a:t>
            </a:r>
            <a:r>
              <a:rPr lang="tr-TR" sz="1400" dirty="0" smtClean="0"/>
              <a:t>5</a:t>
            </a:r>
            <a:r>
              <a:rPr lang="en-US" sz="1400" dirty="0" smtClean="0"/>
              <a:t>, </a:t>
            </a:r>
            <a:r>
              <a:rPr lang="en-US" sz="1400" dirty="0"/>
              <a:t>which </a:t>
            </a:r>
            <a:r>
              <a:rPr lang="en-US" sz="1400" dirty="0" smtClean="0"/>
              <a:t>is </a:t>
            </a:r>
            <a:r>
              <a:rPr lang="en-US" sz="1400" dirty="0"/>
              <a:t>a 43% annual increase from the number of contracts traded in 2014.</a:t>
            </a:r>
          </a:p>
        </p:txBody>
      </p:sp>
      <p:graphicFrame>
        <p:nvGraphicFramePr>
          <p:cNvPr id="14" name="Chart 13"/>
          <p:cNvGraphicFramePr>
            <a:graphicFrameLocks/>
          </p:cNvGraphicFramePr>
          <p:nvPr>
            <p:extLst>
              <p:ext uri="{D42A27DB-BD31-4B8C-83A1-F6EECF244321}">
                <p14:modId xmlns:p14="http://schemas.microsoft.com/office/powerpoint/2010/main" val="3511462224"/>
              </p:ext>
            </p:extLst>
          </p:nvPr>
        </p:nvGraphicFramePr>
        <p:xfrm>
          <a:off x="6111156" y="3280076"/>
          <a:ext cx="2857500" cy="251675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4915" y="6381549"/>
            <a:ext cx="471102" cy="276999"/>
          </a:xfrm>
          <a:prstGeom prst="rect">
            <a:avLst/>
          </a:prstGeom>
          <a:noFill/>
        </p:spPr>
        <p:txBody>
          <a:bodyPr wrap="square" rtlCol="0">
            <a:spAutoFit/>
          </a:bodyPr>
          <a:lstStyle/>
          <a:p>
            <a:pPr algn="ctr"/>
            <a:r>
              <a:rPr lang="tr-TR" sz="1200" dirty="0" smtClean="0"/>
              <a:t>14</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922791149"/>
              </p:ext>
            </p:extLst>
          </p:nvPr>
        </p:nvGraphicFramePr>
        <p:xfrm>
          <a:off x="260146" y="1466873"/>
          <a:ext cx="5588385" cy="3361385"/>
        </p:xfrm>
        <a:graphic>
          <a:graphicData uri="http://schemas.openxmlformats.org/drawingml/2006/table">
            <a:tbl>
              <a:tblPr firstRow="1" firstCol="1" bandRow="1"/>
              <a:tblGrid>
                <a:gridCol w="1288517"/>
                <a:gridCol w="214862"/>
                <a:gridCol w="214862"/>
                <a:gridCol w="215519"/>
                <a:gridCol w="215519"/>
                <a:gridCol w="215519"/>
                <a:gridCol w="215519"/>
                <a:gridCol w="214862"/>
                <a:gridCol w="214862"/>
                <a:gridCol w="214862"/>
                <a:gridCol w="214862"/>
                <a:gridCol w="214862"/>
                <a:gridCol w="214862"/>
                <a:gridCol w="214862"/>
                <a:gridCol w="214862"/>
                <a:gridCol w="214862"/>
                <a:gridCol w="214862"/>
                <a:gridCol w="214862"/>
                <a:gridCol w="214862"/>
                <a:gridCol w="214862"/>
                <a:gridCol w="214862"/>
              </a:tblGrid>
              <a:tr h="633863">
                <a:tc>
                  <a:txBody>
                    <a:bodyPr/>
                    <a:lstStyle/>
                    <a:p>
                      <a:pPr marL="90170">
                        <a:lnSpc>
                          <a:spcPct val="115000"/>
                        </a:lnSpc>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ADX</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ASE</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BIST</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BM</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BVM</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CSE (B)</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CSE (M)</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DFM</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EGX</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IDX</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IFB</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ISX</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KASE</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MSE</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PEX</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PMEX</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QSE</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SGBV</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Tadawul</a:t>
                      </a:r>
                      <a:endParaRPr lang="en-US"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71755" marR="71755" algn="ctr">
                        <a:lnSpc>
                          <a:spcPct val="115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TSE</a:t>
                      </a:r>
                      <a:endParaRPr lang="en-US"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369">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Stock Futures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a:solidFill>
                            <a:srgbClr val="000000"/>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lnSpc>
                          <a:spcPct val="115000"/>
                        </a:lnSpc>
                        <a:spcAft>
                          <a:spcPts val="0"/>
                        </a:spcAft>
                      </a:pPr>
                      <a:r>
                        <a:rPr lang="en-US" sz="800" b="1" dirty="0">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w="12700" cap="flat" cmpd="sng" algn="ctr">
                      <a:solidFill>
                        <a:srgbClr val="4BACC6"/>
                      </a:solidFill>
                      <a:prstDash val="solid"/>
                      <a:round/>
                      <a:headEnd type="none" w="med" len="med"/>
                      <a:tailEnd type="none" w="med" len="med"/>
                    </a:lnT>
                    <a:lnB>
                      <a:noFill/>
                    </a:lnB>
                    <a:solidFill>
                      <a:srgbClr val="D2EAF1"/>
                    </a:solidFill>
                  </a:tcPr>
                </a:tc>
              </a:tr>
              <a:tr h="225923">
                <a:tc>
                  <a:txBody>
                    <a:bodyPr/>
                    <a:lstStyle/>
                    <a:p>
                      <a:pPr>
                        <a:lnSpc>
                          <a:spcPct val="80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Stock Index Futures</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tcPr>
                </a:tc>
              </a:tr>
              <a:tr h="225923">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ETF Futures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solidFill>
                      <a:srgbClr val="D2EAF1"/>
                    </a:solidFill>
                  </a:tcPr>
                </a:tc>
              </a:tr>
              <a:tr h="225923">
                <a:tc>
                  <a:txBody>
                    <a:bodyPr/>
                    <a:lstStyle/>
                    <a:p>
                      <a:pPr>
                        <a:lnSpc>
                          <a:spcPct val="80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Interest Rate Futures</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tcPr>
                </a:tc>
              </a:tr>
              <a:tr h="225923">
                <a:tc>
                  <a:txBody>
                    <a:bodyPr/>
                    <a:lstStyle/>
                    <a:p>
                      <a:pPr>
                        <a:lnSpc>
                          <a:spcPct val="80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Currency Futures</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solidFill>
                      <a:srgbClr val="D2EAF1"/>
                    </a:solidFill>
                  </a:tcPr>
                </a:tc>
              </a:tr>
              <a:tr h="225923">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Commodity Futures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tcPr>
                </a:tc>
              </a:tr>
              <a:tr h="225923">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Stock Options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dirty="0" smtClean="0">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solidFill>
                      <a:srgbClr val="D2EAF1"/>
                    </a:solidFill>
                  </a:tcPr>
                </a:tc>
              </a:tr>
              <a:tr h="225923">
                <a:tc>
                  <a:txBody>
                    <a:bodyPr/>
                    <a:lstStyle/>
                    <a:p>
                      <a:pPr>
                        <a:lnSpc>
                          <a:spcPct val="80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Stock Index Options</a:t>
                      </a:r>
                      <a:endParaRPr lang="en-US" sz="12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tcPr>
                </a:tc>
              </a:tr>
              <a:tr h="225923">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ETF Options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solidFill>
                      <a:srgbClr val="D2EAF1"/>
                    </a:solidFill>
                  </a:tcPr>
                </a:tc>
              </a:tr>
              <a:tr h="225923">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Interest Rate Options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tcPr>
                </a:tc>
              </a:tr>
              <a:tr h="225923">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Currency Options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a:noFill/>
                    </a:lnB>
                    <a:solidFill>
                      <a:srgbClr val="D2EAF1"/>
                    </a:solidFill>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a:noFill/>
                    </a:lnB>
                    <a:solidFill>
                      <a:srgbClr val="D2EAF1"/>
                    </a:solidFill>
                  </a:tcPr>
                </a:tc>
              </a:tr>
              <a:tr h="225923">
                <a:tc>
                  <a:txBody>
                    <a:bodyPr/>
                    <a:lstStyle/>
                    <a:p>
                      <a:pPr>
                        <a:lnSpc>
                          <a:spcPct val="80000"/>
                        </a:lnSpc>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Commodity Options</a:t>
                      </a:r>
                      <a:endParaRPr lang="en-US" sz="12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dirty="0">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l</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b="1">
                          <a:solidFill>
                            <a:srgbClr val="4BACC6"/>
                          </a:solidFill>
                          <a:effectLst/>
                          <a:latin typeface="Wingdings" panose="05000000000000000000" pitchFamily="2" charset="2"/>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w="12700" cap="flat" cmpd="sng" algn="ctr">
                      <a:solidFill>
                        <a:srgbClr val="4BACC6"/>
                      </a:solidFill>
                      <a:prstDash val="dot"/>
                      <a:round/>
                      <a:headEnd type="none" w="med" len="med"/>
                      <a:tailEnd type="none" w="med" len="med"/>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BACC6"/>
                      </a:solidFill>
                      <a:prstDash val="dot"/>
                      <a:round/>
                      <a:headEnd type="none" w="med" len="med"/>
                      <a:tailEnd type="none" w="med" len="med"/>
                    </a:lnL>
                    <a:lnR>
                      <a:noFill/>
                    </a:lnR>
                    <a:lnT>
                      <a:noFill/>
                    </a:lnT>
                    <a:lnB w="1270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52825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Survey: CSDs</a:t>
            </a:r>
            <a:endParaRPr lang="en-US" sz="4400" b="1" dirty="0">
              <a:solidFill>
                <a:schemeClr val="bg1"/>
              </a:solidFill>
              <a:latin typeface="Arial"/>
              <a:cs typeface="Arial"/>
            </a:endParaRPr>
          </a:p>
        </p:txBody>
      </p:sp>
      <p:sp>
        <p:nvSpPr>
          <p:cNvPr id="16" name="Rectangle 7"/>
          <p:cNvSpPr>
            <a:spLocks noChangeArrowheads="1"/>
          </p:cNvSpPr>
          <p:nvPr/>
        </p:nvSpPr>
        <p:spPr bwMode="auto">
          <a:xfrm>
            <a:off x="182880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TextBox 4"/>
          <p:cNvSpPr txBox="1"/>
          <p:nvPr/>
        </p:nvSpPr>
        <p:spPr>
          <a:xfrm>
            <a:off x="400974" y="4472388"/>
            <a:ext cx="3817942" cy="1661993"/>
          </a:xfrm>
          <a:prstGeom prst="rect">
            <a:avLst/>
          </a:prstGeom>
          <a:noFill/>
        </p:spPr>
        <p:txBody>
          <a:bodyPr wrap="square" rtlCol="0">
            <a:spAutoFit/>
          </a:bodyPr>
          <a:lstStyle/>
          <a:p>
            <a:pPr marL="285750" indent="-285750" algn="just">
              <a:buFont typeface="Arial" panose="020B0604020202020204" pitchFamily="34" charset="0"/>
              <a:buChar char="•"/>
            </a:pPr>
            <a:r>
              <a:rPr lang="en-US" sz="1200" dirty="0" smtClean="0"/>
              <a:t>5</a:t>
            </a:r>
            <a:r>
              <a:rPr lang="tr-TR" sz="1200" dirty="0" smtClean="0"/>
              <a:t>0</a:t>
            </a:r>
            <a:r>
              <a:rPr lang="en-US" sz="1200" dirty="0" smtClean="0"/>
              <a:t>% </a:t>
            </a:r>
            <a:r>
              <a:rPr lang="en-US" sz="1200" dirty="0"/>
              <a:t>of the participating OIC CSDs have omnibus accounts at the participant </a:t>
            </a:r>
            <a:r>
              <a:rPr lang="en-US" sz="1200" dirty="0" smtClean="0"/>
              <a:t>level</a:t>
            </a:r>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tr-TR" sz="1200" dirty="0" smtClean="0"/>
              <a:t>88</a:t>
            </a:r>
            <a:r>
              <a:rPr lang="en-US" sz="1200" dirty="0" smtClean="0"/>
              <a:t>% </a:t>
            </a:r>
            <a:r>
              <a:rPr lang="en-US" sz="1200" dirty="0"/>
              <a:t>have beneficial ownership accounts on an end-investor </a:t>
            </a:r>
            <a:r>
              <a:rPr lang="en-US" sz="1200" dirty="0" smtClean="0"/>
              <a:t>basis</a:t>
            </a:r>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tr-TR" sz="1200" dirty="0" smtClean="0"/>
              <a:t>75</a:t>
            </a:r>
            <a:r>
              <a:rPr lang="en-US" sz="1200" dirty="0" smtClean="0"/>
              <a:t>% </a:t>
            </a:r>
            <a:r>
              <a:rPr lang="en-US" sz="1200" dirty="0"/>
              <a:t>mandates the accounts to be segregated on an end-investor </a:t>
            </a:r>
            <a:r>
              <a:rPr lang="en-US" sz="1200" dirty="0" smtClean="0"/>
              <a:t>basis</a:t>
            </a:r>
          </a:p>
          <a:p>
            <a:pPr marL="285750" indent="-285750" algn="just">
              <a:buFont typeface="Arial" panose="020B0604020202020204" pitchFamily="34" charset="0"/>
              <a:buChar char="•"/>
            </a:pPr>
            <a:endParaRPr lang="en-US" sz="600" dirty="0" smtClean="0"/>
          </a:p>
          <a:p>
            <a:pPr marL="285750" indent="-285750" algn="just">
              <a:buFont typeface="Arial" panose="020B0604020202020204" pitchFamily="34" charset="0"/>
              <a:buChar char="•"/>
            </a:pPr>
            <a:r>
              <a:rPr lang="en-US" sz="1200" dirty="0" smtClean="0"/>
              <a:t>Dematerialization </a:t>
            </a:r>
            <a:r>
              <a:rPr lang="en-US" sz="1200" dirty="0"/>
              <a:t>is mandatory at </a:t>
            </a:r>
            <a:r>
              <a:rPr lang="tr-TR" sz="1200" dirty="0" smtClean="0"/>
              <a:t>75</a:t>
            </a:r>
            <a:r>
              <a:rPr lang="en-US" sz="1200" dirty="0" smtClean="0"/>
              <a:t>% </a:t>
            </a:r>
            <a:r>
              <a:rPr lang="en-US" sz="1200" dirty="0"/>
              <a:t>of the CSDs.</a:t>
            </a:r>
          </a:p>
        </p:txBody>
      </p:sp>
      <p:sp>
        <p:nvSpPr>
          <p:cNvPr id="7" name="TextBox 6"/>
          <p:cNvSpPr txBox="1"/>
          <p:nvPr/>
        </p:nvSpPr>
        <p:spPr>
          <a:xfrm>
            <a:off x="144915" y="6381549"/>
            <a:ext cx="471102" cy="276999"/>
          </a:xfrm>
          <a:prstGeom prst="rect">
            <a:avLst/>
          </a:prstGeom>
          <a:noFill/>
        </p:spPr>
        <p:txBody>
          <a:bodyPr wrap="square" rtlCol="0">
            <a:spAutoFit/>
          </a:bodyPr>
          <a:lstStyle/>
          <a:p>
            <a:pPr algn="ctr"/>
            <a:r>
              <a:rPr lang="en-US" sz="1200" dirty="0" smtClean="0"/>
              <a:t>1</a:t>
            </a:r>
            <a:r>
              <a:rPr lang="tr-TR" sz="1200" dirty="0" smtClean="0"/>
              <a:t>5</a:t>
            </a:r>
            <a:endParaRPr lang="en-US" sz="1200" dirty="0"/>
          </a:p>
        </p:txBody>
      </p:sp>
      <p:graphicFrame>
        <p:nvGraphicFramePr>
          <p:cNvPr id="8" name="Chart 7"/>
          <p:cNvGraphicFramePr/>
          <p:nvPr>
            <p:extLst>
              <p:ext uri="{D42A27DB-BD31-4B8C-83A1-F6EECF244321}">
                <p14:modId xmlns:p14="http://schemas.microsoft.com/office/powerpoint/2010/main" val="79346923"/>
              </p:ext>
            </p:extLst>
          </p:nvPr>
        </p:nvGraphicFramePr>
        <p:xfrm>
          <a:off x="226338" y="1406926"/>
          <a:ext cx="3992578" cy="2902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723931908"/>
              </p:ext>
            </p:extLst>
          </p:nvPr>
        </p:nvGraphicFramePr>
        <p:xfrm>
          <a:off x="4875020" y="3026372"/>
          <a:ext cx="3649091" cy="309568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875020" y="1461689"/>
            <a:ext cx="3817942" cy="1292662"/>
          </a:xfrm>
          <a:prstGeom prst="rect">
            <a:avLst/>
          </a:prstGeom>
          <a:noFill/>
        </p:spPr>
        <p:txBody>
          <a:bodyPr wrap="square" rtlCol="0">
            <a:spAutoFit/>
          </a:bodyPr>
          <a:lstStyle/>
          <a:p>
            <a:pPr algn="just"/>
            <a:endParaRPr lang="en-US" sz="600" dirty="0"/>
          </a:p>
          <a:p>
            <a:pPr marL="285750" indent="-285750" algn="just">
              <a:buFont typeface="Arial" panose="020B0604020202020204" pitchFamily="34" charset="0"/>
              <a:buChar char="•"/>
            </a:pPr>
            <a:r>
              <a:rPr lang="en-US" sz="1200" dirty="0"/>
              <a:t>As of the end of 2015, there were a total of 3,952 domestic with a 5% annual increase and 30 foreign issuers with no change from </a:t>
            </a:r>
            <a:r>
              <a:rPr lang="en-US" sz="1200" dirty="0" smtClean="0"/>
              <a:t>2014</a:t>
            </a:r>
            <a:endParaRPr lang="tr-TR" sz="1200" dirty="0" smtClean="0"/>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en-US" sz="1200" dirty="0" smtClean="0"/>
              <a:t>26,957,888 </a:t>
            </a:r>
            <a:r>
              <a:rPr lang="en-US" sz="1200" dirty="0"/>
              <a:t>investor accounts at the end of 2015, a 6% annual increase from 2014</a:t>
            </a:r>
          </a:p>
          <a:p>
            <a:pPr marL="285750" indent="-285750">
              <a:buFont typeface="Arial" panose="020B0604020202020204" pitchFamily="34" charset="0"/>
              <a:buChar char="•"/>
            </a:pPr>
            <a:endParaRPr lang="en-US" sz="600" dirty="0"/>
          </a:p>
        </p:txBody>
      </p:sp>
    </p:spTree>
    <p:extLst>
      <p:ext uri="{BB962C8B-B14F-4D97-AF65-F5344CB8AC3E}">
        <p14:creationId xmlns:p14="http://schemas.microsoft.com/office/powerpoint/2010/main" val="30948723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0348"/>
            <a:ext cx="9144000" cy="646331"/>
          </a:xfrm>
          <a:prstGeom prst="rect">
            <a:avLst/>
          </a:prstGeom>
        </p:spPr>
        <p:txBody>
          <a:bodyPr wrap="square">
            <a:spAutoFit/>
          </a:bodyPr>
          <a:lstStyle/>
          <a:p>
            <a:pPr algn="ctr"/>
            <a:endParaRPr lang="tr-TR" sz="400" b="1" dirty="0" smtClean="0">
              <a:solidFill>
                <a:schemeClr val="bg1"/>
              </a:solidFill>
              <a:latin typeface="Arial"/>
              <a:cs typeface="Arial"/>
            </a:endParaRPr>
          </a:p>
          <a:p>
            <a:pPr algn="ctr"/>
            <a:endParaRPr lang="tr-TR" sz="400" b="1" dirty="0">
              <a:solidFill>
                <a:schemeClr val="bg1"/>
              </a:solidFill>
              <a:latin typeface="Arial"/>
              <a:cs typeface="Arial"/>
            </a:endParaRPr>
          </a:p>
          <a:p>
            <a:pPr algn="ctr"/>
            <a:r>
              <a:rPr lang="tr-TR" sz="2800" b="1" dirty="0" smtClean="0">
                <a:solidFill>
                  <a:schemeClr val="bg1"/>
                </a:solidFill>
                <a:latin typeface="Arial"/>
                <a:cs typeface="Arial"/>
              </a:rPr>
              <a:t>The Way Forward</a:t>
            </a:r>
            <a:endParaRPr lang="en-US" sz="2800" b="1" dirty="0" smtClean="0">
              <a:solidFill>
                <a:schemeClr val="bg1"/>
              </a:solidFill>
              <a:latin typeface="Arial"/>
              <a:cs typeface="Arial"/>
            </a:endParaRPr>
          </a:p>
        </p:txBody>
      </p:sp>
      <p:graphicFrame>
        <p:nvGraphicFramePr>
          <p:cNvPr id="6" name="Diagram 5"/>
          <p:cNvGraphicFramePr/>
          <p:nvPr>
            <p:extLst>
              <p:ext uri="{D42A27DB-BD31-4B8C-83A1-F6EECF244321}">
                <p14:modId xmlns:p14="http://schemas.microsoft.com/office/powerpoint/2010/main" val="2254889226"/>
              </p:ext>
            </p:extLst>
          </p:nvPr>
        </p:nvGraphicFramePr>
        <p:xfrm>
          <a:off x="1068859" y="1173892"/>
          <a:ext cx="7006281" cy="523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44915" y="6381549"/>
            <a:ext cx="471102" cy="276999"/>
          </a:xfrm>
          <a:prstGeom prst="rect">
            <a:avLst/>
          </a:prstGeom>
          <a:noFill/>
        </p:spPr>
        <p:txBody>
          <a:bodyPr wrap="square" rtlCol="0">
            <a:spAutoFit/>
          </a:bodyPr>
          <a:lstStyle/>
          <a:p>
            <a:pPr algn="ctr"/>
            <a:r>
              <a:rPr lang="en-US" sz="1200" dirty="0" smtClean="0"/>
              <a:t>1</a:t>
            </a:r>
            <a:r>
              <a:rPr lang="tr-TR" sz="1200" dirty="0" smtClean="0"/>
              <a:t>6</a:t>
            </a:r>
            <a:endParaRPr lang="en-US" sz="1200" dirty="0"/>
          </a:p>
        </p:txBody>
      </p:sp>
    </p:spTree>
    <p:extLst>
      <p:ext uri="{BB962C8B-B14F-4D97-AF65-F5344CB8AC3E}">
        <p14:creationId xmlns:p14="http://schemas.microsoft.com/office/powerpoint/2010/main" val="26891089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328" y="2609913"/>
            <a:ext cx="4702827" cy="1648449"/>
          </a:xfrm>
        </p:spPr>
        <p:txBody>
          <a:bodyPr anchor="ctr">
            <a:noAutofit/>
          </a:bodyPr>
          <a:lstStyle/>
          <a:p>
            <a:pPr algn="ctr"/>
            <a:r>
              <a:rPr lang="en-US" noProof="0" dirty="0" smtClean="0"/>
              <a:t>Thank you!</a:t>
            </a:r>
            <a:endParaRPr lang="en-US" noProof="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7091" y="3759200"/>
            <a:ext cx="8626764" cy="2050473"/>
          </a:xfrm>
        </p:spPr>
        <p:txBody>
          <a:bodyPr/>
          <a:lstStyle/>
          <a:p>
            <a:pPr marL="365760" indent="-256032" fontAlgn="auto">
              <a:spcAft>
                <a:spcPts val="0"/>
              </a:spcAft>
              <a:buFont typeface="Wingdings 3"/>
              <a:buChar char=""/>
              <a:defRPr/>
            </a:pPr>
            <a:endParaRPr lang="en-US" sz="1600" noProof="0" dirty="0" smtClean="0">
              <a:solidFill>
                <a:schemeClr val="tx1">
                  <a:lumMod val="75000"/>
                  <a:lumOff val="25000"/>
                </a:schemeClr>
              </a:solidFill>
            </a:endParaRPr>
          </a:p>
          <a:p>
            <a:pPr marL="365760" indent="-256032" fontAlgn="auto">
              <a:spcAft>
                <a:spcPts val="0"/>
              </a:spcAft>
              <a:buFont typeface="Wingdings 3"/>
              <a:buChar char=""/>
              <a:defRPr/>
            </a:pPr>
            <a:r>
              <a:rPr lang="en-US" sz="1600" noProof="0" dirty="0" smtClean="0">
                <a:solidFill>
                  <a:schemeClr val="tx1">
                    <a:lumMod val="75000"/>
                    <a:lumOff val="25000"/>
                  </a:schemeClr>
                </a:solidFill>
              </a:rPr>
              <a:t>Initiated at the 20</a:t>
            </a:r>
            <a:r>
              <a:rPr lang="en-US" sz="1600" baseline="30000" noProof="0" dirty="0" smtClean="0">
                <a:solidFill>
                  <a:schemeClr val="tx1">
                    <a:lumMod val="75000"/>
                    <a:lumOff val="25000"/>
                  </a:schemeClr>
                </a:solidFill>
              </a:rPr>
              <a:t>th</a:t>
            </a:r>
            <a:r>
              <a:rPr lang="en-US" sz="1600" noProof="0" dirty="0" smtClean="0">
                <a:solidFill>
                  <a:schemeClr val="tx1">
                    <a:lumMod val="75000"/>
                    <a:lumOff val="25000"/>
                  </a:schemeClr>
                </a:solidFill>
              </a:rPr>
              <a:t> session of the Standing Committee for Economic and Commercial Cooperation of the OIC (COMCEC) in 2004</a:t>
            </a:r>
          </a:p>
          <a:p>
            <a:pPr marL="365760" indent="-256032" fontAlgn="auto">
              <a:spcAft>
                <a:spcPts val="0"/>
              </a:spcAft>
              <a:buFont typeface="Wingdings 3"/>
              <a:buChar char=""/>
              <a:defRPr/>
            </a:pPr>
            <a:r>
              <a:rPr lang="en-US" sz="1600" noProof="0" dirty="0" smtClean="0">
                <a:solidFill>
                  <a:schemeClr val="tx1">
                    <a:lumMod val="75000"/>
                    <a:lumOff val="25000"/>
                  </a:schemeClr>
                </a:solidFill>
              </a:rPr>
              <a:t>Dedicated platform and communication channel for the members</a:t>
            </a:r>
          </a:p>
          <a:p>
            <a:pPr marL="365760" indent="-256032" fontAlgn="auto">
              <a:spcAft>
                <a:spcPts val="0"/>
              </a:spcAft>
              <a:buFont typeface="Wingdings 3"/>
              <a:buChar char=""/>
              <a:defRPr/>
            </a:pPr>
            <a:r>
              <a:rPr lang="en-US" sz="1600" noProof="0" dirty="0" smtClean="0">
                <a:solidFill>
                  <a:schemeClr val="tx1">
                    <a:lumMod val="75000"/>
                    <a:lumOff val="25000"/>
                  </a:schemeClr>
                </a:solidFill>
              </a:rPr>
              <a:t>Currently 5</a:t>
            </a:r>
            <a:r>
              <a:rPr lang="tr-TR" sz="1600" noProof="0" dirty="0" smtClean="0">
                <a:solidFill>
                  <a:schemeClr val="tx1">
                    <a:lumMod val="75000"/>
                    <a:lumOff val="25000"/>
                  </a:schemeClr>
                </a:solidFill>
              </a:rPr>
              <a:t>3</a:t>
            </a:r>
            <a:r>
              <a:rPr lang="en-US" sz="1600" noProof="0" dirty="0" smtClean="0">
                <a:solidFill>
                  <a:schemeClr val="tx1">
                    <a:lumMod val="75000"/>
                    <a:lumOff val="25000"/>
                  </a:schemeClr>
                </a:solidFill>
              </a:rPr>
              <a:t> exchanges from 4</a:t>
            </a:r>
            <a:r>
              <a:rPr lang="tr-TR" sz="1600" noProof="0" dirty="0" smtClean="0">
                <a:solidFill>
                  <a:schemeClr val="tx1">
                    <a:lumMod val="75000"/>
                    <a:lumOff val="25000"/>
                  </a:schemeClr>
                </a:solidFill>
              </a:rPr>
              <a:t>6</a:t>
            </a:r>
            <a:r>
              <a:rPr lang="en-US" sz="1600" noProof="0" dirty="0" smtClean="0">
                <a:solidFill>
                  <a:schemeClr val="tx1">
                    <a:lumMod val="75000"/>
                    <a:lumOff val="25000"/>
                  </a:schemeClr>
                </a:solidFill>
              </a:rPr>
              <a:t> countries:</a:t>
            </a:r>
            <a:r>
              <a:rPr lang="en-US" sz="1800" noProof="0" dirty="0" smtClean="0">
                <a:solidFill>
                  <a:schemeClr val="tx1">
                    <a:lumMod val="75000"/>
                    <a:lumOff val="25000"/>
                  </a:schemeClr>
                </a:solidFill>
              </a:rPr>
              <a:t/>
            </a:r>
            <a:br>
              <a:rPr lang="en-US" sz="1800" noProof="0" dirty="0" smtClean="0">
                <a:solidFill>
                  <a:schemeClr val="tx1">
                    <a:lumMod val="75000"/>
                    <a:lumOff val="25000"/>
                  </a:schemeClr>
                </a:solidFill>
              </a:rPr>
            </a:br>
            <a:endParaRPr lang="en-US" sz="500" noProof="0" dirty="0" smtClean="0">
              <a:solidFill>
                <a:schemeClr val="tx1">
                  <a:lumMod val="75000"/>
                  <a:lumOff val="25000"/>
                </a:schemeClr>
              </a:solidFill>
            </a:endParaRPr>
          </a:p>
          <a:p>
            <a:pPr marL="859473" lvl="2" indent="-256032" fontAlgn="auto">
              <a:spcAft>
                <a:spcPts val="0"/>
              </a:spcAft>
              <a:buClr>
                <a:schemeClr val="bg2">
                  <a:lumMod val="50000"/>
                </a:schemeClr>
              </a:buClr>
              <a:buFont typeface="Courier New" pitchFamily="49" charset="0"/>
              <a:buChar char="o"/>
              <a:defRPr/>
            </a:pPr>
            <a:r>
              <a:rPr lang="en-US" sz="1500" noProof="0" dirty="0" smtClean="0">
                <a:solidFill>
                  <a:schemeClr val="tx1">
                    <a:lumMod val="75000"/>
                    <a:lumOff val="25000"/>
                  </a:schemeClr>
                </a:solidFill>
              </a:rPr>
              <a:t>4</a:t>
            </a:r>
            <a:r>
              <a:rPr lang="tr-TR" sz="1500" noProof="0" dirty="0" smtClean="0">
                <a:solidFill>
                  <a:schemeClr val="tx1">
                    <a:lumMod val="75000"/>
                    <a:lumOff val="25000"/>
                  </a:schemeClr>
                </a:solidFill>
              </a:rPr>
              <a:t>0</a:t>
            </a:r>
            <a:r>
              <a:rPr lang="en-US" sz="1500" noProof="0" dirty="0" smtClean="0">
                <a:solidFill>
                  <a:schemeClr val="tx1">
                    <a:lumMod val="75000"/>
                    <a:lumOff val="25000"/>
                  </a:schemeClr>
                </a:solidFill>
              </a:rPr>
              <a:t> national and 2 regional stock exchanges </a:t>
            </a:r>
          </a:p>
          <a:p>
            <a:pPr marL="859473" lvl="2" indent="-256032" fontAlgn="auto">
              <a:spcAft>
                <a:spcPts val="0"/>
              </a:spcAft>
              <a:buClr>
                <a:schemeClr val="bg2">
                  <a:lumMod val="50000"/>
                </a:schemeClr>
              </a:buClr>
              <a:buFont typeface="Courier New" pitchFamily="49" charset="0"/>
              <a:buChar char="o"/>
              <a:defRPr/>
            </a:pPr>
            <a:r>
              <a:rPr lang="en-US" sz="1500" dirty="0">
                <a:solidFill>
                  <a:schemeClr val="tx1">
                    <a:lumMod val="75000"/>
                    <a:lumOff val="25000"/>
                  </a:schemeClr>
                </a:solidFill>
              </a:rPr>
              <a:t>11 </a:t>
            </a:r>
            <a:r>
              <a:rPr lang="en-US" sz="1500" dirty="0" smtClean="0">
                <a:solidFill>
                  <a:schemeClr val="tx1">
                    <a:lumMod val="75000"/>
                    <a:lumOff val="25000"/>
                  </a:schemeClr>
                </a:solidFill>
              </a:rPr>
              <a:t>commodity</a:t>
            </a:r>
            <a:r>
              <a:rPr lang="tr-TR" sz="1500" dirty="0" smtClean="0">
                <a:solidFill>
                  <a:schemeClr val="tx1">
                    <a:lumMod val="75000"/>
                    <a:lumOff val="25000"/>
                  </a:schemeClr>
                </a:solidFill>
              </a:rPr>
              <a:t> </a:t>
            </a:r>
            <a:r>
              <a:rPr lang="en-US" sz="1500" dirty="0" smtClean="0">
                <a:solidFill>
                  <a:schemeClr val="tx1">
                    <a:lumMod val="75000"/>
                    <a:lumOff val="25000"/>
                  </a:schemeClr>
                </a:solidFill>
              </a:rPr>
              <a:t>exchange</a:t>
            </a:r>
            <a:r>
              <a:rPr lang="tr-TR" sz="1500" dirty="0" smtClean="0">
                <a:solidFill>
                  <a:schemeClr val="tx1">
                    <a:lumMod val="75000"/>
                    <a:lumOff val="25000"/>
                  </a:schemeClr>
                </a:solidFill>
              </a:rPr>
              <a:t>s</a:t>
            </a:r>
            <a:endParaRPr lang="en-US" sz="1500" noProof="0" dirty="0" smtClean="0">
              <a:solidFill>
                <a:schemeClr val="tx1">
                  <a:lumMod val="75000"/>
                  <a:lumOff val="25000"/>
                </a:schemeClr>
              </a:solidFill>
            </a:endParaRPr>
          </a:p>
          <a:p>
            <a:pPr marL="859473" lvl="2" indent="-256032" fontAlgn="auto">
              <a:spcAft>
                <a:spcPts val="0"/>
              </a:spcAft>
              <a:buClr>
                <a:schemeClr val="bg2">
                  <a:lumMod val="50000"/>
                </a:schemeClr>
              </a:buClr>
              <a:buFont typeface="Courier New" pitchFamily="49" charset="0"/>
              <a:buChar char="o"/>
              <a:defRPr/>
            </a:pPr>
            <a:r>
              <a:rPr lang="en-US" sz="1500" noProof="0" dirty="0" smtClean="0">
                <a:solidFill>
                  <a:schemeClr val="tx1">
                    <a:lumMod val="75000"/>
                    <a:lumOff val="25000"/>
                  </a:schemeClr>
                </a:solidFill>
              </a:rPr>
              <a:t>2</a:t>
            </a:r>
            <a:r>
              <a:rPr lang="tr-TR" sz="1500" noProof="0" dirty="0" smtClean="0">
                <a:solidFill>
                  <a:schemeClr val="tx1">
                    <a:lumMod val="75000"/>
                    <a:lumOff val="25000"/>
                  </a:schemeClr>
                </a:solidFill>
              </a:rPr>
              <a:t>0</a:t>
            </a:r>
            <a:r>
              <a:rPr lang="en-US" sz="1500" noProof="0" dirty="0" smtClean="0">
                <a:solidFill>
                  <a:schemeClr val="tx1">
                    <a:lumMod val="75000"/>
                    <a:lumOff val="25000"/>
                  </a:schemeClr>
                </a:solidFill>
              </a:rPr>
              <a:t> clearing, settlement, registry and depository institutions</a:t>
            </a:r>
          </a:p>
          <a:p>
            <a:pPr marL="859473" lvl="2" indent="-256032" fontAlgn="auto">
              <a:spcAft>
                <a:spcPts val="0"/>
              </a:spcAft>
              <a:buClr>
                <a:schemeClr val="bg2">
                  <a:lumMod val="50000"/>
                </a:schemeClr>
              </a:buClr>
              <a:buFont typeface="Courier New" pitchFamily="49" charset="0"/>
              <a:buChar char="o"/>
              <a:defRPr/>
            </a:pPr>
            <a:r>
              <a:rPr lang="en-US" sz="1500" noProof="0" dirty="0" smtClean="0">
                <a:solidFill>
                  <a:schemeClr val="tx1">
                    <a:lumMod val="75000"/>
                    <a:lumOff val="25000"/>
                  </a:schemeClr>
                </a:solidFill>
              </a:rPr>
              <a:t>11 related organizations (SESRIC, IIFM, IFSB etc.)</a:t>
            </a:r>
          </a:p>
        </p:txBody>
      </p:sp>
      <p:sp>
        <p:nvSpPr>
          <p:cNvPr id="9"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noProof="0" dirty="0" smtClean="0">
                <a:solidFill>
                  <a:schemeClr val="bg1"/>
                </a:solidFill>
                <a:latin typeface="Arial"/>
                <a:cs typeface="Arial"/>
              </a:rPr>
              <a:t>Background</a:t>
            </a:r>
            <a:endParaRPr kumimoji="0" lang="en-US" sz="4400" b="0" i="0" u="none" strike="noStrike" kern="1200" cap="none" spc="0" normalizeH="0" baseline="0" noProof="0" dirty="0">
              <a:ln>
                <a:noFill/>
              </a:ln>
              <a:solidFill>
                <a:schemeClr val="bg1"/>
              </a:solidFill>
              <a:effectLst/>
              <a:uLnTx/>
              <a:uFillTx/>
              <a:latin typeface="Concord"/>
              <a:ea typeface="+mj-ea"/>
              <a:cs typeface="Concord"/>
            </a:endParaRPr>
          </a:p>
        </p:txBody>
      </p:sp>
      <p:pic>
        <p:nvPicPr>
          <p:cNvPr id="4" name="Picture 3" descr="OIC members map - green members blue observers.bmp"/>
          <p:cNvPicPr>
            <a:picLocks noChangeAspect="1"/>
          </p:cNvPicPr>
          <p:nvPr/>
        </p:nvPicPr>
        <p:blipFill>
          <a:blip r:embed="rId2" cstate="print"/>
          <a:stretch>
            <a:fillRect/>
          </a:stretch>
        </p:blipFill>
        <p:spPr>
          <a:xfrm>
            <a:off x="1835696" y="1125296"/>
            <a:ext cx="5904656" cy="2880320"/>
          </a:xfrm>
          <a:prstGeom prst="rect">
            <a:avLst/>
          </a:prstGeom>
        </p:spPr>
      </p:pic>
      <p:sp>
        <p:nvSpPr>
          <p:cNvPr id="2" name="TextBox 1"/>
          <p:cNvSpPr txBox="1"/>
          <p:nvPr/>
        </p:nvSpPr>
        <p:spPr>
          <a:xfrm>
            <a:off x="7848879" y="3297535"/>
            <a:ext cx="946448" cy="461665"/>
          </a:xfrm>
          <a:prstGeom prst="rect">
            <a:avLst/>
          </a:prstGeom>
          <a:noFill/>
        </p:spPr>
        <p:txBody>
          <a:bodyPr wrap="square" rtlCol="0">
            <a:spAutoFit/>
          </a:bodyPr>
          <a:lstStyle/>
          <a:p>
            <a:r>
              <a:rPr lang="en-US" sz="1200" dirty="0" smtClean="0"/>
              <a:t>Observers</a:t>
            </a:r>
            <a:endParaRPr lang="tr-TR" sz="1200" dirty="0" smtClean="0"/>
          </a:p>
          <a:p>
            <a:r>
              <a:rPr lang="tr-TR" sz="1200" dirty="0" err="1" smtClean="0"/>
              <a:t>Members</a:t>
            </a:r>
            <a:endParaRPr lang="en-US" sz="1200" dirty="0"/>
          </a:p>
        </p:txBody>
      </p:sp>
      <p:pic>
        <p:nvPicPr>
          <p:cNvPr id="6" name="Picture 5" descr="OIC members map - green members blue observers.bmp"/>
          <p:cNvPicPr>
            <a:picLocks/>
          </p:cNvPicPr>
          <p:nvPr/>
        </p:nvPicPr>
        <p:blipFill rotWithShape="1">
          <a:blip r:embed="rId2" cstate="print"/>
          <a:srcRect l="66604" t="13438" r="27387" b="80876"/>
          <a:stretch/>
        </p:blipFill>
        <p:spPr>
          <a:xfrm>
            <a:off x="7603191" y="3379018"/>
            <a:ext cx="274320" cy="137160"/>
          </a:xfrm>
          <a:prstGeom prst="rect">
            <a:avLst/>
          </a:prstGeom>
        </p:spPr>
      </p:pic>
      <p:pic>
        <p:nvPicPr>
          <p:cNvPr id="7" name="Picture 6" descr="OIC members map - green members blue observers.bmp"/>
          <p:cNvPicPr preferRelativeResize="0">
            <a:picLocks/>
          </p:cNvPicPr>
          <p:nvPr/>
        </p:nvPicPr>
        <p:blipFill rotWithShape="1">
          <a:blip r:embed="rId2" cstate="print"/>
          <a:srcRect l="58125" t="21515" r="36849" b="73965"/>
          <a:stretch/>
        </p:blipFill>
        <p:spPr>
          <a:xfrm>
            <a:off x="7603192" y="3563382"/>
            <a:ext cx="274320" cy="137160"/>
          </a:xfrm>
          <a:prstGeom prst="rect">
            <a:avLst/>
          </a:prstGeom>
        </p:spPr>
      </p:pic>
      <p:sp>
        <p:nvSpPr>
          <p:cNvPr id="8" name="TextBox 7"/>
          <p:cNvSpPr txBox="1"/>
          <p:nvPr/>
        </p:nvSpPr>
        <p:spPr>
          <a:xfrm>
            <a:off x="221380" y="6381549"/>
            <a:ext cx="318172" cy="276999"/>
          </a:xfrm>
          <a:prstGeom prst="rect">
            <a:avLst/>
          </a:prstGeom>
          <a:noFill/>
        </p:spPr>
        <p:txBody>
          <a:bodyPr wrap="square" rtlCol="0">
            <a:spAutoFit/>
          </a:bodyPr>
          <a:lstStyle/>
          <a:p>
            <a:pPr algn="ctr"/>
            <a:r>
              <a:rPr lang="tr-TR" sz="1200" dirty="0" smtClean="0"/>
              <a:t>2</a:t>
            </a:r>
            <a:endParaRPr lang="en-US" sz="1200" dirty="0"/>
          </a:p>
        </p:txBody>
      </p:sp>
    </p:spTree>
    <p:extLst>
      <p:ext uri="{BB962C8B-B14F-4D97-AF65-F5344CB8AC3E}">
        <p14:creationId xmlns:p14="http://schemas.microsoft.com/office/powerpoint/2010/main" val="27494581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03" y="1141653"/>
            <a:ext cx="7992888" cy="5209118"/>
          </a:xfrm>
          <a:prstGeom prst="rect">
            <a:avLst/>
          </a:prstGeom>
        </p:spPr>
        <p:txBody>
          <a:bodyPr wrap="square">
            <a:spAutoFit/>
          </a:bodyPr>
          <a:lstStyle/>
          <a:p>
            <a:pPr marL="365760" indent="-256032" fontAlgn="auto">
              <a:spcAft>
                <a:spcPts val="0"/>
              </a:spcAft>
              <a:buFont typeface="Wingdings 3"/>
              <a:buChar char=""/>
              <a:defRPr/>
            </a:pPr>
            <a:r>
              <a:rPr lang="en-US" sz="1400" dirty="0" smtClean="0">
                <a:solidFill>
                  <a:schemeClr val="tx1">
                    <a:lumMod val="75000"/>
                    <a:lumOff val="25000"/>
                  </a:schemeClr>
                </a:solidFill>
              </a:rPr>
              <a:t>First Round-table Meeting, Istanbul – March 2005</a:t>
            </a:r>
          </a:p>
          <a:p>
            <a:pPr marL="365760" indent="-256032" fontAlgn="auto">
              <a:spcAft>
                <a:spcPts val="0"/>
              </a:spcAft>
              <a:defRPr/>
            </a:pPr>
            <a:endParaRPr lang="en-US" sz="400" dirty="0" smtClean="0">
              <a:solidFill>
                <a:schemeClr val="tx1">
                  <a:lumMod val="75000"/>
                  <a:lumOff val="25000"/>
                </a:schemeClr>
              </a:solidFill>
            </a:endParaRPr>
          </a:p>
          <a:p>
            <a:pPr marL="365760" indent="-256032" fontAlgn="auto">
              <a:spcAft>
                <a:spcPts val="0"/>
              </a:spcAft>
              <a:buFont typeface="Wingdings 3"/>
              <a:buChar char=""/>
              <a:defRPr/>
            </a:pPr>
            <a:r>
              <a:rPr lang="en-US" sz="1400" dirty="0" smtClean="0">
                <a:solidFill>
                  <a:schemeClr val="tx1">
                    <a:lumMod val="75000"/>
                    <a:lumOff val="25000"/>
                  </a:schemeClr>
                </a:solidFill>
              </a:rPr>
              <a:t>Second Annual Meeting, Istanbul – October 2008 </a:t>
            </a:r>
          </a:p>
          <a:p>
            <a:pPr marL="621792" lvl="1" fontAlgn="auto">
              <a:spcBef>
                <a:spcPts val="324"/>
              </a:spcBef>
              <a:spcAft>
                <a:spcPts val="0"/>
              </a:spcAft>
              <a:buFont typeface="Wingdings" pitchFamily="2" charset="2"/>
              <a:buChar char="ü"/>
              <a:defRPr/>
            </a:pPr>
            <a:r>
              <a:rPr lang="en-US" sz="1200" dirty="0" smtClean="0">
                <a:solidFill>
                  <a:schemeClr val="tx1">
                    <a:lumMod val="75000"/>
                    <a:lumOff val="25000"/>
                  </a:schemeClr>
                </a:solidFill>
              </a:rPr>
              <a:t>  A </a:t>
            </a:r>
            <a:r>
              <a:rPr lang="en-US" sz="1200" dirty="0">
                <a:solidFill>
                  <a:schemeClr val="tx1">
                    <a:lumMod val="75000"/>
                    <a:lumOff val="25000"/>
                  </a:schemeClr>
                </a:solidFill>
              </a:rPr>
              <a:t>working committee and four task forces established</a:t>
            </a:r>
            <a:endParaRPr lang="en-US" sz="1200" dirty="0" smtClean="0">
              <a:solidFill>
                <a:schemeClr val="tx1">
                  <a:lumMod val="75000"/>
                  <a:lumOff val="25000"/>
                </a:schemeClr>
              </a:solidFill>
            </a:endParaRPr>
          </a:p>
          <a:p>
            <a:pPr marL="365760" lvl="1" indent="-256032" fontAlgn="auto">
              <a:spcAft>
                <a:spcPts val="0"/>
              </a:spcAft>
              <a:buFont typeface="Wingdings 3"/>
              <a:buChar char=""/>
              <a:defRPr/>
            </a:pPr>
            <a:endParaRPr lang="en-US" sz="400" dirty="0" smtClean="0">
              <a:solidFill>
                <a:schemeClr val="tx1">
                  <a:lumMod val="75000"/>
                  <a:lumOff val="25000"/>
                </a:schemeClr>
              </a:solidFill>
            </a:endParaRPr>
          </a:p>
          <a:p>
            <a:pPr marL="365760" lvl="1" indent="-256032" fontAlgn="auto">
              <a:spcAft>
                <a:spcPts val="0"/>
              </a:spcAft>
              <a:buFont typeface="Wingdings 3"/>
              <a:buChar char=""/>
              <a:defRPr/>
            </a:pPr>
            <a:r>
              <a:rPr lang="en-US" sz="1400" dirty="0" smtClean="0">
                <a:solidFill>
                  <a:schemeClr val="tx1">
                    <a:lumMod val="75000"/>
                    <a:lumOff val="25000"/>
                  </a:schemeClr>
                </a:solidFill>
              </a:rPr>
              <a:t>First Working Committee Meeting, Tehran – May 2009</a:t>
            </a:r>
          </a:p>
          <a:p>
            <a:pPr marL="822960" lvl="1" indent="-256032" fontAlgn="auto">
              <a:spcAft>
                <a:spcPts val="0"/>
              </a:spcAft>
              <a:buSzPct val="54000"/>
              <a:buFont typeface="Wingdings" pitchFamily="2" charset="2"/>
              <a:buChar char="ü"/>
              <a:defRPr/>
            </a:pPr>
            <a:endParaRPr lang="en-US" sz="400" dirty="0" smtClean="0">
              <a:solidFill>
                <a:schemeClr val="tx1">
                  <a:lumMod val="75000"/>
                  <a:lumOff val="25000"/>
                </a:schemeClr>
              </a:solidFill>
            </a:endParaRPr>
          </a:p>
          <a:p>
            <a:pPr marL="365760" indent="-256032" fontAlgn="auto">
              <a:spcAft>
                <a:spcPts val="0"/>
              </a:spcAft>
              <a:buFont typeface="Wingdings 3"/>
              <a:buChar char=""/>
              <a:defRPr/>
            </a:pPr>
            <a:r>
              <a:rPr lang="en-US" sz="1400" dirty="0" smtClean="0">
                <a:solidFill>
                  <a:schemeClr val="tx1">
                    <a:lumMod val="75000"/>
                    <a:lumOff val="25000"/>
                  </a:schemeClr>
                </a:solidFill>
              </a:rPr>
              <a:t>Third Annual Meeting, Istanbul – October 2009 </a:t>
            </a:r>
          </a:p>
          <a:p>
            <a:pPr marL="621792" lvl="1" fontAlgn="auto">
              <a:spcBef>
                <a:spcPts val="324"/>
              </a:spcBef>
              <a:spcAft>
                <a:spcPts val="0"/>
              </a:spcAft>
              <a:buFont typeface="Wingdings" pitchFamily="2" charset="2"/>
              <a:buChar char="ü"/>
              <a:defRPr/>
            </a:pPr>
            <a:r>
              <a:rPr lang="en-US" sz="1200" dirty="0" smtClean="0">
                <a:solidFill>
                  <a:schemeClr val="tx1">
                    <a:lumMod val="75000"/>
                    <a:lumOff val="25000"/>
                  </a:schemeClr>
                </a:solidFill>
              </a:rPr>
              <a:t>  Task forces renamed and new tasks assigned</a:t>
            </a:r>
          </a:p>
          <a:p>
            <a:pPr marL="621792" lvl="1" fontAlgn="auto">
              <a:spcBef>
                <a:spcPts val="324"/>
              </a:spcBef>
              <a:spcAft>
                <a:spcPts val="0"/>
              </a:spcAft>
              <a:buFont typeface="Wingdings" pitchFamily="2" charset="2"/>
              <a:buChar char="ü"/>
              <a:defRPr/>
            </a:pPr>
            <a:r>
              <a:rPr lang="en-US" sz="1200" dirty="0" smtClean="0">
                <a:solidFill>
                  <a:schemeClr val="tx1">
                    <a:lumMod val="75000"/>
                    <a:lumOff val="25000"/>
                  </a:schemeClr>
                </a:solidFill>
              </a:rPr>
              <a:t>  Final Report submitted to the COMCEC </a:t>
            </a:r>
          </a:p>
          <a:p>
            <a:pPr marL="621792" lvl="1" fontAlgn="auto">
              <a:spcBef>
                <a:spcPts val="324"/>
              </a:spcBef>
              <a:spcAft>
                <a:spcPts val="0"/>
              </a:spcAft>
              <a:buFont typeface="Wingdings" pitchFamily="2" charset="2"/>
              <a:buChar char="ü"/>
              <a:defRPr/>
            </a:pPr>
            <a:r>
              <a:rPr lang="en-US" sz="1200" dirty="0" smtClean="0">
                <a:solidFill>
                  <a:schemeClr val="tx1">
                    <a:lumMod val="75000"/>
                    <a:lumOff val="25000"/>
                  </a:schemeClr>
                </a:solidFill>
              </a:rPr>
              <a:t>  In the COMCEC meeting, regulatory bodies of the OIC member states requested to establish a similar platform to boost cooperation efforts</a:t>
            </a:r>
          </a:p>
          <a:p>
            <a:pPr marL="621792" lvl="1" fontAlgn="auto">
              <a:spcBef>
                <a:spcPts val="324"/>
              </a:spcBef>
              <a:spcAft>
                <a:spcPts val="0"/>
              </a:spcAft>
              <a:defRPr/>
            </a:pPr>
            <a:endParaRPr lang="en-US" sz="400" dirty="0" smtClean="0">
              <a:solidFill>
                <a:schemeClr val="tx1">
                  <a:lumMod val="75000"/>
                  <a:lumOff val="25000"/>
                </a:schemeClr>
              </a:solidFill>
            </a:endParaRPr>
          </a:p>
          <a:p>
            <a:pPr marL="365760" indent="-256032" fontAlgn="auto">
              <a:spcAft>
                <a:spcPts val="0"/>
              </a:spcAft>
              <a:buFont typeface="Wingdings 3"/>
              <a:buChar char=""/>
              <a:defRPr/>
            </a:pPr>
            <a:r>
              <a:rPr lang="en-US" sz="1400" dirty="0" smtClean="0">
                <a:solidFill>
                  <a:schemeClr val="tx1">
                    <a:lumMod val="75000"/>
                    <a:lumOff val="25000"/>
                  </a:schemeClr>
                </a:solidFill>
              </a:rPr>
              <a:t>Third Working Committee Meeting, Abu Dhabi – April 2010 </a:t>
            </a:r>
          </a:p>
          <a:p>
            <a:pPr marL="822960" lvl="1" indent="-256032" fontAlgn="auto">
              <a:spcAft>
                <a:spcPts val="0"/>
              </a:spcAft>
              <a:defRPr/>
            </a:pPr>
            <a:endParaRPr lang="en-US" sz="400" dirty="0" smtClean="0">
              <a:solidFill>
                <a:schemeClr val="tx1">
                  <a:lumMod val="75000"/>
                  <a:lumOff val="25000"/>
                </a:schemeClr>
              </a:solidFill>
            </a:endParaRPr>
          </a:p>
          <a:p>
            <a:pPr marL="822960" lvl="1" indent="-256032" fontAlgn="auto">
              <a:spcAft>
                <a:spcPts val="0"/>
              </a:spcAft>
              <a:defRPr/>
            </a:pPr>
            <a:endParaRPr lang="en-US" sz="400" dirty="0" smtClean="0">
              <a:solidFill>
                <a:schemeClr val="tx1">
                  <a:lumMod val="75000"/>
                  <a:lumOff val="25000"/>
                </a:schemeClr>
              </a:solidFill>
            </a:endParaRPr>
          </a:p>
          <a:p>
            <a:pPr marL="365760" lvl="1" indent="-256032" fontAlgn="auto">
              <a:spcAft>
                <a:spcPts val="0"/>
              </a:spcAft>
              <a:buFont typeface="Wingdings 3"/>
              <a:buChar char=""/>
              <a:defRPr/>
            </a:pPr>
            <a:r>
              <a:rPr lang="en-US" sz="1400" dirty="0" smtClean="0">
                <a:solidFill>
                  <a:schemeClr val="tx1">
                    <a:lumMod val="75000"/>
                    <a:lumOff val="25000"/>
                  </a:schemeClr>
                </a:solidFill>
              </a:rPr>
              <a:t>Fourth Annual Meeting, Istanbul – October 2010</a:t>
            </a:r>
          </a:p>
          <a:p>
            <a:pPr marL="365760" lvl="1" indent="-256032" fontAlgn="auto">
              <a:spcAft>
                <a:spcPts val="0"/>
              </a:spcAft>
              <a:buFont typeface="Wingdings 3"/>
              <a:buChar char=""/>
              <a:defRPr/>
            </a:pPr>
            <a:endParaRPr lang="en-US" sz="400" dirty="0" smtClean="0">
              <a:solidFill>
                <a:schemeClr val="tx1">
                  <a:lumMod val="75000"/>
                  <a:lumOff val="25000"/>
                </a:schemeClr>
              </a:solidFill>
            </a:endParaRPr>
          </a:p>
          <a:p>
            <a:pPr marL="365760" lvl="1" indent="-256032" fontAlgn="auto">
              <a:spcAft>
                <a:spcPts val="0"/>
              </a:spcAft>
              <a:buFont typeface="Wingdings 3"/>
              <a:buChar char=""/>
              <a:defRPr/>
            </a:pPr>
            <a:endParaRPr lang="en-US" sz="400" dirty="0" smtClean="0">
              <a:solidFill>
                <a:schemeClr val="tx1">
                  <a:lumMod val="75000"/>
                  <a:lumOff val="25000"/>
                </a:schemeClr>
              </a:solidFill>
            </a:endParaRPr>
          </a:p>
          <a:p>
            <a:pPr marL="365760" lvl="1" indent="-256032" fontAlgn="auto">
              <a:spcAft>
                <a:spcPts val="0"/>
              </a:spcAft>
              <a:buFont typeface="Wingdings 3"/>
              <a:buChar char=""/>
              <a:defRPr/>
            </a:pPr>
            <a:r>
              <a:rPr lang="en-US" sz="1400" dirty="0" smtClean="0">
                <a:solidFill>
                  <a:schemeClr val="tx1">
                    <a:lumMod val="75000"/>
                    <a:lumOff val="25000"/>
                  </a:schemeClr>
                </a:solidFill>
              </a:rPr>
              <a:t>Fourth Working Committee meeting – April 2011</a:t>
            </a:r>
            <a:r>
              <a:rPr lang="tr-TR" sz="1400" dirty="0" smtClean="0">
                <a:solidFill>
                  <a:schemeClr val="tx1">
                    <a:lumMod val="75000"/>
                    <a:lumOff val="25000"/>
                  </a:schemeClr>
                </a:solidFill>
              </a:rPr>
              <a:t> - </a:t>
            </a:r>
            <a:endParaRPr lang="en-US" sz="1400" dirty="0" smtClean="0">
              <a:solidFill>
                <a:schemeClr val="tx1">
                  <a:lumMod val="75000"/>
                  <a:lumOff val="25000"/>
                </a:schemeClr>
              </a:solidFill>
            </a:endParaRPr>
          </a:p>
          <a:p>
            <a:pPr marL="822960" lvl="2" indent="-256032">
              <a:buFont typeface="Wingdings" pitchFamily="2" charset="2"/>
              <a:buChar char="ü"/>
              <a:defRPr/>
            </a:pPr>
            <a:r>
              <a:rPr lang="en-US" sz="1200" dirty="0" smtClean="0">
                <a:solidFill>
                  <a:schemeClr val="tx1">
                    <a:lumMod val="75000"/>
                    <a:lumOff val="25000"/>
                  </a:schemeClr>
                </a:solidFill>
              </a:rPr>
              <a:t>Cancelled due to the conflicts in the MENA region</a:t>
            </a:r>
            <a:r>
              <a:rPr lang="tr-TR" sz="1200" dirty="0" smtClean="0">
                <a:solidFill>
                  <a:schemeClr val="tx1">
                    <a:lumMod val="75000"/>
                    <a:lumOff val="25000"/>
                  </a:schemeClr>
                </a:solidFill>
              </a:rPr>
              <a:t> (</a:t>
            </a:r>
            <a:r>
              <a:rPr lang="en-US" sz="1200" dirty="0">
                <a:solidFill>
                  <a:schemeClr val="tx1">
                    <a:lumMod val="75000"/>
                    <a:lumOff val="25000"/>
                  </a:schemeClr>
                </a:solidFill>
              </a:rPr>
              <a:t>Cancelled due to the conflicts in the </a:t>
            </a:r>
            <a:r>
              <a:rPr lang="en-US" sz="1200" dirty="0" smtClean="0">
                <a:solidFill>
                  <a:schemeClr val="tx1">
                    <a:lumMod val="75000"/>
                    <a:lumOff val="25000"/>
                  </a:schemeClr>
                </a:solidFill>
              </a:rPr>
              <a:t>MENA</a:t>
            </a:r>
            <a:r>
              <a:rPr lang="tr-TR" sz="1200" dirty="0" smtClean="0">
                <a:solidFill>
                  <a:schemeClr val="tx1">
                    <a:lumMod val="75000"/>
                    <a:lumOff val="25000"/>
                  </a:schemeClr>
                </a:solidFill>
              </a:rPr>
              <a:t>)</a:t>
            </a:r>
            <a:endParaRPr lang="en-US" sz="1200" dirty="0" smtClean="0">
              <a:solidFill>
                <a:schemeClr val="tx1">
                  <a:lumMod val="75000"/>
                  <a:lumOff val="25000"/>
                </a:schemeClr>
              </a:solidFill>
            </a:endParaRPr>
          </a:p>
          <a:p>
            <a:pPr marL="822960" lvl="2" indent="-256032" fontAlgn="auto">
              <a:spcAft>
                <a:spcPts val="0"/>
              </a:spcAft>
              <a:buFont typeface="Wingdings" pitchFamily="2" charset="2"/>
              <a:buChar char="ü"/>
              <a:defRPr/>
            </a:pPr>
            <a:endParaRPr lang="en-US" sz="400" dirty="0" smtClean="0">
              <a:solidFill>
                <a:schemeClr val="tx1">
                  <a:lumMod val="75000"/>
                  <a:lumOff val="25000"/>
                </a:schemeClr>
              </a:solidFill>
            </a:endParaRPr>
          </a:p>
          <a:p>
            <a:pPr marL="365760" lvl="1" indent="-256032" fontAlgn="auto">
              <a:spcAft>
                <a:spcPts val="0"/>
              </a:spcAft>
              <a:buFont typeface="Wingdings 3"/>
              <a:buChar char=""/>
              <a:defRPr/>
            </a:pPr>
            <a:r>
              <a:rPr lang="en-US" sz="1400" dirty="0" smtClean="0">
                <a:solidFill>
                  <a:schemeClr val="tx1">
                    <a:lumMod val="75000"/>
                    <a:lumOff val="25000"/>
                  </a:schemeClr>
                </a:solidFill>
              </a:rPr>
              <a:t>Fifth Annual Meeting, Istanbul – September 2011</a:t>
            </a:r>
          </a:p>
          <a:p>
            <a:pPr marL="365760" lvl="1" indent="-256032">
              <a:buFont typeface="Wingdings 3"/>
              <a:buChar char=""/>
              <a:defRPr/>
            </a:pPr>
            <a:endParaRPr lang="en-US" sz="800" dirty="0" smtClean="0">
              <a:solidFill>
                <a:schemeClr val="tx1">
                  <a:lumMod val="75000"/>
                  <a:lumOff val="25000"/>
                </a:schemeClr>
              </a:solidFill>
            </a:endParaRPr>
          </a:p>
          <a:p>
            <a:pPr marL="365760" lvl="1" indent="-256032" fontAlgn="auto">
              <a:spcAft>
                <a:spcPts val="0"/>
              </a:spcAft>
              <a:buFont typeface="Wingdings 3"/>
              <a:buChar char=""/>
              <a:defRPr/>
            </a:pPr>
            <a:r>
              <a:rPr lang="en-US" sz="1400" dirty="0" smtClean="0">
                <a:solidFill>
                  <a:schemeClr val="tx1">
                    <a:lumMod val="75000"/>
                    <a:lumOff val="25000"/>
                  </a:schemeClr>
                </a:solidFill>
              </a:rPr>
              <a:t>Sixth Annual Meeting, Istanbul – September 26, 2012</a:t>
            </a:r>
          </a:p>
          <a:p>
            <a:pPr marL="365760" lvl="1" indent="-256032">
              <a:buFont typeface="Wingdings 3"/>
              <a:buChar char=""/>
              <a:defRPr/>
            </a:pPr>
            <a:endParaRPr lang="en-US" sz="800" dirty="0" smtClean="0">
              <a:solidFill>
                <a:schemeClr val="tx1">
                  <a:lumMod val="75000"/>
                  <a:lumOff val="25000"/>
                </a:schemeClr>
              </a:solidFill>
            </a:endParaRPr>
          </a:p>
          <a:p>
            <a:pPr marL="365760" lvl="1" indent="-256032" fontAlgn="auto">
              <a:spcAft>
                <a:spcPts val="0"/>
              </a:spcAft>
              <a:buFont typeface="Wingdings 3"/>
              <a:buChar char=""/>
              <a:defRPr/>
            </a:pPr>
            <a:r>
              <a:rPr lang="en-US" sz="1400" dirty="0" smtClean="0">
                <a:solidFill>
                  <a:schemeClr val="tx1">
                    <a:lumMod val="75000"/>
                    <a:lumOff val="25000"/>
                  </a:schemeClr>
                </a:solidFill>
              </a:rPr>
              <a:t>Seventh Annual Meeting, Istanbul – September 16, 2013</a:t>
            </a:r>
          </a:p>
          <a:p>
            <a:pPr marL="365760" lvl="1" indent="-256032">
              <a:buFont typeface="Wingdings 3"/>
              <a:buChar char=""/>
              <a:defRPr/>
            </a:pPr>
            <a:endParaRPr lang="en-US" sz="800" dirty="0" smtClean="0">
              <a:solidFill>
                <a:schemeClr val="tx1">
                  <a:lumMod val="75000"/>
                  <a:lumOff val="25000"/>
                </a:schemeClr>
              </a:solidFill>
            </a:endParaRPr>
          </a:p>
          <a:p>
            <a:pPr marL="365760" lvl="1" indent="-256032" fontAlgn="auto">
              <a:spcAft>
                <a:spcPts val="0"/>
              </a:spcAft>
              <a:buFont typeface="Wingdings 3"/>
              <a:buChar char=""/>
              <a:defRPr/>
            </a:pPr>
            <a:r>
              <a:rPr lang="en-US" sz="1400" dirty="0" smtClean="0">
                <a:solidFill>
                  <a:schemeClr val="tx1">
                    <a:lumMod val="75000"/>
                    <a:lumOff val="25000"/>
                  </a:schemeClr>
                </a:solidFill>
              </a:rPr>
              <a:t>Eight Annual Meeting, Istanbul – November 11, 2014</a:t>
            </a:r>
            <a:endParaRPr lang="tr-TR" sz="1400" dirty="0" smtClean="0">
              <a:solidFill>
                <a:schemeClr val="tx1">
                  <a:lumMod val="75000"/>
                  <a:lumOff val="25000"/>
                </a:schemeClr>
              </a:solidFill>
            </a:endParaRPr>
          </a:p>
          <a:p>
            <a:pPr marL="365760" lvl="1" indent="-256032" fontAlgn="auto">
              <a:spcAft>
                <a:spcPts val="0"/>
              </a:spcAft>
              <a:buFont typeface="Wingdings 3"/>
              <a:buChar char=""/>
              <a:defRPr/>
            </a:pPr>
            <a:endParaRPr lang="tr-TR" sz="800" dirty="0" smtClean="0">
              <a:solidFill>
                <a:schemeClr val="tx1">
                  <a:lumMod val="75000"/>
                  <a:lumOff val="25000"/>
                </a:schemeClr>
              </a:solidFill>
            </a:endParaRPr>
          </a:p>
          <a:p>
            <a:pPr marL="365760" lvl="1" indent="-256032" fontAlgn="auto">
              <a:spcAft>
                <a:spcPts val="0"/>
              </a:spcAft>
              <a:buFont typeface="Wingdings 3"/>
              <a:buChar char=""/>
              <a:defRPr/>
            </a:pPr>
            <a:r>
              <a:rPr lang="tr-TR" sz="1400" dirty="0" smtClean="0">
                <a:solidFill>
                  <a:schemeClr val="tx1">
                    <a:lumMod val="75000"/>
                    <a:lumOff val="25000"/>
                  </a:schemeClr>
                </a:solidFill>
              </a:rPr>
              <a:t>Ninth Annual Meeting, Istanbul – November 19, 2015</a:t>
            </a:r>
            <a:endParaRPr lang="en-US" sz="1400" dirty="0" smtClean="0">
              <a:solidFill>
                <a:schemeClr val="tx1">
                  <a:lumMod val="75000"/>
                  <a:lumOff val="25000"/>
                </a:schemeClr>
              </a:solidFill>
            </a:endParaRPr>
          </a:p>
        </p:txBody>
      </p:sp>
      <p:sp>
        <p:nvSpPr>
          <p:cNvPr id="12"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noProof="0" dirty="0" smtClean="0">
                <a:solidFill>
                  <a:schemeClr val="bg1"/>
                </a:solidFill>
                <a:latin typeface="Arial"/>
                <a:cs typeface="Arial"/>
              </a:rPr>
              <a:t>Meetings</a:t>
            </a:r>
            <a:endParaRPr kumimoji="0" lang="en-US" sz="4400" b="0" i="0" u="none" strike="noStrike" kern="1200" cap="none" spc="0" normalizeH="0" baseline="0" noProof="0" dirty="0">
              <a:ln>
                <a:noFill/>
              </a:ln>
              <a:solidFill>
                <a:schemeClr val="bg1"/>
              </a:solidFill>
              <a:effectLst/>
              <a:uLnTx/>
              <a:uFillTx/>
              <a:latin typeface="Concord"/>
              <a:ea typeface="+mj-ea"/>
              <a:cs typeface="Concord"/>
            </a:endParaRPr>
          </a:p>
        </p:txBody>
      </p:sp>
      <p:sp>
        <p:nvSpPr>
          <p:cNvPr id="4" name="TextBox 3"/>
          <p:cNvSpPr txBox="1"/>
          <p:nvPr/>
        </p:nvSpPr>
        <p:spPr>
          <a:xfrm>
            <a:off x="221380" y="6381549"/>
            <a:ext cx="318172" cy="276999"/>
          </a:xfrm>
          <a:prstGeom prst="rect">
            <a:avLst/>
          </a:prstGeom>
          <a:noFill/>
        </p:spPr>
        <p:txBody>
          <a:bodyPr wrap="square" rtlCol="0">
            <a:spAutoFit/>
          </a:bodyPr>
          <a:lstStyle/>
          <a:p>
            <a:pPr algn="ctr"/>
            <a:r>
              <a:rPr lang="tr-TR" sz="1200" dirty="0" smtClean="0"/>
              <a:t>3</a:t>
            </a:r>
            <a:endParaRPr lang="en-US" sz="1200" dirty="0"/>
          </a:p>
        </p:txBody>
      </p:sp>
    </p:spTree>
    <p:extLst>
      <p:ext uri="{BB962C8B-B14F-4D97-AF65-F5344CB8AC3E}">
        <p14:creationId xmlns:p14="http://schemas.microsoft.com/office/powerpoint/2010/main" val="38547672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Forum Participation</a:t>
            </a:r>
            <a:endParaRPr lang="en-US" sz="4400" b="1" dirty="0">
              <a:solidFill>
                <a:schemeClr val="bg1"/>
              </a:solidFill>
              <a:latin typeface="Arial"/>
              <a:cs typeface="Arial"/>
            </a:endParaRPr>
          </a:p>
        </p:txBody>
      </p:sp>
      <p:sp>
        <p:nvSpPr>
          <p:cNvPr id="16" name="Rectangle 7"/>
          <p:cNvSpPr>
            <a:spLocks noChangeArrowheads="1"/>
          </p:cNvSpPr>
          <p:nvPr/>
        </p:nvSpPr>
        <p:spPr bwMode="auto">
          <a:xfrm>
            <a:off x="182880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TextBox 4"/>
          <p:cNvSpPr txBox="1"/>
          <p:nvPr/>
        </p:nvSpPr>
        <p:spPr>
          <a:xfrm>
            <a:off x="221380" y="6381549"/>
            <a:ext cx="318172" cy="276999"/>
          </a:xfrm>
          <a:prstGeom prst="rect">
            <a:avLst/>
          </a:prstGeom>
          <a:noFill/>
        </p:spPr>
        <p:txBody>
          <a:bodyPr wrap="square" rtlCol="0">
            <a:spAutoFit/>
          </a:bodyPr>
          <a:lstStyle/>
          <a:p>
            <a:pPr algn="ctr"/>
            <a:r>
              <a:rPr lang="tr-TR" sz="1200" dirty="0" smtClean="0"/>
              <a:t>4</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092493138"/>
              </p:ext>
            </p:extLst>
          </p:nvPr>
        </p:nvGraphicFramePr>
        <p:xfrm>
          <a:off x="221379" y="1386695"/>
          <a:ext cx="8370359" cy="4606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38056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0348"/>
            <a:ext cx="9144000" cy="461665"/>
          </a:xfrm>
          <a:prstGeom prst="rect">
            <a:avLst/>
          </a:prstGeom>
        </p:spPr>
        <p:txBody>
          <a:bodyPr wrap="square">
            <a:spAutoFit/>
          </a:bodyPr>
          <a:lstStyle/>
          <a:p>
            <a:pPr algn="ctr"/>
            <a:r>
              <a:rPr lang="en-US" sz="2400" b="1" dirty="0" smtClean="0">
                <a:solidFill>
                  <a:schemeClr val="bg1"/>
                </a:solidFill>
                <a:latin typeface="Arial"/>
                <a:cs typeface="Arial"/>
              </a:rPr>
              <a:t>Current Activities of the Forum </a:t>
            </a:r>
          </a:p>
        </p:txBody>
      </p:sp>
      <p:graphicFrame>
        <p:nvGraphicFramePr>
          <p:cNvPr id="9" name="Picture Placeholder 8"/>
          <p:cNvGraphicFramePr>
            <a:graphicFrameLocks noGrp="1"/>
          </p:cNvGraphicFramePr>
          <p:nvPr>
            <p:ph type="pic" sz="quarter" idx="10"/>
            <p:extLst>
              <p:ext uri="{D42A27DB-BD31-4B8C-83A1-F6EECF244321}">
                <p14:modId xmlns:p14="http://schemas.microsoft.com/office/powerpoint/2010/main" val="3556906705"/>
              </p:ext>
            </p:extLst>
          </p:nvPr>
        </p:nvGraphicFramePr>
        <p:xfrm>
          <a:off x="457200" y="1400372"/>
          <a:ext cx="8229600" cy="4573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21380" y="6381549"/>
            <a:ext cx="318172" cy="276999"/>
          </a:xfrm>
          <a:prstGeom prst="rect">
            <a:avLst/>
          </a:prstGeom>
          <a:noFill/>
        </p:spPr>
        <p:txBody>
          <a:bodyPr wrap="square" rtlCol="0">
            <a:spAutoFit/>
          </a:bodyPr>
          <a:lstStyle/>
          <a:p>
            <a:pPr algn="ctr"/>
            <a:r>
              <a:rPr lang="tr-TR" sz="1200" dirty="0" smtClean="0"/>
              <a:t>5</a:t>
            </a:r>
            <a:endParaRPr lang="en-US" sz="1200" dirty="0"/>
          </a:p>
        </p:txBody>
      </p:sp>
    </p:spTree>
    <p:extLst>
      <p:ext uri="{BB962C8B-B14F-4D97-AF65-F5344CB8AC3E}">
        <p14:creationId xmlns:p14="http://schemas.microsoft.com/office/powerpoint/2010/main" val="32040651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Task Forces</a:t>
            </a:r>
            <a:endParaRPr lang="en-US" sz="4400" b="1" dirty="0">
              <a:solidFill>
                <a:schemeClr val="bg1"/>
              </a:solidFill>
              <a:latin typeface="Arial"/>
              <a:cs typeface="Arial"/>
            </a:endParaRPr>
          </a:p>
        </p:txBody>
      </p:sp>
      <p:sp>
        <p:nvSpPr>
          <p:cNvPr id="16" name="Rectangle 7"/>
          <p:cNvSpPr>
            <a:spLocks noChangeArrowheads="1"/>
          </p:cNvSpPr>
          <p:nvPr/>
        </p:nvSpPr>
        <p:spPr bwMode="auto">
          <a:xfrm>
            <a:off x="182880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370703" y="1340768"/>
            <a:ext cx="7992888" cy="3777957"/>
          </a:xfrm>
          <a:prstGeom prst="rect">
            <a:avLst/>
          </a:prstGeom>
        </p:spPr>
        <p:txBody>
          <a:bodyPr wrap="square">
            <a:spAutoFit/>
          </a:bodyPr>
          <a:lstStyle/>
          <a:p>
            <a:pPr marL="365760" indent="-256032" algn="just" fontAlgn="auto">
              <a:spcAft>
                <a:spcPts val="0"/>
              </a:spcAft>
              <a:buFont typeface="Wingdings 3"/>
              <a:buChar char=""/>
              <a:defRPr/>
            </a:pPr>
            <a:r>
              <a:rPr lang="en-US" sz="2000" dirty="0" smtClean="0">
                <a:solidFill>
                  <a:schemeClr val="tx1">
                    <a:lumMod val="75000"/>
                    <a:lumOff val="25000"/>
                  </a:schemeClr>
                </a:solidFill>
              </a:rPr>
              <a:t>Task Force</a:t>
            </a:r>
            <a:r>
              <a:rPr lang="tr-TR" sz="2000" dirty="0" smtClean="0">
                <a:solidFill>
                  <a:schemeClr val="tx1">
                    <a:lumMod val="75000"/>
                    <a:lumOff val="25000"/>
                  </a:schemeClr>
                </a:solidFill>
              </a:rPr>
              <a:t> on</a:t>
            </a:r>
            <a:r>
              <a:rPr lang="en-US" sz="2000" dirty="0" smtClean="0">
                <a:solidFill>
                  <a:schemeClr val="tx1">
                    <a:lumMod val="75000"/>
                    <a:lumOff val="25000"/>
                  </a:schemeClr>
                </a:solidFill>
              </a:rPr>
              <a:t> Indices</a:t>
            </a:r>
          </a:p>
          <a:p>
            <a:pPr marL="621792" lvl="1" algn="just" fontAlgn="auto">
              <a:spcBef>
                <a:spcPts val="324"/>
              </a:spcBef>
              <a:spcAft>
                <a:spcPts val="0"/>
              </a:spcAft>
              <a:buFont typeface="Wingdings" pitchFamily="2" charset="2"/>
              <a:buChar char="ü"/>
              <a:defRPr/>
            </a:pPr>
            <a:r>
              <a:rPr lang="en-US" sz="2000" dirty="0" smtClean="0">
                <a:solidFill>
                  <a:schemeClr val="tx1">
                    <a:lumMod val="75000"/>
                    <a:lumOff val="25000"/>
                  </a:schemeClr>
                </a:solidFill>
              </a:rPr>
              <a:t>S&amp;P</a:t>
            </a:r>
            <a:r>
              <a:rPr lang="en-US" sz="2000" dirty="0">
                <a:solidFill>
                  <a:schemeClr val="tx1">
                    <a:lumMod val="75000"/>
                    <a:lumOff val="25000"/>
                  </a:schemeClr>
                </a:solidFill>
              </a:rPr>
              <a:t>/ OIC COMCEC 50 </a:t>
            </a:r>
            <a:r>
              <a:rPr lang="en-US" sz="2000" dirty="0" err="1">
                <a:solidFill>
                  <a:schemeClr val="tx1">
                    <a:lumMod val="75000"/>
                    <a:lumOff val="25000"/>
                  </a:schemeClr>
                </a:solidFill>
              </a:rPr>
              <a:t>Shariah</a:t>
            </a:r>
            <a:r>
              <a:rPr lang="en-US" sz="2000" dirty="0">
                <a:solidFill>
                  <a:schemeClr val="tx1">
                    <a:lumMod val="75000"/>
                    <a:lumOff val="25000"/>
                  </a:schemeClr>
                </a:solidFill>
              </a:rPr>
              <a:t> Index launched on June 25, 2012</a:t>
            </a:r>
          </a:p>
          <a:p>
            <a:pPr marL="621792" lvl="1" algn="just" fontAlgn="auto">
              <a:spcBef>
                <a:spcPts val="324"/>
              </a:spcBef>
              <a:spcAft>
                <a:spcPts val="0"/>
              </a:spcAft>
              <a:buFont typeface="Wingdings" pitchFamily="2" charset="2"/>
              <a:buChar char="ü"/>
              <a:defRPr/>
            </a:pPr>
            <a:r>
              <a:rPr lang="en-US" sz="2000" dirty="0" smtClean="0">
                <a:solidFill>
                  <a:schemeClr val="tx1">
                    <a:lumMod val="75000"/>
                    <a:lumOff val="25000"/>
                  </a:schemeClr>
                </a:solidFill>
              </a:rPr>
              <a:t> Measures </a:t>
            </a:r>
            <a:r>
              <a:rPr lang="en-US" sz="2000" dirty="0">
                <a:solidFill>
                  <a:schemeClr val="tx1">
                    <a:lumMod val="75000"/>
                    <a:lumOff val="25000"/>
                  </a:schemeClr>
                </a:solidFill>
              </a:rPr>
              <a:t>performance of 50 leading </a:t>
            </a:r>
            <a:r>
              <a:rPr lang="en-US" sz="2000" dirty="0" err="1">
                <a:solidFill>
                  <a:schemeClr val="tx1">
                    <a:lumMod val="75000"/>
                    <a:lumOff val="25000"/>
                  </a:schemeClr>
                </a:solidFill>
              </a:rPr>
              <a:t>Shariah</a:t>
            </a:r>
            <a:r>
              <a:rPr lang="en-US" sz="2000" dirty="0">
                <a:solidFill>
                  <a:schemeClr val="tx1">
                    <a:lumMod val="75000"/>
                    <a:lumOff val="25000"/>
                  </a:schemeClr>
                </a:solidFill>
              </a:rPr>
              <a:t>-compliant companies from </a:t>
            </a:r>
            <a:r>
              <a:rPr lang="en-US" sz="2000" dirty="0" smtClean="0">
                <a:solidFill>
                  <a:schemeClr val="tx1">
                    <a:lumMod val="75000"/>
                    <a:lumOff val="25000"/>
                  </a:schemeClr>
                </a:solidFill>
              </a:rPr>
              <a:t>19 OIC </a:t>
            </a:r>
            <a:r>
              <a:rPr lang="en-US" sz="2000" dirty="0">
                <a:solidFill>
                  <a:schemeClr val="tx1">
                    <a:lumMod val="75000"/>
                    <a:lumOff val="25000"/>
                  </a:schemeClr>
                </a:solidFill>
              </a:rPr>
              <a:t>member states</a:t>
            </a:r>
          </a:p>
          <a:p>
            <a:pPr marL="621792" lvl="1" algn="just" fontAlgn="auto">
              <a:spcBef>
                <a:spcPts val="324"/>
              </a:spcBef>
              <a:spcAft>
                <a:spcPts val="0"/>
              </a:spcAft>
              <a:buFont typeface="Wingdings" pitchFamily="2" charset="2"/>
              <a:buChar char="ü"/>
              <a:defRPr/>
            </a:pPr>
            <a:r>
              <a:rPr lang="en-US" sz="2000" dirty="0" smtClean="0">
                <a:solidFill>
                  <a:schemeClr val="tx1">
                    <a:lumMod val="75000"/>
                    <a:lumOff val="25000"/>
                  </a:schemeClr>
                </a:solidFill>
              </a:rPr>
              <a:t>Screened </a:t>
            </a:r>
            <a:r>
              <a:rPr lang="en-US" sz="2000" dirty="0">
                <a:solidFill>
                  <a:schemeClr val="tx1">
                    <a:lumMod val="75000"/>
                    <a:lumOff val="25000"/>
                  </a:schemeClr>
                </a:solidFill>
              </a:rPr>
              <a:t>for </a:t>
            </a:r>
            <a:r>
              <a:rPr lang="en-US" sz="2000" dirty="0" err="1">
                <a:solidFill>
                  <a:schemeClr val="tx1">
                    <a:lumMod val="75000"/>
                    <a:lumOff val="25000"/>
                  </a:schemeClr>
                </a:solidFill>
              </a:rPr>
              <a:t>Shariah</a:t>
            </a:r>
            <a:r>
              <a:rPr lang="en-US" sz="2000" dirty="0">
                <a:solidFill>
                  <a:schemeClr val="tx1">
                    <a:lumMod val="75000"/>
                    <a:lumOff val="25000"/>
                  </a:schemeClr>
                </a:solidFill>
              </a:rPr>
              <a:t> compliance by S&amp;P in accordance with S&amp;P </a:t>
            </a:r>
            <a:r>
              <a:rPr lang="en-US" sz="2000" dirty="0" err="1">
                <a:solidFill>
                  <a:schemeClr val="tx1">
                    <a:lumMod val="75000"/>
                    <a:lumOff val="25000"/>
                  </a:schemeClr>
                </a:solidFill>
              </a:rPr>
              <a:t>Shariah</a:t>
            </a:r>
            <a:r>
              <a:rPr lang="en-US" sz="2000" dirty="0">
                <a:solidFill>
                  <a:schemeClr val="tx1">
                    <a:lumMod val="75000"/>
                    <a:lumOff val="25000"/>
                  </a:schemeClr>
                </a:solidFill>
              </a:rPr>
              <a:t> </a:t>
            </a:r>
            <a:r>
              <a:rPr lang="en-US" sz="2000" dirty="0" smtClean="0">
                <a:solidFill>
                  <a:schemeClr val="tx1">
                    <a:lumMod val="75000"/>
                    <a:lumOff val="25000"/>
                  </a:schemeClr>
                </a:solidFill>
              </a:rPr>
              <a:t>Indices</a:t>
            </a:r>
          </a:p>
          <a:p>
            <a:pPr marL="822960" lvl="1" indent="-256032" algn="just">
              <a:buFont typeface="Wingdings 3"/>
              <a:buChar char=""/>
              <a:defRPr/>
            </a:pPr>
            <a:endParaRPr lang="en-US" sz="700" dirty="0" smtClean="0">
              <a:solidFill>
                <a:schemeClr val="tx1">
                  <a:lumMod val="75000"/>
                  <a:lumOff val="25000"/>
                </a:schemeClr>
              </a:solidFill>
            </a:endParaRPr>
          </a:p>
          <a:p>
            <a:pPr marL="365760" indent="-256032" algn="just" fontAlgn="auto">
              <a:spcAft>
                <a:spcPts val="0"/>
              </a:spcAft>
              <a:buFont typeface="Wingdings 3"/>
              <a:buChar char=""/>
              <a:defRPr/>
            </a:pPr>
            <a:endParaRPr lang="en-US" sz="2000" dirty="0" smtClean="0">
              <a:solidFill>
                <a:schemeClr val="tx1">
                  <a:lumMod val="75000"/>
                  <a:lumOff val="25000"/>
                </a:schemeClr>
              </a:solidFill>
            </a:endParaRPr>
          </a:p>
          <a:p>
            <a:pPr marL="365760" indent="-256032" algn="just" fontAlgn="auto">
              <a:spcAft>
                <a:spcPts val="0"/>
              </a:spcAft>
              <a:buFont typeface="Wingdings 3"/>
              <a:buChar char=""/>
              <a:defRPr/>
            </a:pPr>
            <a:r>
              <a:rPr lang="tr-TR" sz="2000" dirty="0" smtClean="0">
                <a:solidFill>
                  <a:schemeClr val="tx1">
                    <a:lumMod val="75000"/>
                    <a:lumOff val="25000"/>
                  </a:schemeClr>
                </a:solidFill>
              </a:rPr>
              <a:t>Precious Metals</a:t>
            </a:r>
            <a:r>
              <a:rPr lang="en-US" sz="2000" dirty="0" smtClean="0">
                <a:solidFill>
                  <a:schemeClr val="tx1">
                    <a:lumMod val="75000"/>
                    <a:lumOff val="25000"/>
                  </a:schemeClr>
                </a:solidFill>
              </a:rPr>
              <a:t> Task Force</a:t>
            </a:r>
          </a:p>
          <a:p>
            <a:pPr marL="621792" lvl="1" algn="just" fontAlgn="auto">
              <a:spcBef>
                <a:spcPts val="324"/>
              </a:spcBef>
              <a:spcAft>
                <a:spcPts val="0"/>
              </a:spcAft>
              <a:buFont typeface="Wingdings" pitchFamily="2" charset="2"/>
              <a:buChar char="ü"/>
              <a:defRPr/>
            </a:pPr>
            <a:r>
              <a:rPr lang="en-US" sz="2000" dirty="0" smtClean="0">
                <a:solidFill>
                  <a:schemeClr val="tx1">
                    <a:lumMod val="75000"/>
                    <a:lumOff val="25000"/>
                  </a:schemeClr>
                </a:solidFill>
              </a:rPr>
              <a:t> Established by a decision taken at </a:t>
            </a:r>
            <a:r>
              <a:rPr lang="en-US" sz="2000" dirty="0">
                <a:solidFill>
                  <a:schemeClr val="tx1">
                    <a:lumMod val="75000"/>
                    <a:lumOff val="25000"/>
                  </a:schemeClr>
                </a:solidFill>
              </a:rPr>
              <a:t>the </a:t>
            </a:r>
            <a:r>
              <a:rPr lang="tr-TR" sz="2000" dirty="0" smtClean="0">
                <a:solidFill>
                  <a:schemeClr val="tx1">
                    <a:lumMod val="75000"/>
                    <a:lumOff val="25000"/>
                  </a:schemeClr>
                </a:solidFill>
              </a:rPr>
              <a:t>9</a:t>
            </a:r>
            <a:r>
              <a:rPr lang="en-US" sz="2000" dirty="0" err="1" smtClean="0">
                <a:solidFill>
                  <a:schemeClr val="tx1">
                    <a:lumMod val="75000"/>
                    <a:lumOff val="25000"/>
                  </a:schemeClr>
                </a:solidFill>
              </a:rPr>
              <a:t>th</a:t>
            </a:r>
            <a:r>
              <a:rPr lang="en-US" sz="2000" dirty="0" smtClean="0">
                <a:solidFill>
                  <a:schemeClr val="tx1">
                    <a:lumMod val="75000"/>
                    <a:lumOff val="25000"/>
                  </a:schemeClr>
                </a:solidFill>
              </a:rPr>
              <a:t> </a:t>
            </a:r>
            <a:r>
              <a:rPr lang="en-US" sz="2000" dirty="0">
                <a:solidFill>
                  <a:schemeClr val="tx1">
                    <a:lumMod val="75000"/>
                    <a:lumOff val="25000"/>
                  </a:schemeClr>
                </a:solidFill>
              </a:rPr>
              <a:t>Forum Meeting</a:t>
            </a:r>
          </a:p>
          <a:p>
            <a:pPr marL="621792" lvl="1" algn="just" fontAlgn="auto">
              <a:spcBef>
                <a:spcPts val="324"/>
              </a:spcBef>
              <a:spcAft>
                <a:spcPts val="0"/>
              </a:spcAft>
              <a:buFont typeface="Wingdings" pitchFamily="2" charset="2"/>
              <a:buChar char="ü"/>
              <a:defRPr/>
            </a:pPr>
            <a:r>
              <a:rPr lang="en-US" sz="2000" dirty="0" smtClean="0">
                <a:solidFill>
                  <a:schemeClr val="tx1">
                    <a:lumMod val="75000"/>
                    <a:lumOff val="25000"/>
                  </a:schemeClr>
                </a:solidFill>
              </a:rPr>
              <a:t> Bursa </a:t>
            </a:r>
            <a:r>
              <a:rPr lang="en-US" sz="2000" dirty="0">
                <a:solidFill>
                  <a:schemeClr val="tx1">
                    <a:lumMod val="75000"/>
                    <a:lumOff val="25000"/>
                  </a:schemeClr>
                </a:solidFill>
              </a:rPr>
              <a:t>Malaysia, Borsa Istanbul and Dubai </a:t>
            </a:r>
            <a:r>
              <a:rPr lang="tr-TR" sz="2000" dirty="0" smtClean="0">
                <a:solidFill>
                  <a:schemeClr val="tx1">
                    <a:lumMod val="75000"/>
                    <a:lumOff val="25000"/>
                  </a:schemeClr>
                </a:solidFill>
              </a:rPr>
              <a:t>Gold and Commedities Exchange </a:t>
            </a:r>
            <a:r>
              <a:rPr lang="en-US" sz="2000" dirty="0" smtClean="0">
                <a:solidFill>
                  <a:schemeClr val="tx1">
                    <a:lumMod val="75000"/>
                    <a:lumOff val="25000"/>
                  </a:schemeClr>
                </a:solidFill>
              </a:rPr>
              <a:t>are </a:t>
            </a:r>
            <a:r>
              <a:rPr lang="en-US" sz="2000" dirty="0">
                <a:solidFill>
                  <a:schemeClr val="tx1">
                    <a:lumMod val="75000"/>
                    <a:lumOff val="25000"/>
                  </a:schemeClr>
                </a:solidFill>
              </a:rPr>
              <a:t>the </a:t>
            </a:r>
            <a:r>
              <a:rPr lang="en-US" sz="2000" dirty="0" smtClean="0">
                <a:solidFill>
                  <a:schemeClr val="tx1">
                    <a:lumMod val="75000"/>
                    <a:lumOff val="25000"/>
                  </a:schemeClr>
                </a:solidFill>
              </a:rPr>
              <a:t>members</a:t>
            </a:r>
            <a:endParaRPr lang="tr-TR" sz="2000" dirty="0" smtClean="0">
              <a:solidFill>
                <a:schemeClr val="tx1">
                  <a:lumMod val="75000"/>
                  <a:lumOff val="25000"/>
                </a:schemeClr>
              </a:solidFill>
            </a:endParaRPr>
          </a:p>
        </p:txBody>
      </p:sp>
      <p:sp>
        <p:nvSpPr>
          <p:cNvPr id="6" name="TextBox 5"/>
          <p:cNvSpPr txBox="1"/>
          <p:nvPr/>
        </p:nvSpPr>
        <p:spPr>
          <a:xfrm>
            <a:off x="221380" y="6381549"/>
            <a:ext cx="318172" cy="276999"/>
          </a:xfrm>
          <a:prstGeom prst="rect">
            <a:avLst/>
          </a:prstGeom>
          <a:noFill/>
        </p:spPr>
        <p:txBody>
          <a:bodyPr wrap="square" rtlCol="0">
            <a:spAutoFit/>
          </a:bodyPr>
          <a:lstStyle/>
          <a:p>
            <a:pPr algn="ctr"/>
            <a:r>
              <a:rPr lang="tr-TR" sz="1200" dirty="0" smtClean="0"/>
              <a:t>6</a:t>
            </a:r>
            <a:endParaRPr lang="en-US" sz="1200" dirty="0"/>
          </a:p>
        </p:txBody>
      </p:sp>
    </p:spTree>
    <p:extLst>
      <p:ext uri="{BB962C8B-B14F-4D97-AF65-F5344CB8AC3E}">
        <p14:creationId xmlns:p14="http://schemas.microsoft.com/office/powerpoint/2010/main" val="28224201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en-US" sz="4400" b="1" dirty="0" smtClean="0">
                <a:solidFill>
                  <a:schemeClr val="bg1"/>
                </a:solidFill>
                <a:latin typeface="Arial"/>
                <a:cs typeface="Arial"/>
              </a:rPr>
              <a:t>Task Forces</a:t>
            </a:r>
            <a:endParaRPr lang="en-US" sz="4400" b="1" dirty="0">
              <a:solidFill>
                <a:schemeClr val="bg1"/>
              </a:solidFill>
              <a:latin typeface="Arial"/>
              <a:cs typeface="Arial"/>
            </a:endParaRPr>
          </a:p>
        </p:txBody>
      </p:sp>
      <p:sp>
        <p:nvSpPr>
          <p:cNvPr id="16" name="Rectangle 7"/>
          <p:cNvSpPr>
            <a:spLocks noChangeArrowheads="1"/>
          </p:cNvSpPr>
          <p:nvPr/>
        </p:nvSpPr>
        <p:spPr bwMode="auto">
          <a:xfrm>
            <a:off x="182880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322489" y="1218597"/>
            <a:ext cx="7992888" cy="4978286"/>
          </a:xfrm>
          <a:prstGeom prst="rect">
            <a:avLst/>
          </a:prstGeom>
        </p:spPr>
        <p:txBody>
          <a:bodyPr wrap="square">
            <a:spAutoFit/>
          </a:bodyPr>
          <a:lstStyle/>
          <a:p>
            <a:pPr marL="365760" indent="-256032" fontAlgn="auto">
              <a:spcAft>
                <a:spcPts val="0"/>
              </a:spcAft>
              <a:buFont typeface="Wingdings 3"/>
              <a:buChar char=""/>
              <a:defRPr/>
            </a:pPr>
            <a:r>
              <a:rPr lang="tr-TR" sz="1600" dirty="0" smtClean="0">
                <a:solidFill>
                  <a:schemeClr val="tx1">
                    <a:lumMod val="75000"/>
                    <a:lumOff val="25000"/>
                  </a:schemeClr>
                </a:solidFill>
              </a:rPr>
              <a:t>At the </a:t>
            </a:r>
            <a:r>
              <a:rPr lang="en-US" sz="1600" dirty="0" smtClean="0">
                <a:solidFill>
                  <a:schemeClr val="tx1">
                    <a:lumMod val="75000"/>
                    <a:lumOff val="25000"/>
                  </a:schemeClr>
                </a:solidFill>
              </a:rPr>
              <a:t>thirty-first </a:t>
            </a:r>
            <a:r>
              <a:rPr lang="en-US" sz="1600" dirty="0">
                <a:solidFill>
                  <a:schemeClr val="tx1">
                    <a:lumMod val="75000"/>
                    <a:lumOff val="25000"/>
                  </a:schemeClr>
                </a:solidFill>
              </a:rPr>
              <a:t>meeting of the Follow-Up Committee of the </a:t>
            </a:r>
            <a:r>
              <a:rPr lang="en-US" sz="1600" dirty="0" smtClean="0">
                <a:solidFill>
                  <a:schemeClr val="tx1">
                    <a:lumMod val="75000"/>
                    <a:lumOff val="25000"/>
                  </a:schemeClr>
                </a:solidFill>
              </a:rPr>
              <a:t>COMCEC, </a:t>
            </a:r>
            <a:r>
              <a:rPr lang="en-US" sz="1600" dirty="0">
                <a:solidFill>
                  <a:schemeClr val="tx1">
                    <a:lumMod val="75000"/>
                    <a:lumOff val="25000"/>
                  </a:schemeClr>
                </a:solidFill>
              </a:rPr>
              <a:t>which was held in Ankara on 13-14 May, </a:t>
            </a:r>
            <a:r>
              <a:rPr lang="en-US" sz="1600" dirty="0" smtClean="0">
                <a:solidFill>
                  <a:schemeClr val="tx1">
                    <a:lumMod val="75000"/>
                    <a:lumOff val="25000"/>
                  </a:schemeClr>
                </a:solidFill>
              </a:rPr>
              <a:t>2015, following decision was made:</a:t>
            </a:r>
            <a:endParaRPr lang="tr-TR" sz="1600" dirty="0" smtClean="0">
              <a:solidFill>
                <a:schemeClr val="tx1">
                  <a:lumMod val="75000"/>
                  <a:lumOff val="25000"/>
                </a:schemeClr>
              </a:solidFill>
            </a:endParaRPr>
          </a:p>
          <a:p>
            <a:pPr marL="109728" fontAlgn="auto">
              <a:spcAft>
                <a:spcPts val="0"/>
              </a:spcAft>
              <a:defRPr/>
            </a:pPr>
            <a:endParaRPr lang="tr-TR" sz="300" dirty="0" smtClean="0">
              <a:solidFill>
                <a:schemeClr val="tx1">
                  <a:lumMod val="75000"/>
                  <a:lumOff val="25000"/>
                </a:schemeClr>
              </a:solidFill>
            </a:endParaRPr>
          </a:p>
          <a:p>
            <a:pPr marL="907542" lvl="1" indent="-285750" algn="just" fontAlgn="auto">
              <a:spcBef>
                <a:spcPts val="324"/>
              </a:spcBef>
              <a:spcAft>
                <a:spcPts val="0"/>
              </a:spcAft>
              <a:buFont typeface="Wingdings" panose="05000000000000000000" pitchFamily="2" charset="2"/>
              <a:buChar char="ü"/>
              <a:defRPr/>
            </a:pPr>
            <a:r>
              <a:rPr lang="en-US" sz="1500" i="1" dirty="0" smtClean="0">
                <a:solidFill>
                  <a:schemeClr val="tx1">
                    <a:lumMod val="75000"/>
                    <a:lumOff val="25000"/>
                  </a:schemeClr>
                </a:solidFill>
              </a:rPr>
              <a:t>Recalling </a:t>
            </a:r>
            <a:r>
              <a:rPr lang="en-US" sz="1500" i="1" dirty="0">
                <a:solidFill>
                  <a:schemeClr val="tx1">
                    <a:lumMod val="75000"/>
                    <a:lumOff val="25000"/>
                  </a:schemeClr>
                </a:solidFill>
              </a:rPr>
              <a:t>the proposal made in the statement of H.E. </a:t>
            </a:r>
            <a:r>
              <a:rPr lang="en-US" sz="1500" i="1" dirty="0" err="1">
                <a:solidFill>
                  <a:schemeClr val="tx1">
                    <a:lumMod val="75000"/>
                    <a:lumOff val="25000"/>
                  </a:schemeClr>
                </a:solidFill>
              </a:rPr>
              <a:t>Recep</a:t>
            </a:r>
            <a:r>
              <a:rPr lang="en-US" sz="1500" i="1" dirty="0">
                <a:solidFill>
                  <a:schemeClr val="tx1">
                    <a:lumMod val="75000"/>
                    <a:lumOff val="25000"/>
                  </a:schemeClr>
                </a:solidFill>
              </a:rPr>
              <a:t> </a:t>
            </a:r>
            <a:r>
              <a:rPr lang="en-US" sz="1500" i="1" dirty="0" err="1">
                <a:solidFill>
                  <a:schemeClr val="tx1">
                    <a:lumMod val="75000"/>
                    <a:lumOff val="25000"/>
                  </a:schemeClr>
                </a:solidFill>
              </a:rPr>
              <a:t>Tayyip</a:t>
            </a:r>
            <a:r>
              <a:rPr lang="en-US" sz="1500" i="1" dirty="0">
                <a:solidFill>
                  <a:schemeClr val="tx1">
                    <a:lumMod val="75000"/>
                    <a:lumOff val="25000"/>
                  </a:schemeClr>
                </a:solidFill>
              </a:rPr>
              <a:t> ERDOĞAN, Chairman of the COMCEC, in the 30th Session of the COMCEC, on establishing a Gold Exchange among the OIC Member Countries, the Committee requested the Secretariat of the OIC Stock Exchange Forum to conduct a study on the feasibility and the ways and means of realizing the proposal and submit it to the 31st Session of the COMCEC</a:t>
            </a:r>
            <a:r>
              <a:rPr lang="en-US" sz="1500" i="1" dirty="0" smtClean="0">
                <a:solidFill>
                  <a:schemeClr val="tx1">
                    <a:lumMod val="75000"/>
                    <a:lumOff val="25000"/>
                  </a:schemeClr>
                </a:solidFill>
              </a:rPr>
              <a:t>.</a:t>
            </a:r>
            <a:endParaRPr lang="en-US" sz="1500" dirty="0" smtClean="0">
              <a:solidFill>
                <a:schemeClr val="tx1">
                  <a:lumMod val="75000"/>
                  <a:lumOff val="25000"/>
                </a:schemeClr>
              </a:solidFill>
            </a:endParaRPr>
          </a:p>
          <a:p>
            <a:pPr marL="365760" indent="-256032" fontAlgn="auto">
              <a:spcAft>
                <a:spcPts val="0"/>
              </a:spcAft>
              <a:buFont typeface="Wingdings 3"/>
              <a:buChar char=""/>
              <a:defRPr/>
            </a:pPr>
            <a:endParaRPr lang="en-US" sz="1600" dirty="0" smtClean="0">
              <a:solidFill>
                <a:schemeClr val="tx1">
                  <a:lumMod val="75000"/>
                  <a:lumOff val="25000"/>
                </a:schemeClr>
              </a:solidFill>
            </a:endParaRPr>
          </a:p>
          <a:p>
            <a:pPr marL="365760" indent="-256032" fontAlgn="auto">
              <a:spcAft>
                <a:spcPts val="0"/>
              </a:spcAft>
              <a:buFont typeface="Wingdings 3"/>
              <a:buChar char=""/>
              <a:defRPr/>
            </a:pPr>
            <a:r>
              <a:rPr lang="en-US" sz="1600" dirty="0" smtClean="0">
                <a:solidFill>
                  <a:schemeClr val="tx1">
                    <a:lumMod val="75000"/>
                    <a:lumOff val="25000"/>
                  </a:schemeClr>
                </a:solidFill>
              </a:rPr>
              <a:t>Report on the OIC Gold Exchange was prepared. It </a:t>
            </a:r>
            <a:r>
              <a:rPr lang="tr-TR" sz="1600" dirty="0" smtClean="0">
                <a:solidFill>
                  <a:schemeClr val="tx1">
                    <a:lumMod val="75000"/>
                    <a:lumOff val="25000"/>
                  </a:schemeClr>
                </a:solidFill>
              </a:rPr>
              <a:t>was submitted to the</a:t>
            </a:r>
            <a:r>
              <a:rPr lang="en-US" sz="1600" dirty="0" smtClean="0">
                <a:solidFill>
                  <a:schemeClr val="tx1">
                    <a:lumMod val="75000"/>
                    <a:lumOff val="25000"/>
                  </a:schemeClr>
                </a:solidFill>
              </a:rPr>
              <a:t> 31st </a:t>
            </a:r>
            <a:r>
              <a:rPr lang="en-US" sz="1600" dirty="0">
                <a:solidFill>
                  <a:schemeClr val="tx1">
                    <a:lumMod val="75000"/>
                    <a:lumOff val="25000"/>
                  </a:schemeClr>
                </a:solidFill>
              </a:rPr>
              <a:t>COMCEC Ministerial </a:t>
            </a:r>
            <a:r>
              <a:rPr lang="en-US" sz="1600" dirty="0" smtClean="0">
                <a:solidFill>
                  <a:schemeClr val="tx1">
                    <a:lumMod val="75000"/>
                    <a:lumOff val="25000"/>
                  </a:schemeClr>
                </a:solidFill>
              </a:rPr>
              <a:t>Meeting on 23-26 November.</a:t>
            </a:r>
            <a:r>
              <a:rPr lang="tr-TR" sz="1600" dirty="0" smtClean="0">
                <a:solidFill>
                  <a:schemeClr val="tx1">
                    <a:lumMod val="75000"/>
                    <a:lumOff val="25000"/>
                  </a:schemeClr>
                </a:solidFill>
              </a:rPr>
              <a:t> </a:t>
            </a:r>
          </a:p>
          <a:p>
            <a:pPr marL="109728" fontAlgn="auto">
              <a:spcAft>
                <a:spcPts val="0"/>
              </a:spcAft>
              <a:defRPr/>
            </a:pPr>
            <a:endParaRPr lang="tr-TR" sz="300" dirty="0" smtClean="0">
              <a:solidFill>
                <a:schemeClr val="tx1">
                  <a:lumMod val="75000"/>
                  <a:lumOff val="25000"/>
                </a:schemeClr>
              </a:solidFill>
            </a:endParaRPr>
          </a:p>
          <a:p>
            <a:pPr marL="852678" lvl="1" indent="-285750" algn="just">
              <a:buFont typeface="Wingdings" panose="05000000000000000000" pitchFamily="2" charset="2"/>
              <a:buChar char="ü"/>
              <a:defRPr/>
            </a:pPr>
            <a:r>
              <a:rPr lang="tr-TR" sz="1500" i="1" dirty="0" smtClean="0">
                <a:solidFill>
                  <a:schemeClr val="tx1">
                    <a:lumMod val="75000"/>
                    <a:lumOff val="25000"/>
                  </a:schemeClr>
                </a:solidFill>
              </a:rPr>
              <a:t>We</a:t>
            </a:r>
            <a:r>
              <a:rPr lang="en-US" sz="1500" i="1" dirty="0" err="1">
                <a:solidFill>
                  <a:schemeClr val="tx1">
                    <a:lumMod val="75000"/>
                    <a:lumOff val="25000"/>
                  </a:schemeClr>
                </a:solidFill>
              </a:rPr>
              <a:t>lcomes</a:t>
            </a:r>
            <a:r>
              <a:rPr lang="en-US" sz="1500" i="1" dirty="0">
                <a:solidFill>
                  <a:schemeClr val="tx1">
                    <a:lumMod val="75000"/>
                    <a:lumOff val="25000"/>
                  </a:schemeClr>
                </a:solidFill>
              </a:rPr>
              <a:t> the report on “Gold Market Initiative for the OIC Member </a:t>
            </a:r>
            <a:r>
              <a:rPr lang="tr-TR" sz="1500" i="1" dirty="0">
                <a:solidFill>
                  <a:schemeClr val="tx1">
                    <a:lumMod val="75000"/>
                    <a:lumOff val="25000"/>
                  </a:schemeClr>
                </a:solidFill>
              </a:rPr>
              <a:t> </a:t>
            </a:r>
            <a:r>
              <a:rPr lang="en-US" sz="1500" i="1" dirty="0">
                <a:solidFill>
                  <a:schemeClr val="tx1">
                    <a:lumMod val="75000"/>
                    <a:lumOff val="25000"/>
                  </a:schemeClr>
                </a:solidFill>
              </a:rPr>
              <a:t>Countries” prepared by the OIC Member States' Stock Exchanges Forum and requests it to further study, through its Task Force on Precious Metals, to accelerate the process of integration of exchanges and harmonization of regulatory frameworks with a view to establishing a gold exchange among the OIC Member Countries and submit a report on this issue to the 32nd Session of the COMCEC</a:t>
            </a:r>
            <a:r>
              <a:rPr lang="en-US" sz="1500" i="1" dirty="0" smtClean="0">
                <a:solidFill>
                  <a:schemeClr val="tx1">
                    <a:lumMod val="75000"/>
                    <a:lumOff val="25000"/>
                  </a:schemeClr>
                </a:solidFill>
              </a:rPr>
              <a:t>.</a:t>
            </a:r>
            <a:endParaRPr lang="tr-TR" sz="1500" i="1" dirty="0" smtClean="0">
              <a:solidFill>
                <a:schemeClr val="tx1">
                  <a:lumMod val="75000"/>
                  <a:lumOff val="25000"/>
                </a:schemeClr>
              </a:solidFill>
            </a:endParaRPr>
          </a:p>
          <a:p>
            <a:pPr marL="852678" lvl="1" indent="-285750">
              <a:buFont typeface="Wingdings" panose="05000000000000000000" pitchFamily="2" charset="2"/>
              <a:buChar char="ü"/>
              <a:defRPr/>
            </a:pPr>
            <a:endParaRPr lang="tr-TR" sz="1600" i="1" dirty="0">
              <a:solidFill>
                <a:schemeClr val="tx1">
                  <a:lumMod val="75000"/>
                  <a:lumOff val="25000"/>
                </a:schemeClr>
              </a:solidFill>
            </a:endParaRPr>
          </a:p>
          <a:p>
            <a:pPr marL="365760" indent="-256032">
              <a:buFont typeface="Wingdings 3"/>
              <a:buChar char=""/>
              <a:defRPr/>
            </a:pPr>
            <a:r>
              <a:rPr lang="tr-TR" sz="1600" dirty="0" smtClean="0">
                <a:solidFill>
                  <a:schemeClr val="tx1">
                    <a:lumMod val="75000"/>
                    <a:lumOff val="25000"/>
                  </a:schemeClr>
                </a:solidFill>
              </a:rPr>
              <a:t>Second report of the OIC Gold Exchange will be submitted to the 32nd </a:t>
            </a:r>
            <a:r>
              <a:rPr lang="en-US" sz="1600" dirty="0" smtClean="0">
                <a:solidFill>
                  <a:schemeClr val="tx1">
                    <a:lumMod val="75000"/>
                    <a:lumOff val="25000"/>
                  </a:schemeClr>
                </a:solidFill>
              </a:rPr>
              <a:t>COMCEC </a:t>
            </a:r>
            <a:r>
              <a:rPr lang="en-US" sz="1600" dirty="0">
                <a:solidFill>
                  <a:schemeClr val="tx1">
                    <a:lumMod val="75000"/>
                    <a:lumOff val="25000"/>
                  </a:schemeClr>
                </a:solidFill>
              </a:rPr>
              <a:t>Ministerial Meeting on </a:t>
            </a:r>
            <a:r>
              <a:rPr lang="en-US" sz="1600" dirty="0" smtClean="0">
                <a:solidFill>
                  <a:schemeClr val="tx1">
                    <a:lumMod val="75000"/>
                    <a:lumOff val="25000"/>
                  </a:schemeClr>
                </a:solidFill>
              </a:rPr>
              <a:t>2</a:t>
            </a:r>
            <a:r>
              <a:rPr lang="tr-TR" sz="1600" dirty="0" smtClean="0">
                <a:solidFill>
                  <a:schemeClr val="tx1">
                    <a:lumMod val="75000"/>
                    <a:lumOff val="25000"/>
                  </a:schemeClr>
                </a:solidFill>
              </a:rPr>
              <a:t>1</a:t>
            </a:r>
            <a:r>
              <a:rPr lang="en-US" sz="1600" dirty="0" smtClean="0">
                <a:solidFill>
                  <a:schemeClr val="tx1">
                    <a:lumMod val="75000"/>
                    <a:lumOff val="25000"/>
                  </a:schemeClr>
                </a:solidFill>
              </a:rPr>
              <a:t>-2</a:t>
            </a:r>
            <a:r>
              <a:rPr lang="tr-TR" sz="1600" dirty="0" smtClean="0">
                <a:solidFill>
                  <a:schemeClr val="tx1">
                    <a:lumMod val="75000"/>
                    <a:lumOff val="25000"/>
                  </a:schemeClr>
                </a:solidFill>
              </a:rPr>
              <a:t>4</a:t>
            </a:r>
            <a:r>
              <a:rPr lang="en-US" sz="1600" dirty="0" smtClean="0">
                <a:solidFill>
                  <a:schemeClr val="tx1">
                    <a:lumMod val="75000"/>
                    <a:lumOff val="25000"/>
                  </a:schemeClr>
                </a:solidFill>
              </a:rPr>
              <a:t> November</a:t>
            </a:r>
            <a:r>
              <a:rPr lang="tr-TR" sz="1600" dirty="0">
                <a:solidFill>
                  <a:schemeClr val="tx1">
                    <a:lumMod val="75000"/>
                    <a:lumOff val="25000"/>
                  </a:schemeClr>
                </a:solidFill>
              </a:rPr>
              <a:t> </a:t>
            </a:r>
            <a:r>
              <a:rPr lang="tr-TR" sz="1600" dirty="0" smtClean="0">
                <a:solidFill>
                  <a:schemeClr val="tx1">
                    <a:lumMod val="75000"/>
                    <a:lumOff val="25000"/>
                  </a:schemeClr>
                </a:solidFill>
              </a:rPr>
              <a:t>2016.</a:t>
            </a:r>
            <a:endParaRPr lang="tr-TR" sz="1600" dirty="0">
              <a:solidFill>
                <a:schemeClr val="tx1">
                  <a:lumMod val="75000"/>
                  <a:lumOff val="25000"/>
                </a:schemeClr>
              </a:solidFill>
            </a:endParaRPr>
          </a:p>
          <a:p>
            <a:pPr marL="365760" indent="-256032">
              <a:buFont typeface="Wingdings 3"/>
              <a:buChar char=""/>
              <a:defRPr/>
            </a:pPr>
            <a:endParaRPr lang="en-US" sz="1600" dirty="0" smtClean="0">
              <a:solidFill>
                <a:schemeClr val="tx1">
                  <a:lumMod val="75000"/>
                  <a:lumOff val="25000"/>
                </a:schemeClr>
              </a:solidFill>
            </a:endParaRPr>
          </a:p>
        </p:txBody>
      </p:sp>
      <p:sp>
        <p:nvSpPr>
          <p:cNvPr id="6" name="TextBox 5"/>
          <p:cNvSpPr txBox="1"/>
          <p:nvPr/>
        </p:nvSpPr>
        <p:spPr>
          <a:xfrm>
            <a:off x="221380" y="6381549"/>
            <a:ext cx="318172" cy="276999"/>
          </a:xfrm>
          <a:prstGeom prst="rect">
            <a:avLst/>
          </a:prstGeom>
          <a:noFill/>
        </p:spPr>
        <p:txBody>
          <a:bodyPr wrap="square" rtlCol="0">
            <a:spAutoFit/>
          </a:bodyPr>
          <a:lstStyle/>
          <a:p>
            <a:pPr algn="ctr"/>
            <a:r>
              <a:rPr lang="tr-TR" sz="1200" dirty="0" smtClean="0"/>
              <a:t>7</a:t>
            </a:r>
            <a:endParaRPr lang="en-US" sz="1200" dirty="0"/>
          </a:p>
        </p:txBody>
      </p:sp>
    </p:spTree>
    <p:extLst>
      <p:ext uri="{BB962C8B-B14F-4D97-AF65-F5344CB8AC3E}">
        <p14:creationId xmlns:p14="http://schemas.microsoft.com/office/powerpoint/2010/main" val="21896361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915" y="6381549"/>
            <a:ext cx="471102" cy="276999"/>
          </a:xfrm>
          <a:prstGeom prst="rect">
            <a:avLst/>
          </a:prstGeom>
          <a:noFill/>
        </p:spPr>
        <p:txBody>
          <a:bodyPr wrap="square" rtlCol="0">
            <a:spAutoFit/>
          </a:bodyPr>
          <a:lstStyle/>
          <a:p>
            <a:pPr algn="ctr"/>
            <a:r>
              <a:rPr lang="tr-TR" sz="1200" dirty="0" smtClean="0"/>
              <a:t>8</a:t>
            </a:r>
            <a:endParaRPr lang="en-US" sz="1200" dirty="0"/>
          </a:p>
        </p:txBody>
      </p:sp>
      <p:pic>
        <p:nvPicPr>
          <p:cNvPr id="9" name="Picture 8"/>
          <p:cNvPicPr>
            <a:picLocks noChangeAspect="1"/>
          </p:cNvPicPr>
          <p:nvPr/>
        </p:nvPicPr>
        <p:blipFill>
          <a:blip r:embed="rId2"/>
          <a:stretch>
            <a:fillRect/>
          </a:stretch>
        </p:blipFill>
        <p:spPr>
          <a:xfrm>
            <a:off x="63371" y="1349436"/>
            <a:ext cx="9026305" cy="4493431"/>
          </a:xfrm>
          <a:prstGeom prst="rect">
            <a:avLst/>
          </a:prstGeom>
        </p:spPr>
      </p:pic>
    </p:spTree>
    <p:extLst>
      <p:ext uri="{BB962C8B-B14F-4D97-AF65-F5344CB8AC3E}">
        <p14:creationId xmlns:p14="http://schemas.microsoft.com/office/powerpoint/2010/main" val="25982506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0"/>
            <a:ext cx="8229600" cy="1098000"/>
          </a:xfrm>
          <a:prstGeom prst="rect">
            <a:avLst/>
          </a:prstGeom>
        </p:spPr>
        <p:txBody>
          <a:bodyPr anchor="ctr"/>
          <a:lstStyle/>
          <a:p>
            <a:pPr lvl="0" algn="ctr">
              <a:spcBef>
                <a:spcPct val="0"/>
              </a:spcBef>
              <a:defRPr/>
            </a:pPr>
            <a:r>
              <a:rPr lang="tr-TR" sz="4400" b="1" dirty="0" smtClean="0">
                <a:solidFill>
                  <a:schemeClr val="bg1"/>
                </a:solidFill>
                <a:latin typeface="Arial"/>
                <a:cs typeface="Arial"/>
              </a:rPr>
              <a:t>OIC </a:t>
            </a:r>
            <a:r>
              <a:rPr lang="tr-TR" sz="4400" b="1" dirty="0" err="1" smtClean="0">
                <a:solidFill>
                  <a:schemeClr val="bg1"/>
                </a:solidFill>
                <a:latin typeface="Arial"/>
                <a:cs typeface="Arial"/>
              </a:rPr>
              <a:t>Exchanges</a:t>
            </a:r>
            <a:r>
              <a:rPr lang="tr-TR" sz="4400" b="1" dirty="0" smtClean="0">
                <a:solidFill>
                  <a:schemeClr val="bg1"/>
                </a:solidFill>
                <a:latin typeface="Arial"/>
                <a:cs typeface="Arial"/>
              </a:rPr>
              <a:t> </a:t>
            </a:r>
            <a:r>
              <a:rPr lang="tr-TR" sz="4400" b="1" dirty="0" err="1" smtClean="0">
                <a:solidFill>
                  <a:schemeClr val="bg1"/>
                </a:solidFill>
                <a:latin typeface="Arial"/>
                <a:cs typeface="Arial"/>
              </a:rPr>
              <a:t>Survey</a:t>
            </a:r>
            <a:endParaRPr lang="en-US" sz="4400" b="1" dirty="0">
              <a:solidFill>
                <a:schemeClr val="bg1"/>
              </a:solidFill>
              <a:latin typeface="Arial"/>
              <a:cs typeface="Arial"/>
            </a:endParaRPr>
          </a:p>
        </p:txBody>
      </p:sp>
      <p:sp>
        <p:nvSpPr>
          <p:cNvPr id="16" name="Rectangle 7"/>
          <p:cNvSpPr>
            <a:spLocks noChangeArrowheads="1"/>
          </p:cNvSpPr>
          <p:nvPr/>
        </p:nvSpPr>
        <p:spPr bwMode="auto">
          <a:xfrm>
            <a:off x="182880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370703" y="1340768"/>
            <a:ext cx="7992888" cy="4131900"/>
          </a:xfrm>
          <a:prstGeom prst="rect">
            <a:avLst/>
          </a:prstGeom>
        </p:spPr>
        <p:txBody>
          <a:bodyPr wrap="square">
            <a:spAutoFit/>
          </a:bodyPr>
          <a:lstStyle/>
          <a:p>
            <a:pPr marL="365760" indent="-256032" fontAlgn="auto">
              <a:spcAft>
                <a:spcPts val="0"/>
              </a:spcAft>
              <a:buFont typeface="Wingdings 3"/>
              <a:buChar char=""/>
              <a:defRPr/>
            </a:pPr>
            <a:r>
              <a:rPr lang="en-US" sz="2000" dirty="0">
                <a:solidFill>
                  <a:schemeClr val="tx1">
                    <a:lumMod val="75000"/>
                    <a:lumOff val="25000"/>
                  </a:schemeClr>
                </a:solidFill>
              </a:rPr>
              <a:t>As </a:t>
            </a:r>
            <a:r>
              <a:rPr lang="en-US" sz="2000" dirty="0" smtClean="0">
                <a:solidFill>
                  <a:schemeClr val="tx1">
                    <a:lumMod val="75000"/>
                    <a:lumOff val="25000"/>
                  </a:schemeClr>
                </a:solidFill>
              </a:rPr>
              <a:t>decided at the 7th </a:t>
            </a:r>
            <a:r>
              <a:rPr lang="en-US" sz="2000" dirty="0">
                <a:solidFill>
                  <a:schemeClr val="tx1">
                    <a:lumMod val="75000"/>
                    <a:lumOff val="25000"/>
                  </a:schemeClr>
                </a:solidFill>
              </a:rPr>
              <a:t>meeting of the OIC Member States’ Stock Exchanges Forum in 2013, Borsa İstanbul as the Forum Coordinator presents the </a:t>
            </a:r>
            <a:r>
              <a:rPr lang="tr-TR" sz="2000" dirty="0" smtClean="0">
                <a:solidFill>
                  <a:schemeClr val="tx1">
                    <a:lumMod val="75000"/>
                    <a:lumOff val="25000"/>
                  </a:schemeClr>
                </a:solidFill>
              </a:rPr>
              <a:t>third </a:t>
            </a:r>
            <a:r>
              <a:rPr lang="en-US" sz="2000" dirty="0" smtClean="0">
                <a:solidFill>
                  <a:schemeClr val="tx1">
                    <a:lumMod val="75000"/>
                    <a:lumOff val="25000"/>
                  </a:schemeClr>
                </a:solidFill>
              </a:rPr>
              <a:t>issue </a:t>
            </a:r>
            <a:r>
              <a:rPr lang="en-US" sz="2000" dirty="0">
                <a:solidFill>
                  <a:schemeClr val="tx1">
                    <a:lumMod val="75000"/>
                    <a:lumOff val="25000"/>
                  </a:schemeClr>
                </a:solidFill>
              </a:rPr>
              <a:t>of the Integrated Statistical Report, which covers </a:t>
            </a:r>
            <a:r>
              <a:rPr lang="en-US" sz="2000" dirty="0" smtClean="0">
                <a:solidFill>
                  <a:schemeClr val="tx1">
                    <a:lumMod val="75000"/>
                    <a:lumOff val="25000"/>
                  </a:schemeClr>
                </a:solidFill>
              </a:rPr>
              <a:t>201</a:t>
            </a:r>
            <a:r>
              <a:rPr lang="tr-TR" sz="2000" dirty="0" smtClean="0">
                <a:solidFill>
                  <a:schemeClr val="tx1">
                    <a:lumMod val="75000"/>
                    <a:lumOff val="25000"/>
                  </a:schemeClr>
                </a:solidFill>
              </a:rPr>
              <a:t>4</a:t>
            </a:r>
            <a:r>
              <a:rPr lang="en-US" sz="2000" dirty="0" smtClean="0">
                <a:solidFill>
                  <a:schemeClr val="tx1">
                    <a:lumMod val="75000"/>
                    <a:lumOff val="25000"/>
                  </a:schemeClr>
                </a:solidFill>
              </a:rPr>
              <a:t>-201</a:t>
            </a:r>
            <a:r>
              <a:rPr lang="tr-TR" sz="2000" dirty="0" smtClean="0">
                <a:solidFill>
                  <a:schemeClr val="tx1">
                    <a:lumMod val="75000"/>
                    <a:lumOff val="25000"/>
                  </a:schemeClr>
                </a:solidFill>
              </a:rPr>
              <a:t>5</a:t>
            </a:r>
            <a:r>
              <a:rPr lang="en-US" sz="2000" dirty="0" smtClean="0">
                <a:solidFill>
                  <a:schemeClr val="tx1">
                    <a:lumMod val="75000"/>
                    <a:lumOff val="25000"/>
                  </a:schemeClr>
                </a:solidFill>
              </a:rPr>
              <a:t> </a:t>
            </a:r>
            <a:r>
              <a:rPr lang="en-US" sz="2000" dirty="0">
                <a:solidFill>
                  <a:schemeClr val="tx1">
                    <a:lumMod val="75000"/>
                    <a:lumOff val="25000"/>
                  </a:schemeClr>
                </a:solidFill>
              </a:rPr>
              <a:t>periods of the exchanges and the central securities depositories of the OIC Member </a:t>
            </a:r>
            <a:r>
              <a:rPr lang="en-US" sz="2000" dirty="0" smtClean="0">
                <a:solidFill>
                  <a:schemeClr val="tx1">
                    <a:lumMod val="75000"/>
                    <a:lumOff val="25000"/>
                  </a:schemeClr>
                </a:solidFill>
              </a:rPr>
              <a:t>States</a:t>
            </a:r>
          </a:p>
          <a:p>
            <a:pPr marL="365760" indent="-256032" fontAlgn="auto">
              <a:spcAft>
                <a:spcPts val="0"/>
              </a:spcAft>
              <a:buFont typeface="Wingdings 3"/>
              <a:buChar char=""/>
              <a:defRPr/>
            </a:pPr>
            <a:endParaRPr lang="en-US" sz="2000" dirty="0" smtClean="0">
              <a:solidFill>
                <a:schemeClr val="tx1">
                  <a:lumMod val="75000"/>
                  <a:lumOff val="25000"/>
                </a:schemeClr>
              </a:solidFill>
            </a:endParaRPr>
          </a:p>
          <a:p>
            <a:pPr marL="365760" indent="-256032" fontAlgn="auto">
              <a:spcAft>
                <a:spcPts val="0"/>
              </a:spcAft>
              <a:buFont typeface="Wingdings 3"/>
              <a:buChar char=""/>
              <a:defRPr/>
            </a:pPr>
            <a:r>
              <a:rPr lang="tr-TR" sz="2000" dirty="0" smtClean="0">
                <a:solidFill>
                  <a:schemeClr val="tx1">
                    <a:lumMod val="75000"/>
                    <a:lumOff val="25000"/>
                  </a:schemeClr>
                </a:solidFill>
              </a:rPr>
              <a:t>17</a:t>
            </a:r>
            <a:r>
              <a:rPr lang="en-US" sz="2000" dirty="0" smtClean="0">
                <a:solidFill>
                  <a:schemeClr val="tx1">
                    <a:lumMod val="75000"/>
                    <a:lumOff val="25000"/>
                  </a:schemeClr>
                </a:solidFill>
              </a:rPr>
              <a:t> </a:t>
            </a:r>
            <a:r>
              <a:rPr lang="en-US" sz="2000" dirty="0">
                <a:solidFill>
                  <a:schemeClr val="tx1">
                    <a:lumMod val="75000"/>
                    <a:lumOff val="25000"/>
                  </a:schemeClr>
                </a:solidFill>
              </a:rPr>
              <a:t>stock exchanges, 1 commodities exchange and </a:t>
            </a:r>
            <a:r>
              <a:rPr lang="tr-TR" sz="2000" dirty="0" smtClean="0">
                <a:solidFill>
                  <a:schemeClr val="tx1">
                    <a:lumMod val="75000"/>
                    <a:lumOff val="25000"/>
                  </a:schemeClr>
                </a:solidFill>
              </a:rPr>
              <a:t>7</a:t>
            </a:r>
            <a:r>
              <a:rPr lang="en-US" sz="2000" dirty="0" smtClean="0">
                <a:solidFill>
                  <a:schemeClr val="tx1">
                    <a:lumMod val="75000"/>
                    <a:lumOff val="25000"/>
                  </a:schemeClr>
                </a:solidFill>
              </a:rPr>
              <a:t> </a:t>
            </a:r>
            <a:r>
              <a:rPr lang="en-US" sz="2000" dirty="0">
                <a:solidFill>
                  <a:schemeClr val="tx1">
                    <a:lumMod val="75000"/>
                    <a:lumOff val="25000"/>
                  </a:schemeClr>
                </a:solidFill>
              </a:rPr>
              <a:t>central securities depositories  have responded to the survey</a:t>
            </a:r>
          </a:p>
          <a:p>
            <a:pPr marL="365760" indent="-256032" fontAlgn="auto">
              <a:spcAft>
                <a:spcPts val="0"/>
              </a:spcAft>
              <a:buFont typeface="Wingdings 3"/>
              <a:buChar char=""/>
              <a:defRPr/>
            </a:pPr>
            <a:endParaRPr lang="en-US" sz="2000" dirty="0" smtClean="0">
              <a:solidFill>
                <a:schemeClr val="tx1">
                  <a:lumMod val="75000"/>
                  <a:lumOff val="25000"/>
                </a:schemeClr>
              </a:solidFill>
            </a:endParaRPr>
          </a:p>
          <a:p>
            <a:pPr marL="365760" indent="-256032" fontAlgn="auto">
              <a:spcAft>
                <a:spcPts val="0"/>
              </a:spcAft>
              <a:buFont typeface="Wingdings 3"/>
              <a:buChar char=""/>
              <a:defRPr/>
            </a:pPr>
            <a:r>
              <a:rPr lang="en-US" sz="2000" dirty="0" smtClean="0">
                <a:solidFill>
                  <a:schemeClr val="tx1">
                    <a:lumMod val="75000"/>
                    <a:lumOff val="25000"/>
                  </a:schemeClr>
                </a:solidFill>
              </a:rPr>
              <a:t>The </a:t>
            </a:r>
            <a:r>
              <a:rPr lang="en-US" sz="2000" dirty="0">
                <a:solidFill>
                  <a:schemeClr val="tx1">
                    <a:lumMod val="75000"/>
                    <a:lumOff val="25000"/>
                  </a:schemeClr>
                </a:solidFill>
              </a:rPr>
              <a:t>patterns, trends, and other results presented in this report are based on the sets of </a:t>
            </a:r>
            <a:r>
              <a:rPr lang="en-US" sz="2000" dirty="0" smtClean="0">
                <a:solidFill>
                  <a:schemeClr val="tx1">
                    <a:lumMod val="75000"/>
                    <a:lumOff val="25000"/>
                  </a:schemeClr>
                </a:solidFill>
              </a:rPr>
              <a:t>2</a:t>
            </a:r>
            <a:r>
              <a:rPr lang="tr-TR" sz="2000" dirty="0" smtClean="0">
                <a:solidFill>
                  <a:schemeClr val="tx1">
                    <a:lumMod val="75000"/>
                    <a:lumOff val="25000"/>
                  </a:schemeClr>
                </a:solidFill>
              </a:rPr>
              <a:t>0</a:t>
            </a:r>
            <a:r>
              <a:rPr lang="en-US" sz="2000" dirty="0" smtClean="0">
                <a:solidFill>
                  <a:schemeClr val="tx1">
                    <a:lumMod val="75000"/>
                    <a:lumOff val="25000"/>
                  </a:schemeClr>
                </a:solidFill>
              </a:rPr>
              <a:t> </a:t>
            </a:r>
            <a:r>
              <a:rPr lang="en-US" sz="2000" dirty="0">
                <a:solidFill>
                  <a:schemeClr val="tx1">
                    <a:lumMod val="75000"/>
                    <a:lumOff val="25000"/>
                  </a:schemeClr>
                </a:solidFill>
              </a:rPr>
              <a:t>exchanges and </a:t>
            </a:r>
            <a:r>
              <a:rPr lang="tr-TR" sz="2000" dirty="0" smtClean="0">
                <a:solidFill>
                  <a:schemeClr val="tx1">
                    <a:lumMod val="75000"/>
                    <a:lumOff val="25000"/>
                  </a:schemeClr>
                </a:solidFill>
              </a:rPr>
              <a:t>7</a:t>
            </a:r>
            <a:r>
              <a:rPr lang="en-US" sz="2000" dirty="0" smtClean="0">
                <a:solidFill>
                  <a:schemeClr val="tx1">
                    <a:lumMod val="75000"/>
                    <a:lumOff val="25000"/>
                  </a:schemeClr>
                </a:solidFill>
              </a:rPr>
              <a:t>depositories</a:t>
            </a:r>
            <a:r>
              <a:rPr lang="en-US" sz="2000" dirty="0">
                <a:solidFill>
                  <a:schemeClr val="tx1">
                    <a:lumMod val="75000"/>
                    <a:lumOff val="25000"/>
                  </a:schemeClr>
                </a:solidFill>
              </a:rPr>
              <a:t>. Therefore, these sets will be referred as “OIC Exchanges” and “OIC CSDs” </a:t>
            </a:r>
            <a:r>
              <a:rPr lang="en-US" sz="2000" dirty="0" smtClean="0">
                <a:solidFill>
                  <a:schemeClr val="tx1">
                    <a:lumMod val="75000"/>
                    <a:lumOff val="25000"/>
                  </a:schemeClr>
                </a:solidFill>
              </a:rPr>
              <a:t>collectively</a:t>
            </a:r>
          </a:p>
          <a:p>
            <a:pPr marL="621792" lvl="1" fontAlgn="auto">
              <a:spcBef>
                <a:spcPts val="324"/>
              </a:spcBef>
              <a:spcAft>
                <a:spcPts val="0"/>
              </a:spcAft>
              <a:buFont typeface="Wingdings" pitchFamily="2" charset="2"/>
              <a:buChar char="ü"/>
              <a:defRPr/>
            </a:pPr>
            <a:r>
              <a:rPr lang="en-US" sz="2000" dirty="0" smtClean="0">
                <a:solidFill>
                  <a:schemeClr val="tx1">
                    <a:lumMod val="75000"/>
                    <a:lumOff val="25000"/>
                  </a:schemeClr>
                </a:solidFill>
              </a:rPr>
              <a:t> </a:t>
            </a:r>
            <a:r>
              <a:rPr lang="en-US" sz="1600" dirty="0" smtClean="0">
                <a:solidFill>
                  <a:schemeClr val="tx1">
                    <a:lumMod val="75000"/>
                    <a:lumOff val="25000"/>
                  </a:schemeClr>
                </a:solidFill>
              </a:rPr>
              <a:t>The data for </a:t>
            </a:r>
            <a:r>
              <a:rPr lang="tr-TR" sz="1600" dirty="0" smtClean="0">
                <a:solidFill>
                  <a:schemeClr val="tx1">
                    <a:lumMod val="75000"/>
                    <a:lumOff val="25000"/>
                  </a:schemeClr>
                </a:solidFill>
              </a:rPr>
              <a:t>2</a:t>
            </a:r>
            <a:r>
              <a:rPr lang="en-US" sz="1600" dirty="0" smtClean="0">
                <a:solidFill>
                  <a:schemeClr val="tx1">
                    <a:lumMod val="75000"/>
                    <a:lumOff val="25000"/>
                  </a:schemeClr>
                </a:solidFill>
              </a:rPr>
              <a:t> exchanges were collected from WFE</a:t>
            </a:r>
            <a:endParaRPr lang="en-US" sz="500" dirty="0" smtClean="0">
              <a:solidFill>
                <a:schemeClr val="tx1">
                  <a:lumMod val="75000"/>
                  <a:lumOff val="25000"/>
                </a:schemeClr>
              </a:solidFill>
            </a:endParaRPr>
          </a:p>
        </p:txBody>
      </p:sp>
      <p:sp>
        <p:nvSpPr>
          <p:cNvPr id="6" name="TextBox 5"/>
          <p:cNvSpPr txBox="1"/>
          <p:nvPr/>
        </p:nvSpPr>
        <p:spPr>
          <a:xfrm>
            <a:off x="144915" y="6381549"/>
            <a:ext cx="471102" cy="276999"/>
          </a:xfrm>
          <a:prstGeom prst="rect">
            <a:avLst/>
          </a:prstGeom>
          <a:noFill/>
        </p:spPr>
        <p:txBody>
          <a:bodyPr wrap="square" rtlCol="0">
            <a:spAutoFit/>
          </a:bodyPr>
          <a:lstStyle/>
          <a:p>
            <a:pPr algn="ctr"/>
            <a:r>
              <a:rPr lang="tr-TR" sz="1200" dirty="0" smtClean="0"/>
              <a:t>9</a:t>
            </a:r>
            <a:endParaRPr lang="en-US" sz="1200" dirty="0"/>
          </a:p>
        </p:txBody>
      </p:sp>
    </p:spTree>
    <p:extLst>
      <p:ext uri="{BB962C8B-B14F-4D97-AF65-F5344CB8AC3E}">
        <p14:creationId xmlns:p14="http://schemas.microsoft.com/office/powerpoint/2010/main" val="10389783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avasTemplate">
    <a:dk1>
      <a:sysClr val="windowText" lastClr="000000"/>
    </a:dk1>
    <a:lt1>
      <a:sysClr val="window" lastClr="FFFFFF"/>
    </a:lt1>
    <a:dk2>
      <a:srgbClr val="DC002E"/>
    </a:dk2>
    <a:lt2>
      <a:srgbClr val="FFFFFF"/>
    </a:lt2>
    <a:accent1>
      <a:srgbClr val="DC002E"/>
    </a:accent1>
    <a:accent2>
      <a:srgbClr val="808285"/>
    </a:accent2>
    <a:accent3>
      <a:srgbClr val="BCBEC0"/>
    </a:accent3>
    <a:accent4>
      <a:srgbClr val="DC002E"/>
    </a:accent4>
    <a:accent5>
      <a:srgbClr val="808285"/>
    </a:accent5>
    <a:accent6>
      <a:srgbClr val="BCBEC0"/>
    </a:accent6>
    <a:hlink>
      <a:srgbClr val="808285"/>
    </a:hlink>
    <a:folHlink>
      <a:srgbClr val="8082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6033</TotalTime>
  <Words>1649</Words>
  <Application>Microsoft Office PowerPoint</Application>
  <PresentationFormat>On-screen Show (4:3)</PresentationFormat>
  <Paragraphs>785</Paragraphs>
  <Slides>17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Concord</vt:lpstr>
      <vt:lpstr>Concord Thin</vt:lpstr>
      <vt:lpstr>Courier New</vt:lpstr>
      <vt:lpstr>Times New Roman</vt:lpstr>
      <vt:lpstr>Wingdings</vt:lpstr>
      <vt:lpstr>Wingdings 3</vt:lpstr>
      <vt:lpstr>Office Theme</vt:lpstr>
      <vt:lpstr>OIC Member States’ Stock Exchanges Forum 10th Meeting  October 27,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Euro RSCG 4D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Mert Maviş</dc:creator>
  <cp:lastModifiedBy>Yusuf Varlı</cp:lastModifiedBy>
  <cp:revision>423</cp:revision>
  <dcterms:created xsi:type="dcterms:W3CDTF">2013-05-20T22:51:14Z</dcterms:created>
  <dcterms:modified xsi:type="dcterms:W3CDTF">2016-10-26T16:32:02Z</dcterms:modified>
</cp:coreProperties>
</file>