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72" r:id="rId2"/>
    <p:sldId id="285" r:id="rId3"/>
    <p:sldId id="287" r:id="rId4"/>
    <p:sldId id="265" r:id="rId5"/>
    <p:sldId id="284" r:id="rId6"/>
    <p:sldId id="288" r:id="rId7"/>
    <p:sldId id="289" r:id="rId8"/>
    <p:sldId id="290"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678"/>
    <a:srgbClr val="0093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34" autoAdjust="0"/>
  </p:normalViewPr>
  <p:slideViewPr>
    <p:cSldViewPr snapToGrid="0" snapToObjects="1" showGuides="1">
      <p:cViewPr varScale="1">
        <p:scale>
          <a:sx n="115" d="100"/>
          <a:sy n="115"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FBE698-8AA9-1A45-9669-CD2A05A56488}" type="datetimeFigureOut">
              <a:rPr lang="en-US" smtClean="0"/>
              <a:pPr/>
              <a:t>10/18/2016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872AF4-CAFA-8040-8A0F-909B4A09587C}" type="slidenum">
              <a:rPr lang="en-US" smtClean="0"/>
              <a:pPr/>
              <a:t>‹#›</a:t>
            </a:fld>
            <a:endParaRPr lang="en-US"/>
          </a:p>
        </p:txBody>
      </p:sp>
    </p:spTree>
    <p:extLst>
      <p:ext uri="{BB962C8B-B14F-4D97-AF65-F5344CB8AC3E}">
        <p14:creationId xmlns:p14="http://schemas.microsoft.com/office/powerpoint/2010/main" val="7729132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872AF4-CAFA-8040-8A0F-909B4A09587C}" type="slidenum">
              <a:rPr lang="en-US" smtClean="0"/>
              <a:pPr/>
              <a:t>3</a:t>
            </a:fld>
            <a:endParaRPr lang="en-US"/>
          </a:p>
        </p:txBody>
      </p:sp>
    </p:spTree>
    <p:extLst>
      <p:ext uri="{BB962C8B-B14F-4D97-AF65-F5344CB8AC3E}">
        <p14:creationId xmlns:p14="http://schemas.microsoft.com/office/powerpoint/2010/main" val="2732478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872AF4-CAFA-8040-8A0F-909B4A09587C}" type="slidenum">
              <a:rPr lang="en-US" smtClean="0"/>
              <a:pPr/>
              <a:t>4</a:t>
            </a:fld>
            <a:endParaRPr lang="en-US"/>
          </a:p>
        </p:txBody>
      </p:sp>
    </p:spTree>
    <p:extLst>
      <p:ext uri="{BB962C8B-B14F-4D97-AF65-F5344CB8AC3E}">
        <p14:creationId xmlns:p14="http://schemas.microsoft.com/office/powerpoint/2010/main" val="24750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872AF4-CAFA-8040-8A0F-909B4A09587C}" type="slidenum">
              <a:rPr lang="en-US" smtClean="0"/>
              <a:pPr/>
              <a:t>5</a:t>
            </a:fld>
            <a:endParaRPr lang="en-US"/>
          </a:p>
        </p:txBody>
      </p:sp>
    </p:spTree>
    <p:extLst>
      <p:ext uri="{BB962C8B-B14F-4D97-AF65-F5344CB8AC3E}">
        <p14:creationId xmlns:p14="http://schemas.microsoft.com/office/powerpoint/2010/main" val="2498478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descr="bi_powerpoint_sunum+-01.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2010685" y="2725338"/>
            <a:ext cx="4423718" cy="1324063"/>
          </a:xfrm>
          <a:prstGeom prst="rect">
            <a:avLst/>
          </a:prstGeom>
        </p:spPr>
        <p:txBody>
          <a:bodyPr anchor="b"/>
          <a:lstStyle>
            <a:lvl1pPr algn="l">
              <a:defRPr sz="4000">
                <a:solidFill>
                  <a:schemeClr val="bg1"/>
                </a:solidFill>
              </a:defRPr>
            </a:lvl1pPr>
          </a:lstStyle>
          <a:p>
            <a:r>
              <a:rPr lang="tr-TR" dirty="0" smtClean="0"/>
              <a:t>Click to edit Master title style</a:t>
            </a:r>
            <a:endParaRPr lang="en-US" dirty="0"/>
          </a:p>
        </p:txBody>
      </p:sp>
      <p:pic>
        <p:nvPicPr>
          <p:cNvPr id="8" name="Picture 7" descr="biback-logo.png"/>
          <p:cNvPicPr>
            <a:picLocks noChangeAspect="1"/>
          </p:cNvPicPr>
          <p:nvPr userDrawn="1"/>
        </p:nvPicPr>
        <p:blipFill>
          <a:blip r:embed="rId3"/>
          <a:stretch>
            <a:fillRect/>
          </a:stretch>
        </p:blipFill>
        <p:spPr>
          <a:xfrm>
            <a:off x="525592" y="2725338"/>
            <a:ext cx="1277797" cy="132406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9" name="Media Placeholder 17"/>
          <p:cNvSpPr>
            <a:spLocks noGrp="1"/>
          </p:cNvSpPr>
          <p:nvPr>
            <p:ph type="media" sz="quarter" idx="13"/>
          </p:nvPr>
        </p:nvSpPr>
        <p:spPr>
          <a:xfrm>
            <a:off x="457200" y="1282699"/>
            <a:ext cx="8229600" cy="4816475"/>
          </a:xfrm>
          <a:prstGeom prst="rect">
            <a:avLst/>
          </a:prstGeom>
        </p:spPr>
        <p:txBody>
          <a:bodyPr/>
          <a:lstStyle/>
          <a:p>
            <a:endParaRPr lang="en-US"/>
          </a:p>
        </p:txBody>
      </p:sp>
      <p:sp>
        <p:nvSpPr>
          <p:cNvPr id="20" name="Text Placeholder 3"/>
          <p:cNvSpPr>
            <a:spLocks noGrp="1"/>
          </p:cNvSpPr>
          <p:nvPr>
            <p:ph type="body" sz="half" idx="2"/>
          </p:nvPr>
        </p:nvSpPr>
        <p:spPr>
          <a:xfrm>
            <a:off x="1792288" y="6356350"/>
            <a:ext cx="5486400" cy="5016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cxnSp>
        <p:nvCxnSpPr>
          <p:cNvPr id="7" name="Straight Connector 6"/>
          <p:cNvCxnSpPr/>
          <p:nvPr userDrawn="1"/>
        </p:nvCxnSpPr>
        <p:spPr>
          <a:xfrm>
            <a:off x="457200" y="6356349"/>
            <a:ext cx="7086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a:prstGeom prst="rect">
            <a:avLst/>
          </a:prstGeom>
        </p:spPr>
        <p:txBody>
          <a:bodyPr vert="eaVert"/>
          <a:lstStyle/>
          <a:p>
            <a:r>
              <a:rPr lang="tr-TR"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Plus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870800"/>
            <a:ext cx="8229600" cy="4123411"/>
          </a:xfrm>
          <a:prstGeom prst="rect">
            <a:avLst/>
          </a:prstGeom>
        </p:spPr>
        <p:txBody>
          <a:bodyPr/>
          <a:lstStyle>
            <a:lvl1pPr>
              <a:lnSpc>
                <a:spcPct val="90000"/>
              </a:lnSpc>
              <a:defRPr/>
            </a:lvl1pPr>
            <a:lvl2pPr indent="-223200">
              <a:lnSpc>
                <a:spcPct val="90000"/>
              </a:lnSpc>
              <a:defRPr/>
            </a:lvl2pPr>
            <a:lvl3pPr indent="-223200">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GB" dirty="0" smtClean="0"/>
          </a:p>
        </p:txBody>
      </p:sp>
    </p:spTree>
    <p:extLst>
      <p:ext uri="{BB962C8B-B14F-4D97-AF65-F5344CB8AC3E}">
        <p14:creationId xmlns:p14="http://schemas.microsoft.com/office/powerpoint/2010/main" val="333441537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xmlns:mv="urn:schemas-microsoft-com:mac:vml">
      <p:transition>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Multiple Images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451294" y="1346395"/>
            <a:ext cx="3924300" cy="4679421"/>
          </a:xfrm>
          <a:prstGeom prst="rect">
            <a:avLst/>
          </a:prstGeom>
        </p:spPr>
        <p:txBody>
          <a:bodyPr/>
          <a:lstStyle>
            <a:lvl1pPr>
              <a:defRPr sz="1800">
                <a:solidFill>
                  <a:schemeClr val="bg1"/>
                </a:solidFill>
              </a:defRPr>
            </a:lvl1pPr>
          </a:lstStyle>
          <a:p>
            <a:endParaRPr lang="en-GB"/>
          </a:p>
        </p:txBody>
      </p:sp>
      <p:sp>
        <p:nvSpPr>
          <p:cNvPr id="6" name="Picture Placeholder 4"/>
          <p:cNvSpPr>
            <a:spLocks noGrp="1"/>
          </p:cNvSpPr>
          <p:nvPr>
            <p:ph type="pic" sz="quarter" idx="11"/>
          </p:nvPr>
        </p:nvSpPr>
        <p:spPr>
          <a:xfrm>
            <a:off x="4606697" y="1346395"/>
            <a:ext cx="4091589" cy="2725416"/>
          </a:xfrm>
          <a:prstGeom prst="rect">
            <a:avLst/>
          </a:prstGeom>
        </p:spPr>
        <p:txBody>
          <a:bodyPr/>
          <a:lstStyle>
            <a:lvl1pPr>
              <a:defRPr sz="1800">
                <a:solidFill>
                  <a:schemeClr val="bg1"/>
                </a:solidFill>
              </a:defRPr>
            </a:lvl1pPr>
          </a:lstStyle>
          <a:p>
            <a:endParaRPr lang="en-GB"/>
          </a:p>
        </p:txBody>
      </p:sp>
      <p:sp>
        <p:nvSpPr>
          <p:cNvPr id="7" name="Picture Placeholder 4"/>
          <p:cNvSpPr>
            <a:spLocks noGrp="1"/>
          </p:cNvSpPr>
          <p:nvPr>
            <p:ph type="pic" sz="quarter" idx="12"/>
          </p:nvPr>
        </p:nvSpPr>
        <p:spPr>
          <a:xfrm>
            <a:off x="4606697" y="4275189"/>
            <a:ext cx="1943924" cy="1763705"/>
          </a:xfrm>
          <a:prstGeom prst="rect">
            <a:avLst/>
          </a:prstGeom>
        </p:spPr>
        <p:txBody>
          <a:bodyPr/>
          <a:lstStyle>
            <a:lvl1pPr>
              <a:defRPr sz="1800">
                <a:solidFill>
                  <a:schemeClr val="bg1"/>
                </a:solidFill>
              </a:defRPr>
            </a:lvl1pPr>
          </a:lstStyle>
          <a:p>
            <a:endParaRPr lang="en-GB"/>
          </a:p>
        </p:txBody>
      </p:sp>
      <p:sp>
        <p:nvSpPr>
          <p:cNvPr id="8" name="Picture Placeholder 4"/>
          <p:cNvSpPr>
            <a:spLocks noGrp="1"/>
          </p:cNvSpPr>
          <p:nvPr>
            <p:ph type="pic" sz="quarter" idx="13"/>
          </p:nvPr>
        </p:nvSpPr>
        <p:spPr>
          <a:xfrm>
            <a:off x="6772113" y="4275189"/>
            <a:ext cx="1943924" cy="1763705"/>
          </a:xfrm>
          <a:prstGeom prst="rect">
            <a:avLst/>
          </a:prstGeom>
        </p:spPr>
        <p:txBody>
          <a:bodyPr/>
          <a:lstStyle>
            <a:lvl1pPr>
              <a:defRPr sz="1800">
                <a:solidFill>
                  <a:schemeClr val="bg1"/>
                </a:solidFill>
              </a:defRPr>
            </a:lvl1pPr>
          </a:lstStyle>
          <a:p>
            <a:endParaRPr lang="en-GB"/>
          </a:p>
        </p:txBody>
      </p:sp>
    </p:spTree>
    <p:extLst>
      <p:ext uri="{BB962C8B-B14F-4D97-AF65-F5344CB8AC3E}">
        <p14:creationId xmlns:p14="http://schemas.microsoft.com/office/powerpoint/2010/main" val="385743363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xmlns:mv="urn:schemas-microsoft-com:mac:vml">
      <p:transition>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003678"/>
                </a:solidFill>
              </a:defRPr>
            </a:lvl1pPr>
          </a:lstStyle>
          <a:p>
            <a:r>
              <a:rPr lang="tr-TR"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35100"/>
            <a:ext cx="3008313" cy="1162050"/>
          </a:xfrm>
          <a:prstGeom prst="rect">
            <a:avLst/>
          </a:prstGeom>
        </p:spPr>
        <p:txBody>
          <a:bodyPr anchor="b"/>
          <a:lstStyle>
            <a:lvl1pPr algn="l">
              <a:defRPr sz="2000" b="1"/>
            </a:lvl1pPr>
          </a:lstStyle>
          <a:p>
            <a:r>
              <a:rPr lang="tr-TR" dirty="0" smtClean="0"/>
              <a:t>Click to edit Master title style</a:t>
            </a:r>
            <a:endParaRPr lang="en-US" dirty="0"/>
          </a:p>
        </p:txBody>
      </p:sp>
      <p:sp>
        <p:nvSpPr>
          <p:cNvPr id="3" name="Content Placeholder 2"/>
          <p:cNvSpPr>
            <a:spLocks noGrp="1"/>
          </p:cNvSpPr>
          <p:nvPr>
            <p:ph idx="1"/>
          </p:nvPr>
        </p:nvSpPr>
        <p:spPr>
          <a:xfrm>
            <a:off x="3575050" y="1435100"/>
            <a:ext cx="5111750" cy="46910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dirty="0" smtClean="0"/>
              <a:t>Click to edit Master text styles</a:t>
            </a:r>
          </a:p>
          <a:p>
            <a:pPr lvl="1"/>
            <a:r>
              <a:rPr lang="tr-TR" dirty="0" smtClean="0"/>
              <a:t>Second level</a:t>
            </a:r>
          </a:p>
          <a:p>
            <a:pPr lvl="2"/>
            <a:r>
              <a:rPr lang="tr-TR" dirty="0" smtClean="0"/>
              <a:t>Third level</a:t>
            </a:r>
          </a:p>
          <a:p>
            <a:pPr lvl="3"/>
            <a:r>
              <a:rPr lang="tr-TR" dirty="0" smtClean="0"/>
              <a:t>Fourth level</a:t>
            </a:r>
          </a:p>
          <a:p>
            <a:pPr lvl="4"/>
            <a:r>
              <a:rPr lang="tr-TR" dirty="0" smtClean="0"/>
              <a:t>Fifth level</a:t>
            </a:r>
            <a:endParaRPr lang="en-US" dirty="0"/>
          </a:p>
        </p:txBody>
      </p:sp>
      <p:sp>
        <p:nvSpPr>
          <p:cNvPr id="4" name="Text Placeholder 3"/>
          <p:cNvSpPr>
            <a:spLocks noGrp="1"/>
          </p:cNvSpPr>
          <p:nvPr>
            <p:ph type="body" sz="half" idx="2"/>
          </p:nvPr>
        </p:nvSpPr>
        <p:spPr>
          <a:xfrm>
            <a:off x="457200" y="2597150"/>
            <a:ext cx="3008313" cy="352901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1282699"/>
            <a:ext cx="5486400" cy="34448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27/10/2016</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descr="Untitled-1.png"/>
          <p:cNvPicPr>
            <a:picLocks noChangeAspect="1"/>
          </p:cNvPicPr>
          <p:nvPr userDrawn="1"/>
        </p:nvPicPr>
        <p:blipFill>
          <a:blip r:embed="rId16"/>
          <a:stretch>
            <a:fillRect/>
          </a:stretch>
        </p:blipFill>
        <p:spPr>
          <a:xfrm>
            <a:off x="8582415" y="6356350"/>
            <a:ext cx="399452" cy="361206"/>
          </a:xfrm>
          <a:prstGeom prst="rect">
            <a:avLst/>
          </a:prstGeom>
          <a:noFill/>
          <a:ln>
            <a:noFill/>
          </a:ln>
        </p:spPr>
      </p:pic>
      <p:cxnSp>
        <p:nvCxnSpPr>
          <p:cNvPr id="21" name="Straight Connector 20"/>
          <p:cNvCxnSpPr/>
          <p:nvPr userDrawn="1"/>
        </p:nvCxnSpPr>
        <p:spPr>
          <a:xfrm>
            <a:off x="0" y="6236311"/>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p:cNvSpPr/>
          <p:nvPr userDrawn="1"/>
        </p:nvSpPr>
        <p:spPr>
          <a:xfrm>
            <a:off x="0" y="-6413"/>
            <a:ext cx="9144000" cy="1109594"/>
          </a:xfrm>
          <a:prstGeom prst="rect">
            <a:avLst/>
          </a:prstGeom>
          <a:gradFill flip="none" rotWithShape="1">
            <a:gsLst>
              <a:gs pos="100000">
                <a:srgbClr val="0093C0"/>
              </a:gs>
              <a:gs pos="0">
                <a:srgbClr val="003678"/>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58" r:id="rId11"/>
    <p:sldLayoutId id="2147483659" r:id="rId12"/>
    <p:sldLayoutId id="2147483661" r:id="rId13"/>
    <p:sldLayoutId id="2147483663" r:id="rId14"/>
  </p:sldLayoutIdLst>
  <p:hf hdr="0" ftr="0"/>
  <p:txStyles>
    <p:titleStyle>
      <a:lvl1pPr algn="l" defTabSz="457200" rtl="0" eaLnBrk="1" latinLnBrk="0" hangingPunct="1">
        <a:spcBef>
          <a:spcPct val="0"/>
        </a:spcBef>
        <a:buNone/>
        <a:defRPr sz="4400" kern="1200">
          <a:solidFill>
            <a:srgbClr val="009FC2"/>
          </a:solidFill>
          <a:latin typeface="Concord"/>
          <a:ea typeface="+mj-ea"/>
          <a:cs typeface="Concord"/>
        </a:defRPr>
      </a:lvl1pPr>
    </p:titleStyle>
    <p:bodyStyle>
      <a:lvl1pPr marL="342900" indent="-342900" algn="l" defTabSz="457200" rtl="0" eaLnBrk="1" latinLnBrk="0" hangingPunct="1">
        <a:spcBef>
          <a:spcPct val="20000"/>
        </a:spcBef>
        <a:buFont typeface="Arial"/>
        <a:buChar char="•"/>
        <a:defRPr sz="2800" b="0" i="0" kern="1200">
          <a:solidFill>
            <a:srgbClr val="009FC2"/>
          </a:solidFill>
          <a:latin typeface="Concord Thin"/>
          <a:ea typeface="+mn-ea"/>
          <a:cs typeface="Concord Thin"/>
        </a:defRPr>
      </a:lvl1pPr>
      <a:lvl2pPr marL="742950" indent="-285750" algn="l" defTabSz="457200" rtl="0" eaLnBrk="1" latinLnBrk="0" hangingPunct="1">
        <a:spcBef>
          <a:spcPct val="20000"/>
        </a:spcBef>
        <a:buFont typeface="Arial"/>
        <a:buChar char="–"/>
        <a:defRPr sz="2400" b="0" i="0" kern="1200">
          <a:solidFill>
            <a:srgbClr val="009FC2"/>
          </a:solidFill>
          <a:latin typeface="Concord Thin"/>
          <a:ea typeface="+mn-ea"/>
          <a:cs typeface="Concord Thin"/>
        </a:defRPr>
      </a:lvl2pPr>
      <a:lvl3pPr marL="1143000" indent="-228600" algn="l" defTabSz="457200" rtl="0" eaLnBrk="1" latinLnBrk="0" hangingPunct="1">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i_powerpoint_sunum+++-01.jpg"/>
          <p:cNvPicPr>
            <a:picLocks noChangeAspect="1"/>
          </p:cNvPicPr>
          <p:nvPr/>
        </p:nvPicPr>
        <p:blipFill>
          <a:blip r:embed="rId2"/>
          <a:stretch>
            <a:fillRect/>
          </a:stretch>
        </p:blipFill>
        <p:spPr>
          <a:xfrm>
            <a:off x="0" y="0"/>
            <a:ext cx="9144000" cy="6858001"/>
          </a:xfrm>
          <a:prstGeom prst="rect">
            <a:avLst/>
          </a:prstGeom>
        </p:spPr>
      </p:pic>
      <p:sp>
        <p:nvSpPr>
          <p:cNvPr id="6" name="Title 1"/>
          <p:cNvSpPr>
            <a:spLocks noGrp="1"/>
          </p:cNvSpPr>
          <p:nvPr>
            <p:ph type="ctrTitle"/>
          </p:nvPr>
        </p:nvSpPr>
        <p:spPr>
          <a:xfrm>
            <a:off x="2010685" y="2725338"/>
            <a:ext cx="4423718" cy="1324063"/>
          </a:xfrm>
          <a:prstGeom prst="rect">
            <a:avLst/>
          </a:prstGeom>
        </p:spPr>
        <p:txBody>
          <a:bodyPr anchor="b"/>
          <a:lstStyle>
            <a:lvl1pPr algn="l">
              <a:defRPr sz="4000">
                <a:solidFill>
                  <a:schemeClr val="bg1"/>
                </a:solidFill>
              </a:defRPr>
            </a:lvl1pPr>
          </a:lstStyle>
          <a:p>
            <a:r>
              <a:rPr lang="tr-TR" dirty="0" smtClean="0"/>
              <a:t>Click to edit Master title style</a:t>
            </a:r>
            <a:endParaRPr lang="en-US" dirty="0"/>
          </a:p>
        </p:txBody>
      </p:sp>
      <p:sp>
        <p:nvSpPr>
          <p:cNvPr id="4" name="Title 1"/>
          <p:cNvSpPr txBox="1">
            <a:spLocks/>
          </p:cNvSpPr>
          <p:nvPr/>
        </p:nvSpPr>
        <p:spPr>
          <a:xfrm>
            <a:off x="1975060" y="2636497"/>
            <a:ext cx="4423718" cy="1546376"/>
          </a:xfrm>
          <a:prstGeom prst="rect">
            <a:avLst/>
          </a:prstGeom>
        </p:spPr>
        <p:txBody>
          <a:bodyPr anchor="b"/>
          <a:lstStyle>
            <a:lvl1pPr algn="l">
              <a:defRPr sz="4000">
                <a:solidFill>
                  <a:schemeClr val="bg1"/>
                </a:solidFil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0093C0"/>
                </a:solidFill>
                <a:effectLst/>
                <a:uLnTx/>
                <a:uFillTx/>
                <a:latin typeface="Tahoma" panose="020B0604030504040204" pitchFamily="34" charset="0"/>
                <a:ea typeface="Tahoma" panose="020B0604030504040204" pitchFamily="34" charset="0"/>
                <a:cs typeface="Tahoma" panose="020B0604030504040204" pitchFamily="34" charset="0"/>
              </a:rPr>
              <a:t>Task Force on Indices</a:t>
            </a:r>
            <a:endParaRPr kumimoji="0" lang="tr-TR" sz="2600" b="1" i="0" u="none" strike="noStrike" kern="1200" cap="none" spc="0" normalizeH="0" baseline="0" noProof="0" dirty="0" smtClean="0">
              <a:ln>
                <a:noFill/>
              </a:ln>
              <a:solidFill>
                <a:srgbClr val="0093C0"/>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tr-TR" sz="600" b="1" i="0" u="none" strike="noStrike" kern="1200" cap="none" spc="0" normalizeH="0" baseline="0" noProof="0" dirty="0" smtClean="0">
              <a:ln>
                <a:noFill/>
              </a:ln>
              <a:solidFill>
                <a:srgbClr val="0093C0"/>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r>
              <a:rPr lang="tr-TR" sz="1400" dirty="0" smtClean="0">
                <a:solidFill>
                  <a:srgbClr val="003678"/>
                </a:solidFill>
                <a:latin typeface="Tahoma" panose="020B0604030504040204" pitchFamily="34" charset="0"/>
                <a:ea typeface="Tahoma" panose="020B0604030504040204" pitchFamily="34" charset="0"/>
                <a:cs typeface="Tahoma" panose="020B0604030504040204" pitchFamily="34" charset="0"/>
              </a:rPr>
              <a:t>OIC Member States’ Stock Exchanges Forum </a:t>
            </a:r>
            <a:br>
              <a:rPr lang="tr-TR" sz="1400" dirty="0" smtClean="0">
                <a:solidFill>
                  <a:srgbClr val="003678"/>
                </a:solidFill>
                <a:latin typeface="Tahoma" panose="020B0604030504040204" pitchFamily="34" charset="0"/>
                <a:ea typeface="Tahoma" panose="020B0604030504040204" pitchFamily="34" charset="0"/>
                <a:cs typeface="Tahoma" panose="020B0604030504040204" pitchFamily="34" charset="0"/>
              </a:rPr>
            </a:br>
            <a:r>
              <a:rPr lang="tr-TR" sz="1400" dirty="0" smtClean="0">
                <a:solidFill>
                  <a:srgbClr val="003678"/>
                </a:solidFill>
                <a:latin typeface="Tahoma" panose="020B0604030504040204" pitchFamily="34" charset="0"/>
                <a:ea typeface="Tahoma" panose="020B0604030504040204" pitchFamily="34" charset="0"/>
                <a:cs typeface="Tahoma" panose="020B0604030504040204" pitchFamily="34" charset="0"/>
              </a:rPr>
              <a:t>10th Meeting / </a:t>
            </a:r>
            <a:r>
              <a:rPr kumimoji="0" lang="tr-TR" sz="1400" b="0" i="0" u="none" strike="noStrike" kern="1200" cap="none" spc="0" normalizeH="0" baseline="0" noProof="0" dirty="0" smtClean="0">
                <a:ln>
                  <a:noFill/>
                </a:ln>
                <a:solidFill>
                  <a:srgbClr val="003678"/>
                </a:solidFill>
                <a:effectLst/>
                <a:uLnTx/>
                <a:uFillTx/>
                <a:latin typeface="Tahoma" panose="020B0604030504040204" pitchFamily="34" charset="0"/>
                <a:ea typeface="Tahoma" panose="020B0604030504040204" pitchFamily="34" charset="0"/>
                <a:cs typeface="Tahoma" panose="020B0604030504040204" pitchFamily="34" charset="0"/>
              </a:rPr>
              <a:t>October </a:t>
            </a:r>
            <a:r>
              <a:rPr lang="tr-TR" sz="1400" dirty="0" smtClean="0">
                <a:solidFill>
                  <a:srgbClr val="003678"/>
                </a:solidFill>
                <a:latin typeface="Tahoma" panose="020B0604030504040204" pitchFamily="34" charset="0"/>
                <a:ea typeface="Tahoma" panose="020B0604030504040204" pitchFamily="34" charset="0"/>
                <a:cs typeface="Tahoma" panose="020B0604030504040204" pitchFamily="34" charset="0"/>
              </a:rPr>
              <a:t>27</a:t>
            </a:r>
            <a:r>
              <a:rPr kumimoji="0" lang="tr-TR" sz="1400" b="0" i="0" u="none" strike="noStrike" kern="1200" cap="none" spc="0" normalizeH="0" noProof="0" dirty="0" smtClean="0">
                <a:ln>
                  <a:noFill/>
                </a:ln>
                <a:solidFill>
                  <a:srgbClr val="003678"/>
                </a:solidFill>
                <a:effectLst/>
                <a:uLnTx/>
                <a:uFillTx/>
                <a:latin typeface="Tahoma" panose="020B0604030504040204" pitchFamily="34" charset="0"/>
                <a:ea typeface="Tahoma" panose="020B0604030504040204" pitchFamily="34" charset="0"/>
                <a:cs typeface="Tahoma" panose="020B0604030504040204" pitchFamily="34" charset="0"/>
              </a:rPr>
              <a:t>th, 2016</a:t>
            </a: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tr-TR" sz="600" b="0" i="0" u="none" strike="noStrike" kern="1200" cap="none" spc="0" normalizeH="0" noProof="0" dirty="0" smtClean="0">
              <a:ln>
                <a:noFill/>
              </a:ln>
              <a:solidFill>
                <a:srgbClr val="003678"/>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r>
              <a:rPr lang="tr-TR" sz="1400" i="1" baseline="0" dirty="0" smtClean="0">
                <a:solidFill>
                  <a:srgbClr val="003678"/>
                </a:solidFill>
                <a:latin typeface="Tahoma" panose="020B0604030504040204" pitchFamily="34" charset="0"/>
                <a:ea typeface="Tahoma" panose="020B0604030504040204" pitchFamily="34" charset="0"/>
                <a:cs typeface="Tahoma" panose="020B0604030504040204" pitchFamily="34" charset="0"/>
              </a:rPr>
              <a:t>Şenay Pehlivanoğlu</a:t>
            </a:r>
            <a:r>
              <a:rPr lang="tr-TR" sz="1400" i="1" dirty="0">
                <a:solidFill>
                  <a:srgbClr val="003678"/>
                </a:solidFill>
                <a:latin typeface="Tahoma" panose="020B0604030504040204" pitchFamily="34" charset="0"/>
                <a:ea typeface="Tahoma" panose="020B0604030504040204" pitchFamily="34" charset="0"/>
                <a:cs typeface="Tahoma" panose="020B0604030504040204" pitchFamily="34" charset="0"/>
              </a:rPr>
              <a:t> </a:t>
            </a:r>
            <a:r>
              <a:rPr lang="tr-TR" sz="1400" i="1" dirty="0" smtClean="0">
                <a:solidFill>
                  <a:srgbClr val="003678"/>
                </a:solidFill>
                <a:latin typeface="Tahoma" panose="020B0604030504040204" pitchFamily="34" charset="0"/>
                <a:ea typeface="Tahoma" panose="020B0604030504040204" pitchFamily="34" charset="0"/>
                <a:cs typeface="Tahoma" panose="020B0604030504040204" pitchFamily="34" charset="0"/>
              </a:rPr>
              <a:t>&amp; Ayşe Çağlayan Gümüş</a:t>
            </a:r>
            <a:r>
              <a:rPr lang="en-US" sz="1600" dirty="0" smtClean="0">
                <a:solidFill>
                  <a:srgbClr val="003678"/>
                </a:solidFill>
                <a:latin typeface="Tahoma" panose="020B0604030504040204" pitchFamily="34" charset="0"/>
                <a:ea typeface="Tahoma" panose="020B0604030504040204" pitchFamily="34" charset="0"/>
                <a:cs typeface="Tahoma" panose="020B0604030504040204" pitchFamily="34" charset="0"/>
              </a:rPr>
              <a:t> </a:t>
            </a:r>
            <a:r>
              <a:rPr lang="tr-TR" sz="1200" dirty="0" smtClean="0">
                <a:solidFill>
                  <a:srgbClr val="003678"/>
                </a:solidFill>
                <a:latin typeface="Tahoma" panose="020B0604030504040204" pitchFamily="34" charset="0"/>
                <a:ea typeface="Tahoma" panose="020B0604030504040204" pitchFamily="34" charset="0"/>
                <a:cs typeface="Tahoma" panose="020B0604030504040204" pitchFamily="34" charset="0"/>
              </a:rPr>
              <a:t> </a:t>
            </a:r>
            <a:endParaRPr lang="en-US" sz="1200" dirty="0" smtClean="0">
              <a:solidFill>
                <a:srgbClr val="003678"/>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r>
              <a:rPr lang="tr-TR" sz="1400" i="1" dirty="0" smtClean="0">
                <a:solidFill>
                  <a:srgbClr val="003678"/>
                </a:solidFill>
                <a:latin typeface="Tahoma" panose="020B0604030504040204" pitchFamily="34" charset="0"/>
                <a:ea typeface="Tahoma" panose="020B0604030504040204" pitchFamily="34" charset="0"/>
                <a:cs typeface="Tahoma" panose="020B0604030504040204" pitchFamily="34" charset="0"/>
              </a:rPr>
              <a:t>Audit and Surveillance Board</a:t>
            </a:r>
            <a:endParaRPr kumimoji="0" lang="en-US" sz="1200" b="0" i="1" u="none" strike="noStrike" kern="1200" cap="none" spc="0" normalizeH="0" baseline="0" noProof="0" dirty="0">
              <a:ln>
                <a:noFill/>
              </a:ln>
              <a:solidFill>
                <a:srgbClr val="003678"/>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8" name="Picture 7" descr="dikey.jpg"/>
          <p:cNvPicPr>
            <a:picLocks noChangeAspect="1"/>
          </p:cNvPicPr>
          <p:nvPr/>
        </p:nvPicPr>
        <p:blipFill>
          <a:blip r:embed="rId3">
            <a:clrChange>
              <a:clrFrom>
                <a:srgbClr val="FFFFFF"/>
              </a:clrFrom>
              <a:clrTo>
                <a:srgbClr val="FFFFFF">
                  <a:alpha val="0"/>
                </a:srgbClr>
              </a:clrTo>
            </a:clrChange>
          </a:blip>
          <a:stretch>
            <a:fillRect/>
          </a:stretch>
        </p:blipFill>
        <p:spPr>
          <a:xfrm>
            <a:off x="181415" y="2612746"/>
            <a:ext cx="1602105" cy="1933575"/>
          </a:xfrm>
          <a:prstGeom prst="rect">
            <a:avLst/>
          </a:prstGeom>
        </p:spPr>
      </p:pic>
      <p:cxnSp>
        <p:nvCxnSpPr>
          <p:cNvPr id="10" name="Straight Connector 9"/>
          <p:cNvCxnSpPr/>
          <p:nvPr/>
        </p:nvCxnSpPr>
        <p:spPr>
          <a:xfrm rot="5400000">
            <a:off x="1130945" y="3422762"/>
            <a:ext cx="1303561" cy="1588"/>
          </a:xfrm>
          <a:prstGeom prst="line">
            <a:avLst/>
          </a:prstGeom>
          <a:ln w="19050" cap="flat" cmpd="sng" algn="ctr">
            <a:solidFill>
              <a:srgbClr val="0093C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5942" y="1253289"/>
            <a:ext cx="8651173" cy="4708130"/>
          </a:xfrm>
        </p:spPr>
        <p:txBody>
          <a:bodyPr/>
          <a:lstStyle/>
          <a:p>
            <a:pPr>
              <a:buFont typeface="Wingdings" panose="05000000000000000000" pitchFamily="2" charset="2"/>
              <a:buChar char="Ø"/>
            </a:pPr>
            <a:r>
              <a:rPr lang="en-US" sz="2400" b="1" dirty="0" smtClean="0">
                <a:latin typeface="Tahoma" panose="020B0604030504040204" pitchFamily="34" charset="0"/>
                <a:ea typeface="Tahoma" panose="020B0604030504040204" pitchFamily="34" charset="0"/>
                <a:cs typeface="Tahoma" panose="020B0604030504040204" pitchFamily="34" charset="0"/>
              </a:rPr>
              <a:t>Main Motivation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smtClean="0">
                <a:latin typeface="Tahoma" panose="020B0604030504040204" pitchFamily="34" charset="0"/>
                <a:ea typeface="Tahoma" panose="020B0604030504040204" pitchFamily="34" charset="0"/>
                <a:cs typeface="Tahoma" panose="020B0604030504040204" pitchFamily="34" charset="0"/>
              </a:rPr>
              <a:t>for the Index</a:t>
            </a:r>
            <a:r>
              <a:rPr lang="tr-TR" sz="2400" b="1" dirty="0" smtClean="0">
                <a:latin typeface="Tahoma" panose="020B0604030504040204" pitchFamily="34" charset="0"/>
                <a:ea typeface="Tahoma" panose="020B0604030504040204" pitchFamily="34" charset="0"/>
                <a:cs typeface="Tahoma" panose="020B0604030504040204" pitchFamily="34" charset="0"/>
              </a:rPr>
              <a:t> </a:t>
            </a:r>
          </a:p>
          <a:p>
            <a:endParaRPr lang="tr-TR" sz="800" dirty="0" smtClean="0">
              <a:latin typeface="Tahoma" panose="020B0604030504040204" pitchFamily="34" charset="0"/>
              <a:ea typeface="Tahoma" panose="020B0604030504040204" pitchFamily="34" charset="0"/>
              <a:cs typeface="Tahoma" panose="020B0604030504040204" pitchFamily="34" charset="0"/>
            </a:endParaRPr>
          </a:p>
          <a:p>
            <a:pPr lvl="1">
              <a:buSzPct val="120000"/>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Although there </a:t>
            </a:r>
            <a:r>
              <a:rPr lang="en-US" sz="2200" dirty="0">
                <a:latin typeface="Tahoma" panose="020B0604030504040204" pitchFamily="34" charset="0"/>
                <a:ea typeface="Tahoma" panose="020B0604030504040204" pitchFamily="34" charset="0"/>
                <a:cs typeface="Tahoma" panose="020B0604030504040204" pitchFamily="34" charset="0"/>
              </a:rPr>
              <a:t>are numerous Islamic indices in the world, most of them include equities from </a:t>
            </a:r>
            <a:r>
              <a:rPr lang="en-US" sz="2200" dirty="0" smtClean="0">
                <a:latin typeface="Tahoma" panose="020B0604030504040204" pitchFamily="34" charset="0"/>
                <a:ea typeface="Tahoma" panose="020B0604030504040204" pitchFamily="34" charset="0"/>
                <a:cs typeface="Tahoma" panose="020B0604030504040204" pitchFamily="34" charset="0"/>
              </a:rPr>
              <a:t>countries with not Muslim majority</a:t>
            </a:r>
          </a:p>
          <a:p>
            <a:pPr lvl="1">
              <a:buSzPct val="120000"/>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So there is a need for creating an index that would truly represent the equities from countries with majority Muslim population </a:t>
            </a:r>
            <a:endParaRPr lang="en-US" sz="800" dirty="0">
              <a:latin typeface="Tahoma" panose="020B0604030504040204" pitchFamily="34" charset="0"/>
              <a:ea typeface="Tahoma" panose="020B0604030504040204" pitchFamily="34" charset="0"/>
              <a:cs typeface="Tahoma" panose="020B0604030504040204" pitchFamily="34" charset="0"/>
            </a:endParaRPr>
          </a:p>
          <a:p>
            <a:pPr marL="519750" lvl="1" indent="0">
              <a:buNone/>
            </a:pPr>
            <a:endParaRPr lang="en-US" sz="1600" b="1"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en-US" sz="2400" b="1" dirty="0" smtClean="0">
                <a:latin typeface="Tahoma" panose="020B0604030504040204" pitchFamily="34" charset="0"/>
                <a:ea typeface="Tahoma" panose="020B0604030504040204" pitchFamily="34" charset="0"/>
                <a:cs typeface="Tahoma" panose="020B0604030504040204" pitchFamily="34" charset="0"/>
              </a:rPr>
              <a:t>Main Objectives for the Index</a:t>
            </a:r>
            <a:endParaRPr lang="tr-TR" sz="2400" b="1" dirty="0" smtClean="0">
              <a:latin typeface="Tahoma" panose="020B0604030504040204" pitchFamily="34" charset="0"/>
              <a:ea typeface="Tahoma" panose="020B0604030504040204" pitchFamily="34" charset="0"/>
              <a:cs typeface="Tahoma" panose="020B0604030504040204" pitchFamily="34" charset="0"/>
            </a:endParaRPr>
          </a:p>
          <a:p>
            <a:endParaRPr lang="tr-TR" sz="800" dirty="0" smtClean="0">
              <a:latin typeface="Tahoma" panose="020B0604030504040204" pitchFamily="34" charset="0"/>
              <a:ea typeface="Tahoma" panose="020B0604030504040204" pitchFamily="34" charset="0"/>
              <a:cs typeface="Tahoma" panose="020B0604030504040204" pitchFamily="34" charset="0"/>
            </a:endParaRPr>
          </a:p>
          <a:p>
            <a:pPr lvl="1">
              <a:buSzPct val="120000"/>
              <a:buFont typeface="Arial" panose="020B0604020202020204" pitchFamily="34" charset="0"/>
              <a:buChar char="•"/>
            </a:pPr>
            <a:r>
              <a:rPr lang="tr-TR" sz="2200" dirty="0">
                <a:latin typeface="Tahoma" panose="020B0604030504040204" pitchFamily="34" charset="0"/>
                <a:ea typeface="Tahoma" panose="020B0604030504040204" pitchFamily="34" charset="0"/>
                <a:cs typeface="Tahoma" panose="020B0604030504040204" pitchFamily="34" charset="0"/>
              </a:rPr>
              <a:t>Facilitating the collaboration among the OIC </a:t>
            </a:r>
            <a:r>
              <a:rPr lang="tr-TR" sz="2200" dirty="0" err="1" smtClean="0">
                <a:latin typeface="Tahoma" panose="020B0604030504040204" pitchFamily="34" charset="0"/>
                <a:ea typeface="Tahoma" panose="020B0604030504040204" pitchFamily="34" charset="0"/>
                <a:cs typeface="Tahoma" panose="020B0604030504040204" pitchFamily="34" charset="0"/>
              </a:rPr>
              <a:t>Exchanges</a:t>
            </a:r>
            <a:endParaRPr lang="tr-TR" sz="22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Arial" panose="020B0604020202020204" pitchFamily="34" charset="0"/>
              <a:buChar char="•"/>
            </a:pPr>
            <a:r>
              <a:rPr lang="tr-TR" sz="2200" dirty="0">
                <a:latin typeface="Tahoma" panose="020B0604030504040204" pitchFamily="34" charset="0"/>
                <a:ea typeface="Tahoma" panose="020B0604030504040204" pitchFamily="34" charset="0"/>
                <a:cs typeface="Tahoma" panose="020B0604030504040204" pitchFamily="34" charset="0"/>
              </a:rPr>
              <a:t>Promoting the OIC Member States’ Stock Exchanges Forum and highlighting the OIC </a:t>
            </a:r>
            <a:r>
              <a:rPr lang="tr-TR" sz="2200" dirty="0" err="1" smtClean="0">
                <a:latin typeface="Tahoma" panose="020B0604030504040204" pitchFamily="34" charset="0"/>
                <a:ea typeface="Tahoma" panose="020B0604030504040204" pitchFamily="34" charset="0"/>
                <a:cs typeface="Tahoma" panose="020B0604030504040204" pitchFamily="34" charset="0"/>
              </a:rPr>
              <a:t>Brand</a:t>
            </a:r>
            <a:endParaRPr lang="tr-TR" sz="22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Arial" panose="020B0604020202020204" pitchFamily="34" charset="0"/>
              <a:buChar char="•"/>
            </a:pPr>
            <a:r>
              <a:rPr lang="tr-TR" sz="2200" dirty="0">
                <a:latin typeface="Tahoma" panose="020B0604030504040204" pitchFamily="34" charset="0"/>
                <a:ea typeface="Tahoma" panose="020B0604030504040204" pitchFamily="34" charset="0"/>
                <a:cs typeface="Tahoma" panose="020B0604030504040204" pitchFamily="34" charset="0"/>
              </a:rPr>
              <a:t>Creating different </a:t>
            </a:r>
            <a:r>
              <a:rPr lang="tr-TR" sz="2200" dirty="0" err="1">
                <a:latin typeface="Tahoma" panose="020B0604030504040204" pitchFamily="34" charset="0"/>
                <a:ea typeface="Tahoma" panose="020B0604030504040204" pitchFamily="34" charset="0"/>
                <a:cs typeface="Tahoma" panose="020B0604030504040204" pitchFamily="34" charset="0"/>
              </a:rPr>
              <a:t>investment</a:t>
            </a:r>
            <a:r>
              <a:rPr lang="tr-TR" sz="2200" dirty="0">
                <a:latin typeface="Tahoma" panose="020B0604030504040204" pitchFamily="34" charset="0"/>
                <a:ea typeface="Tahoma" panose="020B0604030504040204" pitchFamily="34" charset="0"/>
                <a:cs typeface="Tahoma" panose="020B0604030504040204" pitchFamily="34" charset="0"/>
              </a:rPr>
              <a:t> </a:t>
            </a:r>
            <a:r>
              <a:rPr lang="tr-TR" sz="2200" dirty="0" err="1" smtClean="0">
                <a:latin typeface="Tahoma" panose="020B0604030504040204" pitchFamily="34" charset="0"/>
                <a:ea typeface="Tahoma" panose="020B0604030504040204" pitchFamily="34" charset="0"/>
                <a:cs typeface="Tahoma" panose="020B0604030504040204" pitchFamily="34" charset="0"/>
              </a:rPr>
              <a:t>alternatives</a:t>
            </a:r>
            <a:endParaRPr lang="tr-TR" sz="2200" dirty="0">
              <a:latin typeface="Tahoma" panose="020B0604030504040204" pitchFamily="34" charset="0"/>
              <a:ea typeface="Tahoma" panose="020B0604030504040204" pitchFamily="34" charset="0"/>
              <a:cs typeface="Tahoma" panose="020B0604030504040204" pitchFamily="34" charset="0"/>
            </a:endParaRPr>
          </a:p>
          <a:p>
            <a:pPr marL="519750" lvl="1" indent="0">
              <a:buNone/>
            </a:pPr>
            <a:r>
              <a:rPr lang="tr-TR" sz="2200" dirty="0" smtClean="0"/>
              <a:t>	</a:t>
            </a:r>
            <a:endParaRPr lang="tr-TR" dirty="0" smtClean="0"/>
          </a:p>
        </p:txBody>
      </p:sp>
      <p:sp>
        <p:nvSpPr>
          <p:cNvPr id="5" name="Title 1"/>
          <p:cNvSpPr txBox="1">
            <a:spLocks/>
          </p:cNvSpPr>
          <p:nvPr/>
        </p:nvSpPr>
        <p:spPr>
          <a:xfrm>
            <a:off x="47500" y="0"/>
            <a:ext cx="9096500" cy="1098000"/>
          </a:xfrm>
          <a:prstGeom prst="rect">
            <a:avLst/>
          </a:prstGeom>
        </p:spPr>
        <p:txBody>
          <a:bodyPr anchor="ctr"/>
          <a:lstStyle/>
          <a:p>
            <a:pPr lvl="0">
              <a:spcBef>
                <a:spcPct val="0"/>
              </a:spcBef>
              <a:defRPr/>
            </a:pPr>
            <a:r>
              <a:rPr lang="tr-TR" sz="2800" b="1" dirty="0" smtClean="0">
                <a:solidFill>
                  <a:srgbClr val="FFFFFF"/>
                </a:solidFill>
                <a:latin typeface="Tahoma" panose="020B0604030504040204" pitchFamily="34" charset="0"/>
                <a:ea typeface="Tahoma" panose="020B0604030504040204" pitchFamily="34" charset="0"/>
                <a:cs typeface="Tahoma" panose="020B0604030504040204" pitchFamily="34" charset="0"/>
              </a:rPr>
              <a:t>S&amp;P/OIC COMCEC 50 Shariah</a:t>
            </a:r>
            <a:r>
              <a:rPr lang="en-US" sz="2800" b="1" dirty="0" smtClean="0">
                <a:solidFill>
                  <a:srgbClr val="FFFFFF"/>
                </a:solidFill>
                <a:latin typeface="Tahoma" panose="020B0604030504040204" pitchFamily="34" charset="0"/>
                <a:ea typeface="Tahoma" panose="020B0604030504040204" pitchFamily="34" charset="0"/>
                <a:cs typeface="Tahoma" panose="020B0604030504040204" pitchFamily="34" charset="0"/>
              </a:rPr>
              <a:t> </a:t>
            </a:r>
            <a:r>
              <a:rPr lang="tr-TR" sz="2800" b="1" dirty="0" smtClean="0">
                <a:solidFill>
                  <a:srgbClr val="FFFFFF"/>
                </a:solidFill>
                <a:latin typeface="Tahoma" panose="020B0604030504040204" pitchFamily="34" charset="0"/>
                <a:ea typeface="Tahoma" panose="020B0604030504040204" pitchFamily="34" charset="0"/>
                <a:cs typeface="Tahoma" panose="020B0604030504040204" pitchFamily="34" charset="0"/>
              </a:rPr>
              <a:t>Index</a:t>
            </a:r>
            <a:endParaRPr lang="tr-TR" sz="2800" b="1" dirty="0">
              <a:solidFill>
                <a:srgbClr val="FFFFFF"/>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 Placeholder 4"/>
          <p:cNvSpPr txBox="1">
            <a:spLocks/>
          </p:cNvSpPr>
          <p:nvPr/>
        </p:nvSpPr>
        <p:spPr>
          <a:xfrm>
            <a:off x="457200" y="63563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4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7" name="Text Placeholder 4"/>
          <p:cNvSpPr txBox="1">
            <a:spLocks/>
          </p:cNvSpPr>
          <p:nvPr/>
        </p:nvSpPr>
        <p:spPr>
          <a:xfrm>
            <a:off x="609600" y="65087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tr-TR" sz="1000" dirty="0">
                <a:solidFill>
                  <a:srgbClr val="009FC2"/>
                </a:solidFill>
                <a:latin typeface="Concord Thin"/>
                <a:cs typeface="Concord Thin"/>
              </a:rPr>
              <a:t>2</a:t>
            </a:r>
            <a:endParaRPr kumimoji="0" lang="en-US" sz="1000" b="0" i="0" u="none" strike="noStrike" kern="1200" cap="none" spc="0" normalizeH="0" baseline="0" noProof="0" dirty="0">
              <a:ln>
                <a:noFill/>
              </a:ln>
              <a:solidFill>
                <a:srgbClr val="009FC2"/>
              </a:solidFill>
              <a:effectLst/>
              <a:uLnTx/>
              <a:uFillTx/>
              <a:latin typeface="Concord Thin"/>
              <a:ea typeface="+mn-ea"/>
              <a:cs typeface="Concord Thin"/>
            </a:endParaRPr>
          </a:p>
        </p:txBody>
      </p:sp>
    </p:spTree>
    <p:extLst>
      <p:ext uri="{BB962C8B-B14F-4D97-AF65-F5344CB8AC3E}">
        <p14:creationId xmlns:p14="http://schemas.microsoft.com/office/powerpoint/2010/main" val="244871601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p:cNvSpPr txBox="1">
            <a:spLocks/>
          </p:cNvSpPr>
          <p:nvPr/>
        </p:nvSpPr>
        <p:spPr>
          <a:xfrm>
            <a:off x="457200" y="63563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4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7" name="Text Placeholder 4"/>
          <p:cNvSpPr txBox="1">
            <a:spLocks/>
          </p:cNvSpPr>
          <p:nvPr/>
        </p:nvSpPr>
        <p:spPr>
          <a:xfrm>
            <a:off x="609600" y="65087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tr-TR" sz="1000" b="0" i="0" u="none" strike="noStrike" kern="1200" cap="none" spc="0" normalizeH="0" baseline="0" noProof="0" dirty="0" smtClean="0">
                <a:ln>
                  <a:noFill/>
                </a:ln>
                <a:solidFill>
                  <a:srgbClr val="009FC2"/>
                </a:solidFill>
                <a:effectLst/>
                <a:uLnTx/>
                <a:uFillTx/>
                <a:latin typeface="Concord Thin"/>
                <a:ea typeface="+mn-ea"/>
                <a:cs typeface="Concord Thin"/>
              </a:rPr>
              <a:t>3</a:t>
            </a:r>
            <a:endParaRPr kumimoji="0" lang="en-US" sz="10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8" name="Title 1"/>
          <p:cNvSpPr txBox="1">
            <a:spLocks/>
          </p:cNvSpPr>
          <p:nvPr/>
        </p:nvSpPr>
        <p:spPr>
          <a:xfrm>
            <a:off x="47500" y="0"/>
            <a:ext cx="9096500" cy="1098000"/>
          </a:xfrm>
          <a:prstGeom prst="rect">
            <a:avLst/>
          </a:prstGeom>
        </p:spPr>
        <p:txBody>
          <a:bodyPr anchor="ctr"/>
          <a:lstStyle/>
          <a:p>
            <a:pPr lvl="0">
              <a:spcBef>
                <a:spcPct val="0"/>
              </a:spcBef>
              <a:defRPr/>
            </a:pPr>
            <a:r>
              <a:rPr lang="tr-TR" sz="2800" b="1" dirty="0" smtClean="0">
                <a:solidFill>
                  <a:srgbClr val="FFFFFF"/>
                </a:solidFill>
                <a:latin typeface="Tahoma" panose="020B0604030504040204" pitchFamily="34" charset="0"/>
                <a:ea typeface="Tahoma" panose="020B0604030504040204" pitchFamily="34" charset="0"/>
                <a:cs typeface="Tahoma" panose="020B0604030504040204" pitchFamily="34" charset="0"/>
              </a:rPr>
              <a:t>S&amp;P/OIC COMCEC 50 Shariah Index</a:t>
            </a:r>
            <a:endParaRPr lang="tr-TR" sz="2800" b="1" dirty="0">
              <a:solidFill>
                <a:srgbClr val="FFFFFF"/>
              </a:solidFill>
              <a:latin typeface="Tahoma" panose="020B0604030504040204" pitchFamily="34" charset="0"/>
              <a:ea typeface="Tahoma" panose="020B0604030504040204" pitchFamily="34" charset="0"/>
              <a:cs typeface="Tahoma" panose="020B0604030504040204" pitchFamily="34" charset="0"/>
            </a:endParaRPr>
          </a:p>
        </p:txBody>
      </p:sp>
      <p:sp>
        <p:nvSpPr>
          <p:cNvPr id="9" name="Content Placeholder 3"/>
          <p:cNvSpPr txBox="1">
            <a:spLocks/>
          </p:cNvSpPr>
          <p:nvPr/>
        </p:nvSpPr>
        <p:spPr>
          <a:xfrm>
            <a:off x="195942" y="1253289"/>
            <a:ext cx="8651173" cy="4708130"/>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Ø"/>
            </a:pPr>
            <a:endParaRPr lang="en-US" sz="2400" b="1"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en-US" sz="2400" b="1" dirty="0" smtClean="0">
                <a:latin typeface="Tahoma" panose="020B0604030504040204" pitchFamily="34" charset="0"/>
                <a:ea typeface="Tahoma" panose="020B0604030504040204" pitchFamily="34" charset="0"/>
                <a:cs typeface="Tahoma" panose="020B0604030504040204" pitchFamily="34" charset="0"/>
              </a:rPr>
              <a:t>The Coverage of the Index </a:t>
            </a:r>
            <a:endParaRPr lang="tr-TR" sz="2400" b="1" dirty="0" smtClean="0">
              <a:latin typeface="Tahoma" panose="020B0604030504040204" pitchFamily="34" charset="0"/>
              <a:ea typeface="Tahoma" panose="020B0604030504040204" pitchFamily="34" charset="0"/>
              <a:cs typeface="Tahoma" panose="020B0604030504040204" pitchFamily="34" charset="0"/>
            </a:endParaRPr>
          </a:p>
          <a:p>
            <a:endParaRPr lang="tr-TR" sz="800" dirty="0" smtClean="0">
              <a:latin typeface="Tahoma" panose="020B0604030504040204" pitchFamily="34" charset="0"/>
              <a:ea typeface="Tahoma" panose="020B0604030504040204" pitchFamily="34" charset="0"/>
              <a:cs typeface="Tahoma" panose="020B0604030504040204" pitchFamily="34" charset="0"/>
            </a:endParaRPr>
          </a:p>
          <a:p>
            <a:pPr lvl="1">
              <a:buSzPct val="120000"/>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Successfully launched in 2012,  the Index includes 50 leading Shariah-compliant companies from 19 countries that are covered by S&amp;P DJ Indices, </a:t>
            </a:r>
            <a:r>
              <a:rPr lang="en-US" sz="2200" dirty="0" smtClean="0">
                <a:latin typeface="Tahoma" panose="020B0604030504040204" pitchFamily="34" charset="0"/>
                <a:ea typeface="Tahoma" panose="020B0604030504040204" pitchFamily="34" charset="0"/>
                <a:cs typeface="Tahoma" panose="020B0604030504040204" pitchFamily="34" charset="0"/>
              </a:rPr>
              <a:t>namely:</a:t>
            </a:r>
          </a:p>
          <a:p>
            <a:pPr marL="519750" lvl="1" indent="0">
              <a:buSzPct val="120000"/>
              <a:buNone/>
            </a:pP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2200" dirty="0" smtClean="0">
                <a:latin typeface="Tahoma" panose="020B0604030504040204" pitchFamily="34" charset="0"/>
                <a:ea typeface="Tahoma" panose="020B0604030504040204" pitchFamily="34" charset="0"/>
                <a:cs typeface="Tahoma" panose="020B0604030504040204" pitchFamily="34" charset="0"/>
              </a:rPr>
              <a:t>Bahrain</a:t>
            </a:r>
            <a:r>
              <a:rPr lang="en-US" sz="2200" dirty="0">
                <a:latin typeface="Tahoma" panose="020B0604030504040204" pitchFamily="34" charset="0"/>
                <a:ea typeface="Tahoma" panose="020B0604030504040204" pitchFamily="34" charset="0"/>
                <a:cs typeface="Tahoma" panose="020B0604030504040204" pitchFamily="34" charset="0"/>
              </a:rPr>
              <a:t>, Bangladesh, Côte d’Ivoire, Egypt, Indonesia, Jordan, Kazakhstan, Kuwait, Lebanon, Malaysia, Morocco, Nigeria, Oman, Pakistan, Qatar, Saudi Arabia, Tunisia, Turkey and the United Arab </a:t>
            </a:r>
            <a:r>
              <a:rPr lang="en-US" sz="2200" dirty="0" smtClean="0">
                <a:latin typeface="Tahoma" panose="020B0604030504040204" pitchFamily="34" charset="0"/>
                <a:ea typeface="Tahoma" panose="020B0604030504040204" pitchFamily="34" charset="0"/>
                <a:cs typeface="Tahoma" panose="020B0604030504040204" pitchFamily="34" charset="0"/>
              </a:rPr>
              <a:t>Emirates</a:t>
            </a:r>
            <a:endParaRPr lang="en-US" sz="2200" dirty="0">
              <a:latin typeface="Tahoma" panose="020B0604030504040204" pitchFamily="34" charset="0"/>
              <a:ea typeface="Tahoma" panose="020B0604030504040204" pitchFamily="34" charset="0"/>
              <a:cs typeface="Tahoma" panose="020B0604030504040204" pitchFamily="34" charset="0"/>
            </a:endParaRPr>
          </a:p>
          <a:p>
            <a:pPr marL="519750" lvl="1" indent="0">
              <a:buFont typeface="Arial"/>
              <a:buNone/>
            </a:pPr>
            <a:endParaRPr lang="en-US" sz="1600" b="1"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endParaRPr lang="tr-TR" dirty="0" smtClean="0"/>
          </a:p>
        </p:txBody>
      </p:sp>
    </p:spTree>
    <p:extLst>
      <p:ext uri="{BB962C8B-B14F-4D97-AF65-F5344CB8AC3E}">
        <p14:creationId xmlns:p14="http://schemas.microsoft.com/office/powerpoint/2010/main" val="283433411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4"/>
          <p:cNvSpPr txBox="1">
            <a:spLocks/>
          </p:cNvSpPr>
          <p:nvPr/>
        </p:nvSpPr>
        <p:spPr>
          <a:xfrm>
            <a:off x="457200" y="6356350"/>
            <a:ext cx="5292725" cy="501650"/>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4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9" name="Text Placeholder 4"/>
          <p:cNvSpPr txBox="1">
            <a:spLocks/>
          </p:cNvSpPr>
          <p:nvPr/>
        </p:nvSpPr>
        <p:spPr>
          <a:xfrm>
            <a:off x="609600" y="65087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tr-TR" sz="1000" dirty="0">
                <a:solidFill>
                  <a:srgbClr val="009FC2"/>
                </a:solidFill>
                <a:latin typeface="Concord Thin"/>
                <a:cs typeface="Concord Thin"/>
              </a:rPr>
              <a:t>4</a:t>
            </a:r>
            <a:endParaRPr kumimoji="0" lang="en-US" sz="1000" b="0" i="0" u="none" strike="noStrike" kern="1200" cap="none" spc="0" normalizeH="0" baseline="0" noProof="0" dirty="0">
              <a:ln>
                <a:noFill/>
              </a:ln>
              <a:solidFill>
                <a:srgbClr val="009FC2"/>
              </a:solidFill>
              <a:effectLst/>
              <a:uLnTx/>
              <a:uFillTx/>
              <a:latin typeface="Concord Thin"/>
              <a:ea typeface="+mn-ea"/>
              <a:cs typeface="Concord Thin"/>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288" y="1235565"/>
            <a:ext cx="4024411" cy="2623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98" y="1235564"/>
            <a:ext cx="4348627" cy="3118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991780"/>
            <a:ext cx="3860206"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1975" y="4153705"/>
            <a:ext cx="477202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itle 1"/>
          <p:cNvSpPr txBox="1">
            <a:spLocks/>
          </p:cNvSpPr>
          <p:nvPr/>
        </p:nvSpPr>
        <p:spPr>
          <a:xfrm>
            <a:off x="47500" y="0"/>
            <a:ext cx="9096500" cy="1098000"/>
          </a:xfrm>
          <a:prstGeom prst="rect">
            <a:avLst/>
          </a:prstGeom>
        </p:spPr>
        <p:txBody>
          <a:bodyPr anchor="ctr"/>
          <a:lstStyle/>
          <a:p>
            <a:pPr lvl="0">
              <a:spcBef>
                <a:spcPct val="0"/>
              </a:spcBef>
              <a:defRPr/>
            </a:pPr>
            <a:r>
              <a:rPr lang="en-US" sz="2800" b="1" dirty="0">
                <a:solidFill>
                  <a:srgbClr val="FFFFFF"/>
                </a:solidFill>
                <a:latin typeface="Tahoma" panose="020B0604030504040204" pitchFamily="34" charset="0"/>
                <a:ea typeface="Tahoma" panose="020B0604030504040204" pitchFamily="34" charset="0"/>
                <a:cs typeface="Tahoma" panose="020B0604030504040204" pitchFamily="34" charset="0"/>
              </a:rPr>
              <a:t>S&amp;P/OIC COMCEC 50 Shariah Index</a:t>
            </a:r>
          </a:p>
          <a:p>
            <a:pPr lvl="0">
              <a:spcBef>
                <a:spcPct val="0"/>
              </a:spcBef>
              <a:defRPr/>
            </a:pPr>
            <a:r>
              <a:rPr lang="en-US" sz="2800" b="1" dirty="0">
                <a:solidFill>
                  <a:srgbClr val="FFFFFF"/>
                </a:solidFill>
                <a:latin typeface="Tahoma" panose="020B0604030504040204" pitchFamily="34" charset="0"/>
                <a:ea typeface="Tahoma" panose="020B0604030504040204" pitchFamily="34" charset="0"/>
                <a:cs typeface="Tahoma" panose="020B0604030504040204" pitchFamily="34" charset="0"/>
              </a:rPr>
              <a:t>Factsheet</a:t>
            </a:r>
          </a:p>
        </p:txBody>
      </p:sp>
    </p:spTree>
    <p:extLst>
      <p:ext uri="{BB962C8B-B14F-4D97-AF65-F5344CB8AC3E}">
        <p14:creationId xmlns:p14="http://schemas.microsoft.com/office/powerpoint/2010/main" val="268910897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 Placeholder 4"/>
          <p:cNvSpPr txBox="1">
            <a:spLocks/>
          </p:cNvSpPr>
          <p:nvPr/>
        </p:nvSpPr>
        <p:spPr>
          <a:xfrm>
            <a:off x="457200" y="63563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4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7" name="Text Placeholder 4"/>
          <p:cNvSpPr txBox="1">
            <a:spLocks/>
          </p:cNvSpPr>
          <p:nvPr/>
        </p:nvSpPr>
        <p:spPr>
          <a:xfrm>
            <a:off x="609600" y="65087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tr-TR" sz="1000" dirty="0">
                <a:solidFill>
                  <a:srgbClr val="009FC2"/>
                </a:solidFill>
                <a:latin typeface="Concord Thin"/>
                <a:cs typeface="Concord Thin"/>
              </a:rPr>
              <a:t>5</a:t>
            </a:r>
            <a:endParaRPr kumimoji="0" lang="en-US" sz="10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8" name="Title 1"/>
          <p:cNvSpPr txBox="1">
            <a:spLocks/>
          </p:cNvSpPr>
          <p:nvPr/>
        </p:nvSpPr>
        <p:spPr>
          <a:xfrm>
            <a:off x="47500" y="0"/>
            <a:ext cx="9096500" cy="1098000"/>
          </a:xfrm>
          <a:prstGeom prst="rect">
            <a:avLst/>
          </a:prstGeom>
        </p:spPr>
        <p:txBody>
          <a:bodyPr anchor="ctr"/>
          <a:lstStyle/>
          <a:p>
            <a:pPr lvl="0">
              <a:spcBef>
                <a:spcPct val="0"/>
              </a:spcBef>
              <a:defRPr/>
            </a:pPr>
            <a:r>
              <a:rPr lang="en-US" sz="2800" b="1" dirty="0">
                <a:solidFill>
                  <a:srgbClr val="FFFFFF"/>
                </a:solidFill>
                <a:latin typeface="Tahoma" panose="020B0604030504040204" pitchFamily="34" charset="0"/>
                <a:ea typeface="Tahoma" panose="020B0604030504040204" pitchFamily="34" charset="0"/>
                <a:cs typeface="Tahoma" panose="020B0604030504040204" pitchFamily="34" charset="0"/>
              </a:rPr>
              <a:t>The 9th Forum Meeting Decisions</a:t>
            </a:r>
          </a:p>
        </p:txBody>
      </p:sp>
      <p:sp>
        <p:nvSpPr>
          <p:cNvPr id="9" name="Content Placeholder 3"/>
          <p:cNvSpPr txBox="1">
            <a:spLocks/>
          </p:cNvSpPr>
          <p:nvPr/>
        </p:nvSpPr>
        <p:spPr>
          <a:xfrm>
            <a:off x="195942" y="1253288"/>
            <a:ext cx="8651173" cy="4969381"/>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9750" lvl="1" indent="0">
              <a:buSzPct val="120000"/>
              <a:buNone/>
            </a:pPr>
            <a:endParaRPr lang="en-US" sz="1000" b="1" dirty="0">
              <a:latin typeface="Tahoma" panose="020B0604030504040204" pitchFamily="34" charset="0"/>
              <a:ea typeface="Tahoma" panose="020B0604030504040204" pitchFamily="34" charset="0"/>
              <a:cs typeface="Tahoma" panose="020B0604030504040204" pitchFamily="34" charset="0"/>
            </a:endParaRPr>
          </a:p>
          <a:p>
            <a:pPr marL="365760" lvl="1" indent="-365760">
              <a:buSzPct val="120000"/>
              <a:buFont typeface="Wingdings" panose="05000000000000000000" pitchFamily="2" charset="2"/>
              <a:buChar char="Ø"/>
            </a:pPr>
            <a:r>
              <a:rPr lang="en-US" sz="2000" dirty="0" smtClean="0">
                <a:latin typeface="Tahoma" panose="020B0604030504040204" pitchFamily="34" charset="0"/>
                <a:ea typeface="Tahoma" panose="020B0604030504040204" pitchFamily="34" charset="0"/>
                <a:cs typeface="Tahoma" panose="020B0604030504040204" pitchFamily="34" charset="0"/>
              </a:rPr>
              <a:t>Since </a:t>
            </a:r>
            <a:r>
              <a:rPr lang="en-US" sz="2000" dirty="0">
                <a:latin typeface="Tahoma" panose="020B0604030504040204" pitchFamily="34" charset="0"/>
                <a:ea typeface="Tahoma" panose="020B0604030504040204" pitchFamily="34" charset="0"/>
                <a:cs typeface="Tahoma" panose="020B0604030504040204" pitchFamily="34" charset="0"/>
              </a:rPr>
              <a:t>the Index Provider strongly emphasized that increasing the number of indices without carefully analyzing the demand side could result in index inflation instead of products, the Forum has taken the following decisions at its 9th Meeting</a:t>
            </a:r>
          </a:p>
          <a:p>
            <a:pPr marL="519750" lvl="1" indent="0">
              <a:buSzPct val="120000"/>
              <a:buNone/>
            </a:pP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a:latin typeface="Tahoma" panose="020B0604030504040204" pitchFamily="34" charset="0"/>
                <a:ea typeface="Tahoma" panose="020B0604030504040204" pitchFamily="34" charset="0"/>
                <a:cs typeface="Tahoma" panose="020B0604030504040204" pitchFamily="34" charset="0"/>
              </a:rPr>
              <a:t>The Task Force on Indices is mandated to collaborate with S&amp;P DJ Indices teams in exploring the level of demand for sub-indices in the markets. If there is sufficient demand for product creation, the Task Force will then work on launching and promoting the sub-indices, which will include companies from emerging OIC </a:t>
            </a:r>
            <a:r>
              <a:rPr lang="en-US" sz="1800" dirty="0" smtClean="0">
                <a:latin typeface="Tahoma" panose="020B0604030504040204" pitchFamily="34" charset="0"/>
                <a:ea typeface="Tahoma" panose="020B0604030504040204" pitchFamily="34" charset="0"/>
                <a:cs typeface="Tahoma" panose="020B0604030504040204" pitchFamily="34" charset="0"/>
              </a:rPr>
              <a:t>markets</a:t>
            </a:r>
            <a:endParaRPr lang="en-US" sz="18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endParaRPr lang="en-US" sz="1800" dirty="0" smtClean="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Forum </a:t>
            </a:r>
            <a:r>
              <a:rPr lang="en-US" sz="1800" dirty="0">
                <a:latin typeface="Tahoma" panose="020B0604030504040204" pitchFamily="34" charset="0"/>
                <a:ea typeface="Tahoma" panose="020B0604030504040204" pitchFamily="34" charset="0"/>
                <a:cs typeface="Tahoma" panose="020B0604030504040204" pitchFamily="34" charset="0"/>
              </a:rPr>
              <a:t>members agreed to make their best effort to promote the S&amp;P OIC </a:t>
            </a:r>
            <a:r>
              <a:rPr lang="en-US" sz="1800" dirty="0" smtClean="0">
                <a:latin typeface="Tahoma" panose="020B0604030504040204" pitchFamily="34" charset="0"/>
                <a:ea typeface="Tahoma" panose="020B0604030504040204" pitchFamily="34" charset="0"/>
                <a:cs typeface="Tahoma" panose="020B0604030504040204" pitchFamily="34" charset="0"/>
              </a:rPr>
              <a:t>COMCEC </a:t>
            </a:r>
            <a:r>
              <a:rPr lang="en-US" sz="1800" dirty="0">
                <a:latin typeface="Tahoma" panose="020B0604030504040204" pitchFamily="34" charset="0"/>
                <a:ea typeface="Tahoma" panose="020B0604030504040204" pitchFamily="34" charset="0"/>
                <a:cs typeface="Tahoma" panose="020B0604030504040204" pitchFamily="34" charset="0"/>
              </a:rPr>
              <a:t>Shariah 50 Index and the potential sub-indices in their </a:t>
            </a:r>
            <a:r>
              <a:rPr lang="en-US" sz="1800" dirty="0" smtClean="0">
                <a:latin typeface="Tahoma" panose="020B0604030504040204" pitchFamily="34" charset="0"/>
                <a:ea typeface="Tahoma" panose="020B0604030504040204" pitchFamily="34" charset="0"/>
                <a:cs typeface="Tahoma" panose="020B0604030504040204" pitchFamily="34" charset="0"/>
              </a:rPr>
              <a:t>markets</a:t>
            </a:r>
            <a:endParaRPr lang="en-US" sz="18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endParaRPr lang="en-US" sz="1800" dirty="0" smtClean="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The </a:t>
            </a:r>
            <a:r>
              <a:rPr lang="en-US" sz="1800" dirty="0">
                <a:latin typeface="Tahoma" panose="020B0604030504040204" pitchFamily="34" charset="0"/>
                <a:ea typeface="Tahoma" panose="020B0604030504040204" pitchFamily="34" charset="0"/>
                <a:cs typeface="Tahoma" panose="020B0604030504040204" pitchFamily="34" charset="0"/>
              </a:rPr>
              <a:t>Task Force is also mandated to assess the feasibility of a sustainability </a:t>
            </a:r>
            <a:r>
              <a:rPr lang="en-US" sz="1800" dirty="0" smtClean="0">
                <a:latin typeface="Tahoma" panose="020B0604030504040204" pitchFamily="34" charset="0"/>
                <a:ea typeface="Tahoma" panose="020B0604030504040204" pitchFamily="34" charset="0"/>
                <a:cs typeface="Tahoma" panose="020B0604030504040204" pitchFamily="34" charset="0"/>
              </a:rPr>
              <a:t>index</a:t>
            </a:r>
            <a:endParaRPr lang="en-US" sz="1800" dirty="0">
              <a:latin typeface="Tahoma" panose="020B0604030504040204" pitchFamily="34" charset="0"/>
              <a:ea typeface="Tahoma" panose="020B0604030504040204" pitchFamily="34" charset="0"/>
              <a:cs typeface="Tahoma" panose="020B0604030504040204" pitchFamily="34" charset="0"/>
            </a:endParaRPr>
          </a:p>
          <a:p>
            <a:pPr marL="519750" lvl="1" indent="0">
              <a:buFont typeface="Arial"/>
              <a:buNone/>
            </a:pPr>
            <a:endParaRPr lang="en-US" sz="1600" b="1"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32621732"/>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p:cNvSpPr txBox="1">
            <a:spLocks/>
          </p:cNvSpPr>
          <p:nvPr/>
        </p:nvSpPr>
        <p:spPr>
          <a:xfrm>
            <a:off x="457200" y="63563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4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7" name="Text Placeholder 4"/>
          <p:cNvSpPr txBox="1">
            <a:spLocks/>
          </p:cNvSpPr>
          <p:nvPr/>
        </p:nvSpPr>
        <p:spPr>
          <a:xfrm>
            <a:off x="609600" y="65087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tr-TR" sz="1000" b="0" i="0" u="none" strike="noStrike" kern="1200" cap="none" spc="0" normalizeH="0" baseline="0" noProof="0" dirty="0" smtClean="0">
                <a:ln>
                  <a:noFill/>
                </a:ln>
                <a:solidFill>
                  <a:srgbClr val="009FC2"/>
                </a:solidFill>
                <a:effectLst/>
                <a:uLnTx/>
                <a:uFillTx/>
                <a:latin typeface="Concord Thin"/>
                <a:ea typeface="+mn-ea"/>
                <a:cs typeface="Concord Thin"/>
              </a:rPr>
              <a:t>6</a:t>
            </a:r>
            <a:endParaRPr kumimoji="0" lang="en-US" sz="10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8" name="Title 1"/>
          <p:cNvSpPr txBox="1">
            <a:spLocks/>
          </p:cNvSpPr>
          <p:nvPr/>
        </p:nvSpPr>
        <p:spPr>
          <a:xfrm>
            <a:off x="47500" y="0"/>
            <a:ext cx="9096500" cy="1098000"/>
          </a:xfrm>
          <a:prstGeom prst="rect">
            <a:avLst/>
          </a:prstGeom>
        </p:spPr>
        <p:txBody>
          <a:bodyPr anchor="ctr"/>
          <a:lstStyle/>
          <a:p>
            <a:pPr lvl="0">
              <a:spcBef>
                <a:spcPct val="0"/>
              </a:spcBef>
              <a:defRPr/>
            </a:pPr>
            <a:r>
              <a:rPr lang="en-US" sz="2800" b="1" dirty="0" smtClean="0">
                <a:solidFill>
                  <a:srgbClr val="FFFFFF"/>
                </a:solidFill>
                <a:latin typeface="Tahoma" panose="020B0604030504040204" pitchFamily="34" charset="0"/>
                <a:ea typeface="Tahoma" panose="020B0604030504040204" pitchFamily="34" charset="0"/>
                <a:cs typeface="Tahoma" panose="020B0604030504040204" pitchFamily="34" charset="0"/>
              </a:rPr>
              <a:t>The Creation </a:t>
            </a:r>
            <a:r>
              <a:rPr lang="en-US" sz="2800" b="1" dirty="0">
                <a:solidFill>
                  <a:srgbClr val="FFFFFF"/>
                </a:solidFill>
                <a:latin typeface="Tahoma" panose="020B0604030504040204" pitchFamily="34" charset="0"/>
                <a:ea typeface="Tahoma" panose="020B0604030504040204" pitchFamily="34" charset="0"/>
                <a:cs typeface="Tahoma" panose="020B0604030504040204" pitchFamily="34" charset="0"/>
              </a:rPr>
              <a:t>of Sub-Indices</a:t>
            </a:r>
          </a:p>
        </p:txBody>
      </p:sp>
      <p:sp>
        <p:nvSpPr>
          <p:cNvPr id="9" name="Content Placeholder 3"/>
          <p:cNvSpPr txBox="1">
            <a:spLocks/>
          </p:cNvSpPr>
          <p:nvPr/>
        </p:nvSpPr>
        <p:spPr>
          <a:xfrm>
            <a:off x="195942" y="1253288"/>
            <a:ext cx="8651173" cy="4969381"/>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9750" lvl="1" indent="0">
              <a:buSzPct val="120000"/>
              <a:buNone/>
            </a:pPr>
            <a:endParaRPr lang="en-US" sz="1000" b="1" dirty="0">
              <a:latin typeface="Tahoma" panose="020B0604030504040204" pitchFamily="34" charset="0"/>
              <a:ea typeface="Tahoma" panose="020B0604030504040204" pitchFamily="34" charset="0"/>
              <a:cs typeface="Tahoma" panose="020B0604030504040204" pitchFamily="34" charset="0"/>
            </a:endParaRPr>
          </a:p>
          <a:p>
            <a:pPr marL="365760" lvl="1" indent="-365760">
              <a:buSzPct val="120000"/>
              <a:buFont typeface="Wingdings" panose="05000000000000000000" pitchFamily="2" charset="2"/>
              <a:buChar char="Ø"/>
            </a:pPr>
            <a:r>
              <a:rPr lang="en-US" sz="2000" dirty="0">
                <a:latin typeface="Tahoma" panose="020B0604030504040204" pitchFamily="34" charset="0"/>
                <a:ea typeface="Tahoma" panose="020B0604030504040204" pitchFamily="34" charset="0"/>
                <a:cs typeface="Tahoma" panose="020B0604030504040204" pitchFamily="34" charset="0"/>
              </a:rPr>
              <a:t>Taking into </a:t>
            </a:r>
            <a:r>
              <a:rPr lang="en-US" sz="2000" dirty="0" smtClean="0">
                <a:latin typeface="Tahoma" panose="020B0604030504040204" pitchFamily="34" charset="0"/>
                <a:ea typeface="Tahoma" panose="020B0604030504040204" pitchFamily="34" charset="0"/>
                <a:cs typeface="Tahoma" panose="020B0604030504040204" pitchFamily="34" charset="0"/>
              </a:rPr>
              <a:t>consideration that;</a:t>
            </a:r>
          </a:p>
          <a:p>
            <a:pPr marL="365760" lvl="1" indent="-365760">
              <a:buSzPct val="120000"/>
              <a:buFont typeface="Wingdings" panose="05000000000000000000" pitchFamily="2" charset="2"/>
              <a:buChar char="Ø"/>
            </a:pPr>
            <a:endParaRPr lang="en-US" sz="20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There </a:t>
            </a:r>
            <a:r>
              <a:rPr lang="en-US" sz="1800" dirty="0">
                <a:latin typeface="Tahoma" panose="020B0604030504040204" pitchFamily="34" charset="0"/>
                <a:ea typeface="Tahoma" panose="020B0604030504040204" pitchFamily="34" charset="0"/>
                <a:cs typeface="Tahoma" panose="020B0604030504040204" pitchFamily="34" charset="0"/>
              </a:rPr>
              <a:t>is no concrete demand regarding the </a:t>
            </a:r>
            <a:r>
              <a:rPr lang="en-US" sz="1800" dirty="0" smtClean="0">
                <a:latin typeface="Tahoma" panose="020B0604030504040204" pitchFamily="34" charset="0"/>
                <a:ea typeface="Tahoma" panose="020B0604030504040204" pitchFamily="34" charset="0"/>
                <a:cs typeface="Tahoma" panose="020B0604030504040204" pitchFamily="34" charset="0"/>
              </a:rPr>
              <a:t>sub-indices</a:t>
            </a: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Global </a:t>
            </a:r>
            <a:r>
              <a:rPr lang="en-US" sz="1800" dirty="0">
                <a:latin typeface="Tahoma" panose="020B0604030504040204" pitchFamily="34" charset="0"/>
                <a:ea typeface="Tahoma" panose="020B0604030504040204" pitchFamily="34" charset="0"/>
                <a:cs typeface="Tahoma" panose="020B0604030504040204" pitchFamily="34" charset="0"/>
              </a:rPr>
              <a:t>monetary </a:t>
            </a:r>
            <a:r>
              <a:rPr lang="en-US" sz="1800" dirty="0" smtClean="0">
                <a:latin typeface="Tahoma" panose="020B0604030504040204" pitchFamily="34" charset="0"/>
                <a:ea typeface="Tahoma" panose="020B0604030504040204" pitchFamily="34" charset="0"/>
                <a:cs typeface="Tahoma" panose="020B0604030504040204" pitchFamily="34" charset="0"/>
              </a:rPr>
              <a:t>policies have been </a:t>
            </a:r>
            <a:r>
              <a:rPr lang="en-US" sz="1800" dirty="0">
                <a:latin typeface="Tahoma" panose="020B0604030504040204" pitchFamily="34" charset="0"/>
                <a:ea typeface="Tahoma" panose="020B0604030504040204" pitchFamily="34" charset="0"/>
                <a:cs typeface="Tahoma" panose="020B0604030504040204" pitchFamily="34" charset="0"/>
              </a:rPr>
              <a:t>leading to the re-pricing of nearly all financial </a:t>
            </a:r>
            <a:r>
              <a:rPr lang="en-US" sz="1800" dirty="0" smtClean="0">
                <a:latin typeface="Tahoma" panose="020B0604030504040204" pitchFamily="34" charset="0"/>
                <a:ea typeface="Tahoma" panose="020B0604030504040204" pitchFamily="34" charset="0"/>
                <a:cs typeface="Tahoma" panose="020B0604030504040204" pitchFamily="34" charset="0"/>
              </a:rPr>
              <a:t>assets since the tapering decision of FED in May of 2013, </a:t>
            </a:r>
            <a:endParaRPr lang="en-US" sz="18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a:latin typeface="Tahoma" panose="020B0604030504040204" pitchFamily="34" charset="0"/>
                <a:ea typeface="Tahoma" panose="020B0604030504040204" pitchFamily="34" charset="0"/>
                <a:cs typeface="Tahoma" panose="020B0604030504040204" pitchFamily="34" charset="0"/>
              </a:rPr>
              <a:t>L</a:t>
            </a:r>
            <a:r>
              <a:rPr lang="en-US" sz="1800" dirty="0" smtClean="0">
                <a:latin typeface="Tahoma" panose="020B0604030504040204" pitchFamily="34" charset="0"/>
                <a:ea typeface="Tahoma" panose="020B0604030504040204" pitchFamily="34" charset="0"/>
                <a:cs typeface="Tahoma" panose="020B0604030504040204" pitchFamily="34" charset="0"/>
              </a:rPr>
              <a:t>ingering </a:t>
            </a:r>
            <a:r>
              <a:rPr lang="en-US" sz="1800" dirty="0">
                <a:latin typeface="Tahoma" panose="020B0604030504040204" pitchFamily="34" charset="0"/>
                <a:ea typeface="Tahoma" panose="020B0604030504040204" pitchFamily="34" charset="0"/>
                <a:cs typeface="Tahoma" panose="020B0604030504040204" pitchFamily="34" charset="0"/>
              </a:rPr>
              <a:t>uncertainties, particularly in the monetary policies of developed economies, </a:t>
            </a:r>
            <a:r>
              <a:rPr lang="en-US" sz="1800" dirty="0" smtClean="0">
                <a:latin typeface="Tahoma" panose="020B0604030504040204" pitchFamily="34" charset="0"/>
                <a:ea typeface="Tahoma" panose="020B0604030504040204" pitchFamily="34" charset="0"/>
                <a:cs typeface="Tahoma" panose="020B0604030504040204" pitchFamily="34" charset="0"/>
              </a:rPr>
              <a:t>are boosting the volatility </a:t>
            </a:r>
            <a:r>
              <a:rPr lang="tr-TR" sz="1800" smtClean="0">
                <a:latin typeface="Tahoma" panose="020B0604030504040204" pitchFamily="34" charset="0"/>
                <a:ea typeface="Tahoma" panose="020B0604030504040204" pitchFamily="34" charset="0"/>
                <a:cs typeface="Tahoma" panose="020B0604030504040204" pitchFamily="34" charset="0"/>
              </a:rPr>
              <a:t>in </a:t>
            </a:r>
            <a:r>
              <a:rPr lang="en-US" sz="1800" smtClean="0">
                <a:latin typeface="Tahoma" panose="020B0604030504040204" pitchFamily="34" charset="0"/>
                <a:ea typeface="Tahoma" panose="020B0604030504040204" pitchFamily="34" charset="0"/>
                <a:cs typeface="Tahoma" panose="020B0604030504040204" pitchFamily="34" charset="0"/>
              </a:rPr>
              <a:t>financial </a:t>
            </a:r>
            <a:r>
              <a:rPr lang="en-US" sz="1800" dirty="0">
                <a:latin typeface="Tahoma" panose="020B0604030504040204" pitchFamily="34" charset="0"/>
                <a:ea typeface="Tahoma" panose="020B0604030504040204" pitchFamily="34" charset="0"/>
                <a:cs typeface="Tahoma" panose="020B0604030504040204" pitchFamily="34" charset="0"/>
              </a:rPr>
              <a:t>markets,</a:t>
            </a:r>
          </a:p>
          <a:p>
            <a:pPr lvl="1">
              <a:buSzPct val="120000"/>
              <a:buFont typeface="Wingdings" panose="05000000000000000000" pitchFamily="2" charset="2"/>
              <a:buChar char="ü"/>
            </a:pPr>
            <a:r>
              <a:rPr lang="en-US" sz="1800" dirty="0">
                <a:latin typeface="Tahoma" panose="020B0604030504040204" pitchFamily="34" charset="0"/>
                <a:ea typeface="Tahoma" panose="020B0604030504040204" pitchFamily="34" charset="0"/>
                <a:cs typeface="Tahoma" panose="020B0604030504040204" pitchFamily="34" charset="0"/>
              </a:rPr>
              <a:t>Emerging economies witnessed portfolio outflows,</a:t>
            </a:r>
          </a:p>
          <a:p>
            <a:pPr lvl="1">
              <a:buSzPct val="120000"/>
              <a:buFont typeface="Wingdings" panose="05000000000000000000" pitchFamily="2" charset="2"/>
              <a:buChar char="ü"/>
            </a:pPr>
            <a:r>
              <a:rPr lang="en-US" sz="1800" dirty="0" err="1" smtClean="0">
                <a:latin typeface="Tahoma" panose="020B0604030504040204" pitchFamily="34" charset="0"/>
                <a:ea typeface="Tahoma" panose="020B0604030504040204" pitchFamily="34" charset="0"/>
                <a:cs typeface="Tahoma" panose="020B0604030504040204" pitchFamily="34" charset="0"/>
              </a:rPr>
              <a:t>Turmoils</a:t>
            </a:r>
            <a:r>
              <a:rPr lang="en-US" sz="1800" dirty="0" smtClean="0">
                <a:latin typeface="Tahoma" panose="020B0604030504040204" pitchFamily="34" charset="0"/>
                <a:ea typeface="Tahoma" panose="020B0604030504040204" pitchFamily="34" charset="0"/>
                <a:cs typeface="Tahoma" panose="020B0604030504040204" pitchFamily="34" charset="0"/>
              </a:rPr>
              <a:t> </a:t>
            </a:r>
            <a:r>
              <a:rPr lang="en-US" sz="1800" dirty="0">
                <a:latin typeface="Tahoma" panose="020B0604030504040204" pitchFamily="34" charset="0"/>
                <a:ea typeface="Tahoma" panose="020B0604030504040204" pitchFamily="34" charset="0"/>
                <a:cs typeface="Tahoma" panose="020B0604030504040204" pitchFamily="34" charset="0"/>
              </a:rPr>
              <a:t>in some OIC countries also have negative impacts on the investor appetite for the region,</a:t>
            </a:r>
          </a:p>
          <a:p>
            <a:pPr marL="519750" lvl="1" indent="0">
              <a:buSzPct val="120000"/>
              <a:buNone/>
            </a:pPr>
            <a:endParaRPr lang="en-US" sz="1800" dirty="0">
              <a:latin typeface="Tahoma" panose="020B0604030504040204" pitchFamily="34" charset="0"/>
              <a:ea typeface="Tahoma" panose="020B0604030504040204" pitchFamily="34" charset="0"/>
              <a:cs typeface="Tahoma" panose="020B0604030504040204" pitchFamily="34" charset="0"/>
            </a:endParaRPr>
          </a:p>
          <a:p>
            <a:pPr marL="519750" lvl="1" indent="0">
              <a:buSzPct val="120000"/>
              <a:buNone/>
            </a:pPr>
            <a:r>
              <a:rPr lang="en-US" sz="2000" b="1" i="1" dirty="0" smtClean="0">
                <a:latin typeface="Tahoma" panose="020B0604030504040204" pitchFamily="34" charset="0"/>
                <a:ea typeface="Tahoma" panose="020B0604030504040204" pitchFamily="34" charset="0"/>
                <a:cs typeface="Tahoma" panose="020B0604030504040204" pitchFamily="34" charset="0"/>
              </a:rPr>
              <a:t>The </a:t>
            </a:r>
            <a:r>
              <a:rPr lang="en-US" sz="2000" b="1" i="1" dirty="0">
                <a:latin typeface="Tahoma" panose="020B0604030504040204" pitchFamily="34" charset="0"/>
                <a:ea typeface="Tahoma" panose="020B0604030504040204" pitchFamily="34" charset="0"/>
                <a:cs typeface="Tahoma" panose="020B0604030504040204" pitchFamily="34" charset="0"/>
              </a:rPr>
              <a:t>Task Force has decided to focus on the promotion of the S&amp;P OIC COMCEC 50 Shariah Index and assessing the feasibility of a sustainability index</a:t>
            </a:r>
            <a:r>
              <a:rPr lang="en-US" sz="2000" b="1" i="1" dirty="0" smtClean="0">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Ø"/>
            </a:pPr>
            <a:endParaRPr lang="tr-TR" dirty="0" smtClean="0"/>
          </a:p>
        </p:txBody>
      </p:sp>
    </p:spTree>
    <p:extLst>
      <p:ext uri="{BB962C8B-B14F-4D97-AF65-F5344CB8AC3E}">
        <p14:creationId xmlns:p14="http://schemas.microsoft.com/office/powerpoint/2010/main" val="174710404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p:cNvSpPr txBox="1">
            <a:spLocks/>
          </p:cNvSpPr>
          <p:nvPr/>
        </p:nvSpPr>
        <p:spPr>
          <a:xfrm>
            <a:off x="457200" y="63563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4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7" name="Text Placeholder 4"/>
          <p:cNvSpPr txBox="1">
            <a:spLocks/>
          </p:cNvSpPr>
          <p:nvPr/>
        </p:nvSpPr>
        <p:spPr>
          <a:xfrm>
            <a:off x="609600" y="65087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tr-TR" sz="1000" b="0" i="0" u="none" strike="noStrike" kern="1200" cap="none" spc="0" normalizeH="0" baseline="0" noProof="0" dirty="0" smtClean="0">
                <a:ln>
                  <a:noFill/>
                </a:ln>
                <a:solidFill>
                  <a:srgbClr val="009FC2"/>
                </a:solidFill>
                <a:effectLst/>
                <a:uLnTx/>
                <a:uFillTx/>
                <a:latin typeface="Concord Thin"/>
                <a:ea typeface="+mn-ea"/>
                <a:cs typeface="Concord Thin"/>
              </a:rPr>
              <a:t>7</a:t>
            </a:r>
            <a:endParaRPr kumimoji="0" lang="en-US" sz="10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8" name="Title 1"/>
          <p:cNvSpPr txBox="1">
            <a:spLocks/>
          </p:cNvSpPr>
          <p:nvPr/>
        </p:nvSpPr>
        <p:spPr>
          <a:xfrm>
            <a:off x="47500" y="0"/>
            <a:ext cx="9096500" cy="1098000"/>
          </a:xfrm>
          <a:prstGeom prst="rect">
            <a:avLst/>
          </a:prstGeom>
        </p:spPr>
        <p:txBody>
          <a:bodyPr anchor="ctr"/>
          <a:lstStyle/>
          <a:p>
            <a:pPr lvl="0">
              <a:spcBef>
                <a:spcPct val="0"/>
              </a:spcBef>
              <a:defRPr/>
            </a:pPr>
            <a:r>
              <a:rPr lang="en-US" sz="2800" b="1" dirty="0">
                <a:solidFill>
                  <a:srgbClr val="FFFFFF"/>
                </a:solidFill>
                <a:latin typeface="Tahoma" panose="020B0604030504040204" pitchFamily="34" charset="0"/>
                <a:ea typeface="Tahoma" panose="020B0604030504040204" pitchFamily="34" charset="0"/>
                <a:cs typeface="Tahoma" panose="020B0604030504040204" pitchFamily="34" charset="0"/>
              </a:rPr>
              <a:t>The Promotion of the S&amp;P/OIC </a:t>
            </a:r>
            <a:r>
              <a:rPr lang="en-US" sz="2800" b="1" dirty="0" smtClean="0">
                <a:solidFill>
                  <a:srgbClr val="FFFFFF"/>
                </a:solidFill>
                <a:latin typeface="Tahoma" panose="020B0604030504040204" pitchFamily="34" charset="0"/>
                <a:ea typeface="Tahoma" panose="020B0604030504040204" pitchFamily="34" charset="0"/>
                <a:cs typeface="Tahoma" panose="020B0604030504040204" pitchFamily="34" charset="0"/>
              </a:rPr>
              <a:t>COMCEC </a:t>
            </a:r>
            <a:r>
              <a:rPr lang="en-US" sz="2800" b="1" dirty="0">
                <a:solidFill>
                  <a:srgbClr val="FFFFFF"/>
                </a:solidFill>
                <a:latin typeface="Tahoma" panose="020B0604030504040204" pitchFamily="34" charset="0"/>
                <a:ea typeface="Tahoma" panose="020B0604030504040204" pitchFamily="34" charset="0"/>
                <a:cs typeface="Tahoma" panose="020B0604030504040204" pitchFamily="34" charset="0"/>
              </a:rPr>
              <a:t>50 Shariah Index</a:t>
            </a:r>
          </a:p>
        </p:txBody>
      </p:sp>
      <p:sp>
        <p:nvSpPr>
          <p:cNvPr id="9" name="Content Placeholder 3"/>
          <p:cNvSpPr txBox="1">
            <a:spLocks/>
          </p:cNvSpPr>
          <p:nvPr/>
        </p:nvSpPr>
        <p:spPr>
          <a:xfrm>
            <a:off x="195942" y="1253288"/>
            <a:ext cx="8651173" cy="4969381"/>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9750" lvl="1" indent="0">
              <a:buSzPct val="120000"/>
              <a:buNone/>
            </a:pPr>
            <a:endParaRPr lang="en-US" sz="1000" b="1" dirty="0">
              <a:latin typeface="Tahoma" panose="020B0604030504040204" pitchFamily="34" charset="0"/>
              <a:ea typeface="Tahoma" panose="020B0604030504040204" pitchFamily="34" charset="0"/>
              <a:cs typeface="Tahoma" panose="020B0604030504040204" pitchFamily="34" charset="0"/>
            </a:endParaRPr>
          </a:p>
          <a:p>
            <a:pPr marL="365760" lvl="1" indent="-365760">
              <a:buSzPct val="120000"/>
              <a:buFont typeface="Wingdings" panose="05000000000000000000" pitchFamily="2" charset="2"/>
              <a:buChar char="Ø"/>
            </a:pP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365760" lvl="1" indent="-365760">
              <a:buSzPct val="120000"/>
              <a:buFont typeface="Wingdings" panose="05000000000000000000" pitchFamily="2" charset="2"/>
              <a:buChar char="Ø"/>
            </a:pPr>
            <a:r>
              <a:rPr lang="en-US" sz="2000" dirty="0" smtClean="0">
                <a:latin typeface="Tahoma" panose="020B0604030504040204" pitchFamily="34" charset="0"/>
                <a:ea typeface="Tahoma" panose="020B0604030504040204" pitchFamily="34" charset="0"/>
                <a:cs typeface="Tahoma" panose="020B0604030504040204" pitchFamily="34" charset="0"/>
              </a:rPr>
              <a:t>Information </a:t>
            </a:r>
            <a:r>
              <a:rPr lang="en-US" sz="2000" dirty="0">
                <a:latin typeface="Tahoma" panose="020B0604030504040204" pitchFamily="34" charset="0"/>
                <a:ea typeface="Tahoma" panose="020B0604030504040204" pitchFamily="34" charset="0"/>
                <a:cs typeface="Tahoma" panose="020B0604030504040204" pitchFamily="34" charset="0"/>
              </a:rPr>
              <a:t>regarding the index will be published on the Forum website and Borsa Istanbul </a:t>
            </a:r>
            <a:r>
              <a:rPr lang="en-US" sz="2000" dirty="0" smtClean="0">
                <a:latin typeface="Tahoma" panose="020B0604030504040204" pitchFamily="34" charset="0"/>
                <a:ea typeface="Tahoma" panose="020B0604030504040204" pitchFamily="34" charset="0"/>
                <a:cs typeface="Tahoma" panose="020B0604030504040204" pitchFamily="34" charset="0"/>
              </a:rPr>
              <a:t>website</a:t>
            </a:r>
          </a:p>
          <a:p>
            <a:pPr marL="365760" lvl="1" indent="-365760">
              <a:buSzPct val="120000"/>
              <a:buFont typeface="Wingdings" panose="05000000000000000000" pitchFamily="2" charset="2"/>
              <a:buChar char="Ø"/>
            </a:pPr>
            <a:endParaRPr lang="en-US" sz="20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The </a:t>
            </a:r>
            <a:r>
              <a:rPr lang="en-US" sz="1800" dirty="0">
                <a:latin typeface="Tahoma" panose="020B0604030504040204" pitchFamily="34" charset="0"/>
                <a:ea typeface="Tahoma" panose="020B0604030504040204" pitchFamily="34" charset="0"/>
                <a:cs typeface="Tahoma" panose="020B0604030504040204" pitchFamily="34" charset="0"/>
              </a:rPr>
              <a:t>agreement process with the index provider is about to come to an end</a:t>
            </a:r>
          </a:p>
          <a:p>
            <a:pPr lvl="1">
              <a:buSzPct val="120000"/>
              <a:buFont typeface="Wingdings" panose="05000000000000000000" pitchFamily="2" charset="2"/>
              <a:buChar char="ü"/>
            </a:pPr>
            <a:endParaRPr lang="en-US" sz="1800" dirty="0" smtClean="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A </a:t>
            </a:r>
            <a:r>
              <a:rPr lang="en-US" sz="1800" dirty="0">
                <a:latin typeface="Tahoma" panose="020B0604030504040204" pitchFamily="34" charset="0"/>
                <a:ea typeface="Tahoma" panose="020B0604030504040204" pitchFamily="34" charset="0"/>
                <a:cs typeface="Tahoma" panose="020B0604030504040204" pitchFamily="34" charset="0"/>
              </a:rPr>
              <a:t>design study is going on in cooperation with Borsa Istanbul IT department</a:t>
            </a:r>
          </a:p>
          <a:p>
            <a:pPr>
              <a:buFont typeface="Wingdings" panose="05000000000000000000" pitchFamily="2" charset="2"/>
              <a:buChar char="Ø"/>
            </a:pP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en-US" sz="2000" dirty="0" smtClean="0">
                <a:latin typeface="Tahoma" panose="020B0604030504040204" pitchFamily="34" charset="0"/>
                <a:ea typeface="Tahoma" panose="020B0604030504040204" pitchFamily="34" charset="0"/>
                <a:cs typeface="Tahoma" panose="020B0604030504040204" pitchFamily="34" charset="0"/>
              </a:rPr>
              <a:t>Publicizing the index information </a:t>
            </a:r>
            <a:r>
              <a:rPr lang="en-US" sz="2000" dirty="0">
                <a:latin typeface="Tahoma" panose="020B0604030504040204" pitchFamily="34" charset="0"/>
                <a:ea typeface="Tahoma" panose="020B0604030504040204" pitchFamily="34" charset="0"/>
                <a:cs typeface="Tahoma" panose="020B0604030504040204" pitchFamily="34" charset="0"/>
              </a:rPr>
              <a:t>on the Forum website </a:t>
            </a:r>
            <a:r>
              <a:rPr lang="en-US" sz="2000" dirty="0" smtClean="0">
                <a:latin typeface="Tahoma" panose="020B0604030504040204" pitchFamily="34" charset="0"/>
                <a:ea typeface="Tahoma" panose="020B0604030504040204" pitchFamily="34" charset="0"/>
                <a:cs typeface="Tahoma" panose="020B0604030504040204" pitchFamily="34" charset="0"/>
              </a:rPr>
              <a:t>together with </a:t>
            </a:r>
            <a:r>
              <a:rPr lang="en-US" sz="2000" dirty="0">
                <a:latin typeface="Tahoma" panose="020B0604030504040204" pitchFamily="34" charset="0"/>
                <a:ea typeface="Tahoma" panose="020B0604030504040204" pitchFamily="34" charset="0"/>
                <a:cs typeface="Tahoma" panose="020B0604030504040204" pitchFamily="34" charset="0"/>
              </a:rPr>
              <a:t>the Borsa Istanbul website which has a much higher hit number will provide a great contribution to the visibility of the Index</a:t>
            </a:r>
          </a:p>
          <a:p>
            <a:pPr>
              <a:buFont typeface="Wingdings" panose="05000000000000000000" pitchFamily="2" charset="2"/>
              <a:buChar char="Ø"/>
            </a:pPr>
            <a:endParaRPr lang="tr-TR" dirty="0" smtClean="0"/>
          </a:p>
        </p:txBody>
      </p:sp>
    </p:spTree>
    <p:extLst>
      <p:ext uri="{BB962C8B-B14F-4D97-AF65-F5344CB8AC3E}">
        <p14:creationId xmlns:p14="http://schemas.microsoft.com/office/powerpoint/2010/main" val="374628812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p:cNvSpPr txBox="1">
            <a:spLocks/>
          </p:cNvSpPr>
          <p:nvPr/>
        </p:nvSpPr>
        <p:spPr>
          <a:xfrm>
            <a:off x="457200" y="63563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4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7" name="Text Placeholder 4"/>
          <p:cNvSpPr txBox="1">
            <a:spLocks/>
          </p:cNvSpPr>
          <p:nvPr/>
        </p:nvSpPr>
        <p:spPr>
          <a:xfrm>
            <a:off x="609600" y="6508750"/>
            <a:ext cx="6821488" cy="50165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tr-TR" sz="1000" dirty="0">
                <a:solidFill>
                  <a:srgbClr val="009FC2"/>
                </a:solidFill>
                <a:latin typeface="Concord Thin"/>
                <a:cs typeface="Concord Thin"/>
              </a:rPr>
              <a:t>8</a:t>
            </a:r>
            <a:endParaRPr kumimoji="0" lang="en-US" sz="1000" b="0" i="0" u="none" strike="noStrike" kern="1200" cap="none" spc="0" normalizeH="0" baseline="0" noProof="0" dirty="0">
              <a:ln>
                <a:noFill/>
              </a:ln>
              <a:solidFill>
                <a:srgbClr val="009FC2"/>
              </a:solidFill>
              <a:effectLst/>
              <a:uLnTx/>
              <a:uFillTx/>
              <a:latin typeface="Concord Thin"/>
              <a:ea typeface="+mn-ea"/>
              <a:cs typeface="Concord Thin"/>
            </a:endParaRPr>
          </a:p>
        </p:txBody>
      </p:sp>
      <p:sp>
        <p:nvSpPr>
          <p:cNvPr id="8" name="Title 1"/>
          <p:cNvSpPr txBox="1">
            <a:spLocks/>
          </p:cNvSpPr>
          <p:nvPr/>
        </p:nvSpPr>
        <p:spPr>
          <a:xfrm>
            <a:off x="47500" y="0"/>
            <a:ext cx="9096500" cy="1098000"/>
          </a:xfrm>
          <a:prstGeom prst="rect">
            <a:avLst/>
          </a:prstGeom>
        </p:spPr>
        <p:txBody>
          <a:bodyPr anchor="ctr"/>
          <a:lstStyle/>
          <a:p>
            <a:pPr lvl="0">
              <a:spcBef>
                <a:spcPct val="0"/>
              </a:spcBef>
              <a:defRPr/>
            </a:pPr>
            <a:r>
              <a:rPr lang="en-US" sz="2800" b="1" dirty="0">
                <a:solidFill>
                  <a:srgbClr val="FFFFFF"/>
                </a:solidFill>
                <a:latin typeface="Tahoma" panose="020B0604030504040204" pitchFamily="34" charset="0"/>
                <a:ea typeface="Tahoma" panose="020B0604030504040204" pitchFamily="34" charset="0"/>
                <a:cs typeface="Tahoma" panose="020B0604030504040204" pitchFamily="34" charset="0"/>
              </a:rPr>
              <a:t>The Feasibility of a Sustainability Index</a:t>
            </a:r>
          </a:p>
        </p:txBody>
      </p:sp>
      <p:sp>
        <p:nvSpPr>
          <p:cNvPr id="9" name="Content Placeholder 3"/>
          <p:cNvSpPr txBox="1">
            <a:spLocks/>
          </p:cNvSpPr>
          <p:nvPr/>
        </p:nvSpPr>
        <p:spPr>
          <a:xfrm>
            <a:off x="195942" y="1253288"/>
            <a:ext cx="8651173" cy="4969381"/>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SzPct val="120000"/>
              <a:buNone/>
            </a:pP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marL="365760" lvl="1" indent="-365760">
              <a:buSzPct val="120000"/>
              <a:buFont typeface="Wingdings" panose="05000000000000000000" pitchFamily="2" charset="2"/>
              <a:buChar char="Ø"/>
            </a:pPr>
            <a:r>
              <a:rPr lang="en-US" sz="2000" dirty="0" smtClean="0">
                <a:latin typeface="Tahoma" panose="020B0604030504040204" pitchFamily="34" charset="0"/>
                <a:ea typeface="Tahoma" panose="020B0604030504040204" pitchFamily="34" charset="0"/>
                <a:cs typeface="Tahoma" panose="020B0604030504040204" pitchFamily="34" charset="0"/>
              </a:rPr>
              <a:t>Although it may provide some </a:t>
            </a:r>
            <a:r>
              <a:rPr lang="en-US" sz="2000" dirty="0">
                <a:latin typeface="Tahoma" panose="020B0604030504040204" pitchFamily="34" charset="0"/>
                <a:ea typeface="Tahoma" panose="020B0604030504040204" pitchFamily="34" charset="0"/>
                <a:cs typeface="Tahoma" panose="020B0604030504040204" pitchFamily="34" charset="0"/>
              </a:rPr>
              <a:t>r</a:t>
            </a:r>
            <a:r>
              <a:rPr lang="en-US" sz="2000" dirty="0" smtClean="0">
                <a:latin typeface="Tahoma" panose="020B0604030504040204" pitchFamily="34" charset="0"/>
                <a:ea typeface="Tahoma" panose="020B0604030504040204" pitchFamily="34" charset="0"/>
                <a:cs typeface="Tahoma" panose="020B0604030504040204" pitchFamily="34" charset="0"/>
              </a:rPr>
              <a:t>eputational </a:t>
            </a:r>
            <a:r>
              <a:rPr lang="en-US" sz="2000" dirty="0">
                <a:latin typeface="Tahoma" panose="020B0604030504040204" pitchFamily="34" charset="0"/>
                <a:ea typeface="Tahoma" panose="020B0604030504040204" pitchFamily="34" charset="0"/>
                <a:cs typeface="Tahoma" panose="020B0604030504040204" pitchFamily="34" charset="0"/>
              </a:rPr>
              <a:t>benefits for the </a:t>
            </a:r>
            <a:r>
              <a:rPr lang="en-US" sz="2000" dirty="0" smtClean="0">
                <a:latin typeface="Tahoma" panose="020B0604030504040204" pitchFamily="34" charset="0"/>
                <a:ea typeface="Tahoma" panose="020B0604030504040204" pitchFamily="34" charset="0"/>
                <a:cs typeface="Tahoma" panose="020B0604030504040204" pitchFamily="34" charset="0"/>
              </a:rPr>
              <a:t>companies operating in OIC countries and engaging in sustainability-related issues; considering following issues that;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lvl="1" indent="0">
              <a:buSzPct val="120000"/>
              <a:buNone/>
            </a:pPr>
            <a:endParaRPr lang="en-US" sz="16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 The </a:t>
            </a:r>
            <a:r>
              <a:rPr lang="en-US" sz="1800" dirty="0">
                <a:latin typeface="Tahoma" panose="020B0604030504040204" pitchFamily="34" charset="0"/>
                <a:ea typeface="Tahoma" panose="020B0604030504040204" pitchFamily="34" charset="0"/>
                <a:cs typeface="Tahoma" panose="020B0604030504040204" pitchFamily="34" charset="0"/>
              </a:rPr>
              <a:t>proportion of sustainable investment remains a relatively small percentage of global </a:t>
            </a:r>
            <a:r>
              <a:rPr lang="en-US" sz="1800" dirty="0" smtClean="0">
                <a:latin typeface="Tahoma" panose="020B0604030504040204" pitchFamily="34" charset="0"/>
                <a:ea typeface="Tahoma" panose="020B0604030504040204" pitchFamily="34" charset="0"/>
                <a:cs typeface="Tahoma" panose="020B0604030504040204" pitchFamily="34" charset="0"/>
              </a:rPr>
              <a:t>financial assets, even smaller in OIC countries </a:t>
            </a:r>
            <a:endParaRPr lang="en-US" sz="18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 The demand </a:t>
            </a:r>
            <a:r>
              <a:rPr lang="en-US" sz="1800" dirty="0">
                <a:latin typeface="Tahoma" panose="020B0604030504040204" pitchFamily="34" charset="0"/>
                <a:ea typeface="Tahoma" panose="020B0604030504040204" pitchFamily="34" charset="0"/>
                <a:cs typeface="Tahoma" panose="020B0604030504040204" pitchFamily="34" charset="0"/>
              </a:rPr>
              <a:t>by </a:t>
            </a:r>
            <a:r>
              <a:rPr lang="en-US" sz="1800" dirty="0" smtClean="0">
                <a:latin typeface="Tahoma" panose="020B0604030504040204" pitchFamily="34" charset="0"/>
                <a:ea typeface="Tahoma" panose="020B0604030504040204" pitchFamily="34" charset="0"/>
                <a:cs typeface="Tahoma" panose="020B0604030504040204" pitchFamily="34" charset="0"/>
              </a:rPr>
              <a:t>mainstream investors </a:t>
            </a:r>
            <a:r>
              <a:rPr lang="en-US" sz="1800" dirty="0">
                <a:latin typeface="Tahoma" panose="020B0604030504040204" pitchFamily="34" charset="0"/>
                <a:ea typeface="Tahoma" panose="020B0604030504040204" pitchFamily="34" charset="0"/>
                <a:cs typeface="Tahoma" panose="020B0604030504040204" pitchFamily="34" charset="0"/>
              </a:rPr>
              <a:t>is </a:t>
            </a:r>
            <a:r>
              <a:rPr lang="en-US" sz="1800" dirty="0" smtClean="0">
                <a:latin typeface="Tahoma" panose="020B0604030504040204" pitchFamily="34" charset="0"/>
                <a:ea typeface="Tahoma" panose="020B0604030504040204" pitchFamily="34" charset="0"/>
                <a:cs typeface="Tahoma" panose="020B0604030504040204" pitchFamily="34" charset="0"/>
              </a:rPr>
              <a:t>insignificant</a:t>
            </a:r>
            <a:endParaRPr lang="en-US" sz="1800" dirty="0">
              <a:latin typeface="Tahoma" panose="020B0604030504040204" pitchFamily="34" charset="0"/>
              <a:ea typeface="Tahoma" panose="020B0604030504040204" pitchFamily="34" charset="0"/>
              <a:cs typeface="Tahoma" panose="020B0604030504040204" pitchFamily="34" charset="0"/>
            </a:endParaRP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 The benefit </a:t>
            </a:r>
            <a:r>
              <a:rPr lang="en-US" sz="1800" dirty="0">
                <a:latin typeface="Tahoma" panose="020B0604030504040204" pitchFamily="34" charset="0"/>
                <a:ea typeface="Tahoma" panose="020B0604030504040204" pitchFamily="34" charset="0"/>
                <a:cs typeface="Tahoma" panose="020B0604030504040204" pitchFamily="34" charset="0"/>
              </a:rPr>
              <a:t>from the creation of such indices has been limited,</a:t>
            </a: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 It </a:t>
            </a:r>
            <a:r>
              <a:rPr lang="en-US" sz="1800" dirty="0">
                <a:latin typeface="Tahoma" panose="020B0604030504040204" pitchFamily="34" charset="0"/>
                <a:ea typeface="Tahoma" panose="020B0604030504040204" pitchFamily="34" charset="0"/>
                <a:cs typeface="Tahoma" panose="020B0604030504040204" pitchFamily="34" charset="0"/>
              </a:rPr>
              <a:t>may take several years for the investors to get familiar with the index and index methodology,</a:t>
            </a:r>
          </a:p>
          <a:p>
            <a:pPr lvl="1">
              <a:buSzPct val="120000"/>
              <a:buFont typeface="Wingdings" panose="05000000000000000000" pitchFamily="2" charset="2"/>
              <a:buChar char="ü"/>
            </a:pPr>
            <a:r>
              <a:rPr lang="en-US" sz="1800" dirty="0" smtClean="0">
                <a:latin typeface="Tahoma" panose="020B0604030504040204" pitchFamily="34" charset="0"/>
                <a:ea typeface="Tahoma" panose="020B0604030504040204" pitchFamily="34" charset="0"/>
                <a:cs typeface="Tahoma" panose="020B0604030504040204" pitchFamily="34" charset="0"/>
              </a:rPr>
              <a:t> It </a:t>
            </a:r>
            <a:r>
              <a:rPr lang="en-US" sz="1800" dirty="0">
                <a:latin typeface="Tahoma" panose="020B0604030504040204" pitchFamily="34" charset="0"/>
                <a:ea typeface="Tahoma" panose="020B0604030504040204" pitchFamily="34" charset="0"/>
                <a:cs typeface="Tahoma" panose="020B0604030504040204" pitchFamily="34" charset="0"/>
              </a:rPr>
              <a:t>is not very feasible to calculate and launch a tradeable asset based on </a:t>
            </a:r>
            <a:r>
              <a:rPr lang="en-US" sz="1800" dirty="0" smtClean="0">
                <a:latin typeface="Tahoma" panose="020B0604030504040204" pitchFamily="34" charset="0"/>
                <a:ea typeface="Tahoma" panose="020B0604030504040204" pitchFamily="34" charset="0"/>
                <a:cs typeface="Tahoma" panose="020B0604030504040204" pitchFamily="34" charset="0"/>
              </a:rPr>
              <a:t>such a sustainability </a:t>
            </a:r>
            <a:r>
              <a:rPr lang="en-US" sz="1800" dirty="0">
                <a:latin typeface="Tahoma" panose="020B0604030504040204" pitchFamily="34" charset="0"/>
                <a:ea typeface="Tahoma" panose="020B0604030504040204" pitchFamily="34" charset="0"/>
                <a:cs typeface="Tahoma" panose="020B0604030504040204" pitchFamily="34" charset="0"/>
              </a:rPr>
              <a:t>index</a:t>
            </a:r>
          </a:p>
          <a:p>
            <a:pPr>
              <a:buFont typeface="Wingdings" panose="05000000000000000000" pitchFamily="2" charset="2"/>
              <a:buChar char="Ø"/>
            </a:pP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000" b="1" i="1" dirty="0" smtClean="0">
                <a:latin typeface="Tahoma" panose="020B0604030504040204" pitchFamily="34" charset="0"/>
                <a:ea typeface="Tahoma" panose="020B0604030504040204" pitchFamily="34" charset="0"/>
                <a:cs typeface="Tahoma" panose="020B0604030504040204" pitchFamily="34" charset="0"/>
              </a:rPr>
              <a:t>The recommendation of the task for is that the existing conditions do not provide a viable and feasible environment for the launch of a Sustainability </a:t>
            </a:r>
            <a:r>
              <a:rPr lang="en-US" sz="2000" b="1" i="1" dirty="0">
                <a:latin typeface="Tahoma" panose="020B0604030504040204" pitchFamily="34" charset="0"/>
                <a:ea typeface="Tahoma" panose="020B0604030504040204" pitchFamily="34" charset="0"/>
                <a:cs typeface="Tahoma" panose="020B0604030504040204" pitchFamily="34" charset="0"/>
              </a:rPr>
              <a:t>Index for OIC countries</a:t>
            </a:r>
          </a:p>
        </p:txBody>
      </p:sp>
    </p:spTree>
    <p:extLst>
      <p:ext uri="{BB962C8B-B14F-4D97-AF65-F5344CB8AC3E}">
        <p14:creationId xmlns:p14="http://schemas.microsoft.com/office/powerpoint/2010/main" val="281058142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8328" y="2609913"/>
            <a:ext cx="4702827" cy="1648449"/>
          </a:xfrm>
        </p:spPr>
        <p:txBody>
          <a:bodyPr anchor="ctr">
            <a:noAutofit/>
          </a:bodyPr>
          <a:lstStyle/>
          <a:p>
            <a:pPr algn="ctr"/>
            <a:r>
              <a:rPr lang="en-US" dirty="0" smtClean="0"/>
              <a:t>T</a:t>
            </a:r>
            <a:r>
              <a:rPr lang="tr-TR" dirty="0" smtClean="0"/>
              <a:t>hank You</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1052</TotalTime>
  <Words>624</Words>
  <Application>Microsoft Office PowerPoint</Application>
  <PresentationFormat>On-screen Show (4:3)</PresentationFormat>
  <Paragraphs>80</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Concord</vt:lpstr>
      <vt:lpstr>Concord Thin</vt:lpstr>
      <vt:lpstr>Tahoma</vt:lpstr>
      <vt:lpstr>Wingdings</vt:lpstr>
      <vt:lpstr>Office Theme</vt:lpstr>
      <vt:lpstr>Click to edit Master title style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Euro RSCG 4D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Mert Maviş</dc:creator>
  <cp:lastModifiedBy>Ayse Çağlayan</cp:lastModifiedBy>
  <cp:revision>188</cp:revision>
  <dcterms:created xsi:type="dcterms:W3CDTF">2013-05-20T22:51:14Z</dcterms:created>
  <dcterms:modified xsi:type="dcterms:W3CDTF">2016-10-18T11:16:27Z</dcterms:modified>
</cp:coreProperties>
</file>