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67" r:id="rId4"/>
    <p:sldId id="274" r:id="rId5"/>
    <p:sldId id="273" r:id="rId6"/>
    <p:sldId id="275" r:id="rId7"/>
    <p:sldId id="276" r:id="rId8"/>
    <p:sldId id="268" r:id="rId9"/>
    <p:sldId id="262" r:id="rId10"/>
    <p:sldId id="271" r:id="rId11"/>
    <p:sldId id="281" r:id="rId12"/>
    <p:sldId id="293" r:id="rId13"/>
    <p:sldId id="282" r:id="rId14"/>
    <p:sldId id="292" r:id="rId15"/>
    <p:sldId id="284" r:id="rId16"/>
    <p:sldId id="285" r:id="rId17"/>
    <p:sldId id="288" r:id="rId18"/>
    <p:sldId id="283" r:id="rId19"/>
    <p:sldId id="290" r:id="rId20"/>
    <p:sldId id="289" r:id="rId21"/>
    <p:sldId id="266" r:id="rId2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78"/>
    <a:srgbClr val="0093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6433" autoAdjust="0"/>
  </p:normalViewPr>
  <p:slideViewPr>
    <p:cSldViewPr snapToGrid="0" snapToObjects="1" showGuides="1">
      <p:cViewPr varScale="1">
        <p:scale>
          <a:sx n="112" d="100"/>
          <a:sy n="112" d="100"/>
        </p:scale>
        <p:origin x="15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2F0D4-DF3C-4E96-9822-748C6CE5EC2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05A57AC-1BCF-4F45-88D4-73BFE4D25084}">
      <dgm:prSet phldrT="[Text]" custT="1"/>
      <dgm:spPr/>
      <dgm:t>
        <a:bodyPr/>
        <a:lstStyle/>
        <a:p>
          <a:r>
            <a:rPr lang="tr-TR" sz="1600" u="sng" dirty="0" err="1" smtClean="0"/>
            <a:t>Equities</a:t>
          </a:r>
          <a:endParaRPr lang="tr-TR" sz="1600" u="sng" dirty="0" smtClean="0"/>
        </a:p>
        <a:p>
          <a:r>
            <a:rPr lang="tr-TR" sz="2000" dirty="0" smtClean="0"/>
            <a:t/>
          </a:r>
          <a:br>
            <a:rPr lang="tr-TR" sz="2000" dirty="0" smtClean="0"/>
          </a:br>
          <a:endParaRPr lang="tr-TR" sz="2000" dirty="0" smtClean="0"/>
        </a:p>
        <a:p>
          <a:endParaRPr lang="tr-TR" sz="500" dirty="0"/>
        </a:p>
      </dgm:t>
    </dgm:pt>
    <dgm:pt modelId="{2348166C-D3AE-4316-904B-A7108CC922C5}" type="parTrans" cxnId="{6322E5F1-9739-4CE9-AE65-9480C8BD3447}">
      <dgm:prSet/>
      <dgm:spPr/>
      <dgm:t>
        <a:bodyPr/>
        <a:lstStyle/>
        <a:p>
          <a:endParaRPr lang="tr-TR"/>
        </a:p>
      </dgm:t>
    </dgm:pt>
    <dgm:pt modelId="{207D7C3D-C52E-4DFA-83C1-28A0A8D7A437}" type="sibTrans" cxnId="{6322E5F1-9739-4CE9-AE65-9480C8BD3447}">
      <dgm:prSet/>
      <dgm:spPr/>
      <dgm:t>
        <a:bodyPr/>
        <a:lstStyle/>
        <a:p>
          <a:endParaRPr lang="tr-TR"/>
        </a:p>
      </dgm:t>
    </dgm:pt>
    <dgm:pt modelId="{BC512BEF-996B-4850-A593-A2AC87104F48}">
      <dgm:prSet phldrT="[Text]" custT="1"/>
      <dgm:spPr/>
      <dgm:t>
        <a:bodyPr/>
        <a:lstStyle/>
        <a:p>
          <a:r>
            <a:rPr lang="tr-TR" sz="800" dirty="0" err="1" smtClean="0"/>
            <a:t>Trading</a:t>
          </a:r>
          <a:endParaRPr lang="tr-TR" sz="800" dirty="0" smtClean="0"/>
        </a:p>
        <a:p>
          <a:r>
            <a:rPr lang="tr-TR" sz="800" dirty="0" smtClean="0"/>
            <a:t>Data </a:t>
          </a:r>
          <a:r>
            <a:rPr lang="tr-TR" sz="800" dirty="0" err="1" smtClean="0"/>
            <a:t>dissemination</a:t>
          </a:r>
          <a:endParaRPr lang="tr-TR" sz="800" dirty="0" smtClean="0"/>
        </a:p>
        <a:p>
          <a:r>
            <a:rPr lang="tr-TR" sz="800" dirty="0" smtClean="0"/>
            <a:t>Index </a:t>
          </a:r>
          <a:r>
            <a:rPr lang="tr-TR" sz="800" dirty="0" err="1" smtClean="0"/>
            <a:t>calculation</a:t>
          </a:r>
          <a:endParaRPr lang="tr-TR" sz="800" dirty="0" smtClean="0"/>
        </a:p>
        <a:p>
          <a:r>
            <a:rPr lang="tr-TR" sz="800" dirty="0" err="1" smtClean="0"/>
            <a:t>Surveillance</a:t>
          </a:r>
          <a:endParaRPr lang="tr-TR" sz="800" dirty="0" smtClean="0"/>
        </a:p>
        <a:p>
          <a:r>
            <a:rPr lang="tr-TR" sz="800" dirty="0" smtClean="0"/>
            <a:t>Data </a:t>
          </a:r>
          <a:r>
            <a:rPr lang="tr-TR" sz="800" dirty="0" err="1" smtClean="0"/>
            <a:t>Warehouse</a:t>
          </a:r>
          <a:endParaRPr lang="tr-TR" sz="800" dirty="0" smtClean="0"/>
        </a:p>
        <a:p>
          <a:r>
            <a:rPr lang="tr-TR" sz="600" dirty="0" smtClean="0"/>
            <a:t>. . . </a:t>
          </a:r>
        </a:p>
      </dgm:t>
    </dgm:pt>
    <dgm:pt modelId="{D678951A-1169-41C7-B17C-B9898F0CF7B7}" type="parTrans" cxnId="{A49C49E2-723A-4B16-9F03-D3A0A9584CBC}">
      <dgm:prSet/>
      <dgm:spPr/>
      <dgm:t>
        <a:bodyPr/>
        <a:lstStyle/>
        <a:p>
          <a:endParaRPr lang="tr-TR"/>
        </a:p>
      </dgm:t>
    </dgm:pt>
    <dgm:pt modelId="{9EC13798-48AA-4B64-89E8-768E816267A0}" type="sibTrans" cxnId="{A49C49E2-723A-4B16-9F03-D3A0A9584CBC}">
      <dgm:prSet/>
      <dgm:spPr/>
      <dgm:t>
        <a:bodyPr/>
        <a:lstStyle/>
        <a:p>
          <a:endParaRPr lang="tr-TR"/>
        </a:p>
      </dgm:t>
    </dgm:pt>
    <dgm:pt modelId="{434A8ADD-904D-4D0A-BC40-327B49E11432}">
      <dgm:prSet phldrT="[Text]"/>
      <dgm:spPr/>
      <dgm:t>
        <a:bodyPr/>
        <a:lstStyle/>
        <a:p>
          <a:r>
            <a:rPr lang="tr-TR" dirty="0" smtClean="0"/>
            <a:t>Clearing</a:t>
          </a:r>
        </a:p>
        <a:p>
          <a:r>
            <a:rPr lang="tr-TR" dirty="0" smtClean="0"/>
            <a:t>Settlement</a:t>
          </a:r>
        </a:p>
        <a:p>
          <a:r>
            <a:rPr lang="tr-TR" dirty="0" smtClean="0"/>
            <a:t>(formerly) Custody</a:t>
          </a:r>
        </a:p>
        <a:p>
          <a:r>
            <a:rPr lang="tr-TR" dirty="0" smtClean="0"/>
            <a:t>Data Warehouse</a:t>
          </a:r>
        </a:p>
        <a:p>
          <a:r>
            <a:rPr lang="tr-TR" dirty="0" smtClean="0"/>
            <a:t>. . .</a:t>
          </a:r>
          <a:endParaRPr lang="tr-TR" dirty="0"/>
        </a:p>
      </dgm:t>
    </dgm:pt>
    <dgm:pt modelId="{404B233C-9F31-4DCD-9F81-32F5C76DC061}" type="parTrans" cxnId="{C3258D00-97B8-4B78-B180-03A2BDB05440}">
      <dgm:prSet/>
      <dgm:spPr/>
      <dgm:t>
        <a:bodyPr/>
        <a:lstStyle/>
        <a:p>
          <a:endParaRPr lang="tr-TR"/>
        </a:p>
      </dgm:t>
    </dgm:pt>
    <dgm:pt modelId="{FCEF211E-A214-47D2-ACD4-2A9CCB610D97}" type="sibTrans" cxnId="{C3258D00-97B8-4B78-B180-03A2BDB05440}">
      <dgm:prSet/>
      <dgm:spPr/>
      <dgm:t>
        <a:bodyPr/>
        <a:lstStyle/>
        <a:p>
          <a:endParaRPr lang="tr-TR"/>
        </a:p>
      </dgm:t>
    </dgm:pt>
    <dgm:pt modelId="{B3EBC398-B895-4C87-9059-ED5EC566F2C3}">
      <dgm:prSet phldrT="[Text]" custT="1"/>
      <dgm:spPr/>
      <dgm:t>
        <a:bodyPr/>
        <a:lstStyle/>
        <a:p>
          <a:r>
            <a:rPr lang="tr-TR" sz="1600" u="sng" dirty="0" smtClean="0"/>
            <a:t>Bills and Bonds</a:t>
          </a:r>
        </a:p>
        <a:p>
          <a:endParaRPr lang="tr-TR" sz="1600" dirty="0" smtClean="0"/>
        </a:p>
        <a:p>
          <a:r>
            <a:rPr lang="tr-TR" sz="1600" dirty="0" smtClean="0"/>
            <a:t/>
          </a:r>
          <a:br>
            <a:rPr lang="tr-TR" sz="1600" dirty="0" smtClean="0"/>
          </a:br>
          <a:endParaRPr lang="tr-TR" sz="1600" dirty="0" smtClean="0"/>
        </a:p>
      </dgm:t>
    </dgm:pt>
    <dgm:pt modelId="{38F48587-1248-408E-B198-DB72D0C1A0A8}" type="parTrans" cxnId="{7B875C07-676D-4E3E-92FE-2C7C626D3008}">
      <dgm:prSet/>
      <dgm:spPr/>
      <dgm:t>
        <a:bodyPr/>
        <a:lstStyle/>
        <a:p>
          <a:endParaRPr lang="tr-TR"/>
        </a:p>
      </dgm:t>
    </dgm:pt>
    <dgm:pt modelId="{0C81E51B-8010-4094-9F17-A46736DCCE11}" type="sibTrans" cxnId="{7B875C07-676D-4E3E-92FE-2C7C626D3008}">
      <dgm:prSet/>
      <dgm:spPr/>
      <dgm:t>
        <a:bodyPr/>
        <a:lstStyle/>
        <a:p>
          <a:endParaRPr lang="tr-TR"/>
        </a:p>
      </dgm:t>
    </dgm:pt>
    <dgm:pt modelId="{59451054-940B-46FD-950B-3C637025884A}">
      <dgm:prSet phldrT="[Text]" custT="1"/>
      <dgm:spPr/>
      <dgm:t>
        <a:bodyPr/>
        <a:lstStyle/>
        <a:p>
          <a:r>
            <a:rPr lang="tr-TR" sz="800" dirty="0" err="1" smtClean="0"/>
            <a:t>Trading</a:t>
          </a:r>
          <a:endParaRPr lang="tr-TR" sz="800" dirty="0" smtClean="0"/>
        </a:p>
        <a:p>
          <a:r>
            <a:rPr lang="tr-TR" sz="800" dirty="0" err="1" smtClean="0"/>
            <a:t>Collateral</a:t>
          </a:r>
          <a:r>
            <a:rPr lang="tr-TR" sz="800" dirty="0" smtClean="0"/>
            <a:t>  / Risk Management</a:t>
          </a:r>
        </a:p>
        <a:p>
          <a:r>
            <a:rPr lang="tr-TR" sz="800" dirty="0" smtClean="0"/>
            <a:t>Data </a:t>
          </a:r>
          <a:r>
            <a:rPr lang="tr-TR" sz="800" dirty="0" err="1" smtClean="0"/>
            <a:t>dissemination</a:t>
          </a:r>
          <a:endParaRPr lang="tr-TR" sz="800" dirty="0" smtClean="0"/>
        </a:p>
        <a:p>
          <a:r>
            <a:rPr lang="tr-TR" sz="800" dirty="0" smtClean="0"/>
            <a:t>Index </a:t>
          </a:r>
          <a:r>
            <a:rPr lang="tr-TR" sz="800" dirty="0" err="1" smtClean="0"/>
            <a:t>calculation</a:t>
          </a:r>
          <a:endParaRPr lang="tr-TR" sz="800" dirty="0" smtClean="0"/>
        </a:p>
        <a:p>
          <a:r>
            <a:rPr lang="tr-TR" sz="800" dirty="0" err="1" smtClean="0"/>
            <a:t>Surveillance</a:t>
          </a:r>
          <a:endParaRPr lang="tr-TR" sz="800" dirty="0" smtClean="0"/>
        </a:p>
        <a:p>
          <a:r>
            <a:rPr lang="tr-TR" sz="800" dirty="0" smtClean="0"/>
            <a:t>Data </a:t>
          </a:r>
          <a:r>
            <a:rPr lang="tr-TR" sz="800" dirty="0" err="1" smtClean="0"/>
            <a:t>Warehouse</a:t>
          </a:r>
          <a:endParaRPr lang="tr-TR" sz="800" dirty="0" smtClean="0"/>
        </a:p>
        <a:p>
          <a:r>
            <a:rPr lang="tr-TR" sz="800" dirty="0" smtClean="0"/>
            <a:t>. . .</a:t>
          </a:r>
          <a:endParaRPr lang="tr-TR" sz="800" dirty="0"/>
        </a:p>
      </dgm:t>
    </dgm:pt>
    <dgm:pt modelId="{8353524E-B406-4FC5-9517-DC222910BF6E}" type="parTrans" cxnId="{D3E3FE1F-5BA5-406E-88C5-AF77FFF36949}">
      <dgm:prSet/>
      <dgm:spPr/>
      <dgm:t>
        <a:bodyPr/>
        <a:lstStyle/>
        <a:p>
          <a:endParaRPr lang="tr-TR"/>
        </a:p>
      </dgm:t>
    </dgm:pt>
    <dgm:pt modelId="{0443BE17-A977-4926-99F4-13123410472E}" type="sibTrans" cxnId="{D3E3FE1F-5BA5-406E-88C5-AF77FFF36949}">
      <dgm:prSet/>
      <dgm:spPr/>
      <dgm:t>
        <a:bodyPr/>
        <a:lstStyle/>
        <a:p>
          <a:endParaRPr lang="tr-TR"/>
        </a:p>
      </dgm:t>
    </dgm:pt>
    <dgm:pt modelId="{E1F5B5C3-8190-4AE0-99D3-E9479A96FBFE}">
      <dgm:prSet phldrT="[Text]"/>
      <dgm:spPr/>
      <dgm:t>
        <a:bodyPr/>
        <a:lstStyle/>
        <a:p>
          <a:r>
            <a:rPr lang="tr-TR" dirty="0" smtClean="0"/>
            <a:t>Clearing</a:t>
          </a:r>
        </a:p>
        <a:p>
          <a:r>
            <a:rPr lang="tr-TR" dirty="0" smtClean="0"/>
            <a:t>Settlement</a:t>
          </a:r>
        </a:p>
        <a:p>
          <a:r>
            <a:rPr lang="tr-TR" dirty="0" smtClean="0"/>
            <a:t>Data Warehouse</a:t>
          </a:r>
        </a:p>
        <a:p>
          <a:r>
            <a:rPr lang="tr-TR" dirty="0" smtClean="0"/>
            <a:t>. . .</a:t>
          </a:r>
          <a:endParaRPr lang="tr-TR" dirty="0"/>
        </a:p>
      </dgm:t>
    </dgm:pt>
    <dgm:pt modelId="{1B4CEDA4-628E-497B-BFDB-58CA6A93D7B9}" type="parTrans" cxnId="{3F2550B2-BA7D-4DF5-BF15-F4931766209A}">
      <dgm:prSet/>
      <dgm:spPr/>
      <dgm:t>
        <a:bodyPr/>
        <a:lstStyle/>
        <a:p>
          <a:endParaRPr lang="tr-TR"/>
        </a:p>
      </dgm:t>
    </dgm:pt>
    <dgm:pt modelId="{6E54EEBE-8E90-4E7D-AF5E-1E24247FB45D}" type="sibTrans" cxnId="{3F2550B2-BA7D-4DF5-BF15-F4931766209A}">
      <dgm:prSet/>
      <dgm:spPr/>
      <dgm:t>
        <a:bodyPr/>
        <a:lstStyle/>
        <a:p>
          <a:endParaRPr lang="tr-TR"/>
        </a:p>
      </dgm:t>
    </dgm:pt>
    <dgm:pt modelId="{20145072-6320-4DC1-8471-276E1ADE40E1}">
      <dgm:prSet phldrT="[Text]" custT="1"/>
      <dgm:spPr/>
      <dgm:t>
        <a:bodyPr/>
        <a:lstStyle/>
        <a:p>
          <a:r>
            <a:rPr lang="tr-TR" sz="1600" u="sng" dirty="0" smtClean="0"/>
            <a:t>Derivatives, F</a:t>
          </a:r>
          <a:r>
            <a:rPr lang="tr-TR" sz="1100" u="sng" dirty="0" smtClean="0"/>
            <a:t>&amp;</a:t>
          </a:r>
          <a:r>
            <a:rPr lang="tr-TR" sz="1600" u="sng" dirty="0" smtClean="0"/>
            <a:t>O</a:t>
          </a:r>
        </a:p>
        <a:p>
          <a:endParaRPr lang="tr-TR" sz="1600" dirty="0" smtClean="0"/>
        </a:p>
        <a:p>
          <a:r>
            <a:rPr lang="tr-TR" sz="1600" dirty="0" smtClean="0"/>
            <a:t/>
          </a:r>
          <a:br>
            <a:rPr lang="tr-TR" sz="1600" dirty="0" smtClean="0"/>
          </a:br>
          <a:endParaRPr lang="tr-TR" sz="1600" dirty="0"/>
        </a:p>
      </dgm:t>
    </dgm:pt>
    <dgm:pt modelId="{5BA4FCB8-02C9-40B4-B77A-D9DA3DEF3D0D}" type="parTrans" cxnId="{A3441E78-172F-4E2E-B52B-D6864CB60ACE}">
      <dgm:prSet/>
      <dgm:spPr/>
      <dgm:t>
        <a:bodyPr/>
        <a:lstStyle/>
        <a:p>
          <a:endParaRPr lang="tr-TR"/>
        </a:p>
      </dgm:t>
    </dgm:pt>
    <dgm:pt modelId="{E0EA273B-7D9E-44F9-A864-F8416D830DAB}" type="sibTrans" cxnId="{A3441E78-172F-4E2E-B52B-D6864CB60ACE}">
      <dgm:prSet/>
      <dgm:spPr/>
      <dgm:t>
        <a:bodyPr/>
        <a:lstStyle/>
        <a:p>
          <a:endParaRPr lang="tr-TR"/>
        </a:p>
      </dgm:t>
    </dgm:pt>
    <dgm:pt modelId="{AE71F05C-FFF1-4EE3-B3F8-1A00C2345AB3}">
      <dgm:prSet phldrT="[Text]"/>
      <dgm:spPr/>
      <dgm:t>
        <a:bodyPr/>
        <a:lstStyle/>
        <a:p>
          <a:r>
            <a:rPr lang="tr-TR" dirty="0" smtClean="0"/>
            <a:t>Trading</a:t>
          </a:r>
        </a:p>
        <a:p>
          <a:r>
            <a:rPr lang="tr-TR" dirty="0" smtClean="0"/>
            <a:t>Data dissemination</a:t>
          </a:r>
        </a:p>
        <a:p>
          <a:r>
            <a:rPr lang="tr-TR" dirty="0" smtClean="0"/>
            <a:t>Surveillance</a:t>
          </a:r>
        </a:p>
        <a:p>
          <a:r>
            <a:rPr lang="tr-TR" dirty="0" smtClean="0"/>
            <a:t>Data Warehouse </a:t>
          </a:r>
        </a:p>
        <a:p>
          <a:r>
            <a:rPr lang="tr-TR" dirty="0" smtClean="0"/>
            <a:t>. . . </a:t>
          </a:r>
          <a:endParaRPr lang="tr-TR" dirty="0"/>
        </a:p>
      </dgm:t>
    </dgm:pt>
    <dgm:pt modelId="{A0D82A1A-9B31-4C90-9EB9-2188566F886B}" type="parTrans" cxnId="{B32FDC18-2A31-4905-9548-451CC65CCF32}">
      <dgm:prSet/>
      <dgm:spPr/>
      <dgm:t>
        <a:bodyPr/>
        <a:lstStyle/>
        <a:p>
          <a:endParaRPr lang="tr-TR"/>
        </a:p>
      </dgm:t>
    </dgm:pt>
    <dgm:pt modelId="{6E9B335B-7091-4892-A0F1-3089E55B1A50}" type="sibTrans" cxnId="{B32FDC18-2A31-4905-9548-451CC65CCF32}">
      <dgm:prSet/>
      <dgm:spPr/>
      <dgm:t>
        <a:bodyPr/>
        <a:lstStyle/>
        <a:p>
          <a:endParaRPr lang="tr-TR"/>
        </a:p>
      </dgm:t>
    </dgm:pt>
    <dgm:pt modelId="{FD7CE5B8-FC0C-454E-BD67-D827880E1926}">
      <dgm:prSet phldrT="[Text]"/>
      <dgm:spPr/>
      <dgm:t>
        <a:bodyPr/>
        <a:lstStyle/>
        <a:p>
          <a:endParaRPr lang="tr-TR" dirty="0" smtClean="0"/>
        </a:p>
        <a:p>
          <a:r>
            <a:rPr lang="tr-TR" dirty="0" smtClean="0"/>
            <a:t>Risk Management</a:t>
          </a:r>
        </a:p>
        <a:p>
          <a:r>
            <a:rPr lang="tr-TR" dirty="0" smtClean="0"/>
            <a:t>Settlement </a:t>
          </a:r>
        </a:p>
        <a:p>
          <a:r>
            <a:rPr lang="tr-TR" dirty="0" smtClean="0"/>
            <a:t>Data Warehouse</a:t>
          </a:r>
        </a:p>
        <a:p>
          <a:r>
            <a:rPr lang="tr-TR" dirty="0" smtClean="0"/>
            <a:t>...</a:t>
          </a:r>
          <a:endParaRPr lang="tr-TR" dirty="0"/>
        </a:p>
      </dgm:t>
    </dgm:pt>
    <dgm:pt modelId="{1E8CCA36-7F05-450E-B6C3-A31CD4712CC2}" type="parTrans" cxnId="{26248DB6-EF06-407A-94C1-89203C986420}">
      <dgm:prSet/>
      <dgm:spPr/>
      <dgm:t>
        <a:bodyPr/>
        <a:lstStyle/>
        <a:p>
          <a:endParaRPr lang="tr-TR"/>
        </a:p>
      </dgm:t>
    </dgm:pt>
    <dgm:pt modelId="{18C05816-1282-446A-B2F1-A8D0797EC7DE}" type="sibTrans" cxnId="{26248DB6-EF06-407A-94C1-89203C986420}">
      <dgm:prSet/>
      <dgm:spPr/>
      <dgm:t>
        <a:bodyPr/>
        <a:lstStyle/>
        <a:p>
          <a:endParaRPr lang="tr-TR"/>
        </a:p>
      </dgm:t>
    </dgm:pt>
    <dgm:pt modelId="{A4A42028-E25F-41E6-85C1-CD5FE1CBFEFF}">
      <dgm:prSet phldrT="[Text]" custT="1"/>
      <dgm:spPr/>
      <dgm:t>
        <a:bodyPr/>
        <a:lstStyle/>
        <a:p>
          <a:r>
            <a:rPr lang="tr-TR" sz="1400" u="sng" dirty="0" smtClean="0"/>
            <a:t>Precious Metals and Diamond</a:t>
          </a:r>
        </a:p>
        <a:p>
          <a:r>
            <a:rPr lang="tr-TR" sz="1400" dirty="0" smtClean="0"/>
            <a:t/>
          </a:r>
          <a:br>
            <a:rPr lang="tr-TR" sz="1400" dirty="0" smtClean="0"/>
          </a:br>
          <a:r>
            <a:rPr lang="tr-TR" sz="1400" dirty="0" smtClean="0"/>
            <a:t/>
          </a:r>
          <a:br>
            <a:rPr lang="tr-TR" sz="1400" dirty="0" smtClean="0"/>
          </a:br>
          <a:endParaRPr lang="tr-TR" sz="1400" dirty="0" smtClean="0"/>
        </a:p>
      </dgm:t>
    </dgm:pt>
    <dgm:pt modelId="{35969046-88E1-4022-B071-6176D01DAACA}" type="parTrans" cxnId="{3B425080-DA1D-4951-B0B0-5355C48C058C}">
      <dgm:prSet/>
      <dgm:spPr/>
      <dgm:t>
        <a:bodyPr/>
        <a:lstStyle/>
        <a:p>
          <a:endParaRPr lang="tr-TR"/>
        </a:p>
      </dgm:t>
    </dgm:pt>
    <dgm:pt modelId="{B741760A-EFD3-428F-B498-32A1046B5787}" type="sibTrans" cxnId="{3B425080-DA1D-4951-B0B0-5355C48C058C}">
      <dgm:prSet/>
      <dgm:spPr/>
      <dgm:t>
        <a:bodyPr/>
        <a:lstStyle/>
        <a:p>
          <a:endParaRPr lang="tr-TR"/>
        </a:p>
      </dgm:t>
    </dgm:pt>
    <dgm:pt modelId="{6549E8D2-0F2A-4D6D-97EE-64EFB73B2EE0}">
      <dgm:prSet phldrT="[Text]"/>
      <dgm:spPr/>
      <dgm:t>
        <a:bodyPr/>
        <a:lstStyle/>
        <a:p>
          <a:r>
            <a:rPr lang="tr-TR" dirty="0" smtClean="0"/>
            <a:t>Trading</a:t>
          </a:r>
        </a:p>
        <a:p>
          <a:r>
            <a:rPr lang="tr-TR" dirty="0" smtClean="0"/>
            <a:t>Custody</a:t>
          </a:r>
        </a:p>
        <a:p>
          <a:r>
            <a:rPr lang="tr-TR" dirty="0" smtClean="0"/>
            <a:t>Settlement</a:t>
          </a:r>
        </a:p>
        <a:p>
          <a:r>
            <a:rPr lang="tr-TR" dirty="0" smtClean="0"/>
            <a:t>Data dissemination</a:t>
          </a:r>
        </a:p>
        <a:p>
          <a:r>
            <a:rPr lang="tr-TR" dirty="0" smtClean="0"/>
            <a:t>Index calculation </a:t>
          </a:r>
        </a:p>
        <a:p>
          <a:r>
            <a:rPr lang="tr-TR" dirty="0" smtClean="0"/>
            <a:t>Surveillance</a:t>
          </a:r>
        </a:p>
        <a:p>
          <a:r>
            <a:rPr lang="tr-TR" dirty="0" smtClean="0"/>
            <a:t>Data Warehouse</a:t>
          </a:r>
          <a:endParaRPr lang="tr-TR" dirty="0"/>
        </a:p>
      </dgm:t>
    </dgm:pt>
    <dgm:pt modelId="{1F2BC691-A820-4D00-A104-500D0C03E5ED}" type="parTrans" cxnId="{4EC147AE-79E4-45A5-8D91-4D7C9E91FDD2}">
      <dgm:prSet/>
      <dgm:spPr/>
      <dgm:t>
        <a:bodyPr/>
        <a:lstStyle/>
        <a:p>
          <a:endParaRPr lang="tr-TR"/>
        </a:p>
      </dgm:t>
    </dgm:pt>
    <dgm:pt modelId="{4A5A2827-74F5-42CD-B24B-2EE2ABB45A6C}" type="sibTrans" cxnId="{4EC147AE-79E4-45A5-8D91-4D7C9E91FDD2}">
      <dgm:prSet/>
      <dgm:spPr/>
      <dgm:t>
        <a:bodyPr/>
        <a:lstStyle/>
        <a:p>
          <a:endParaRPr lang="tr-TR"/>
        </a:p>
      </dgm:t>
    </dgm:pt>
    <dgm:pt modelId="{1D10EC2A-52F7-46F7-98F3-F664DDB6E300}">
      <dgm:prSet phldrT="[Text]"/>
      <dgm:spPr/>
      <dgm:t>
        <a:bodyPr/>
        <a:lstStyle/>
        <a:p>
          <a:r>
            <a:rPr lang="tr-TR" dirty="0" smtClean="0"/>
            <a:t>Cash clearing</a:t>
          </a:r>
        </a:p>
        <a:p>
          <a:r>
            <a:rPr lang="tr-TR" dirty="0" smtClean="0"/>
            <a:t>Data Warehouse</a:t>
          </a:r>
        </a:p>
        <a:p>
          <a:r>
            <a:rPr lang="tr-TR" dirty="0" smtClean="0"/>
            <a:t>. . .</a:t>
          </a:r>
          <a:endParaRPr lang="tr-TR" dirty="0"/>
        </a:p>
      </dgm:t>
    </dgm:pt>
    <dgm:pt modelId="{37918C31-CA64-4915-A34F-09C688702CAF}" type="parTrans" cxnId="{0DDE2A73-8302-48E9-AD89-C3BC2A0E2126}">
      <dgm:prSet/>
      <dgm:spPr/>
      <dgm:t>
        <a:bodyPr/>
        <a:lstStyle/>
        <a:p>
          <a:endParaRPr lang="tr-TR"/>
        </a:p>
      </dgm:t>
    </dgm:pt>
    <dgm:pt modelId="{8E4AEB4C-6675-4D0D-AFD6-1BC48A65EC29}" type="sibTrans" cxnId="{0DDE2A73-8302-48E9-AD89-C3BC2A0E2126}">
      <dgm:prSet/>
      <dgm:spPr/>
      <dgm:t>
        <a:bodyPr/>
        <a:lstStyle/>
        <a:p>
          <a:endParaRPr lang="tr-TR"/>
        </a:p>
      </dgm:t>
    </dgm:pt>
    <dgm:pt modelId="{FEB14F09-9EBD-4A14-AC97-79F292B0DD60}" type="pres">
      <dgm:prSet presAssocID="{A222F0D4-DF3C-4E96-9822-748C6CE5EC2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ACA2EB7-AC3C-4046-A25A-21053776814D}" type="pres">
      <dgm:prSet presAssocID="{505A57AC-1BCF-4F45-88D4-73BFE4D25084}" presName="compNode" presStyleCnt="0"/>
      <dgm:spPr/>
    </dgm:pt>
    <dgm:pt modelId="{4A38E2FB-30AC-4719-BBA1-E11328189E35}" type="pres">
      <dgm:prSet presAssocID="{505A57AC-1BCF-4F45-88D4-73BFE4D25084}" presName="aNode" presStyleLbl="bgShp" presStyleIdx="0" presStyleCnt="4"/>
      <dgm:spPr/>
      <dgm:t>
        <a:bodyPr/>
        <a:lstStyle/>
        <a:p>
          <a:endParaRPr lang="tr-TR"/>
        </a:p>
      </dgm:t>
    </dgm:pt>
    <dgm:pt modelId="{6E342D37-654B-491C-8E4F-4B1A9433745A}" type="pres">
      <dgm:prSet presAssocID="{505A57AC-1BCF-4F45-88D4-73BFE4D25084}" presName="textNode" presStyleLbl="bgShp" presStyleIdx="0" presStyleCnt="4"/>
      <dgm:spPr/>
      <dgm:t>
        <a:bodyPr/>
        <a:lstStyle/>
        <a:p>
          <a:endParaRPr lang="tr-TR"/>
        </a:p>
      </dgm:t>
    </dgm:pt>
    <dgm:pt modelId="{F9698060-5696-4D25-AFFE-BCD5CD7C60FF}" type="pres">
      <dgm:prSet presAssocID="{505A57AC-1BCF-4F45-88D4-73BFE4D25084}" presName="compChildNode" presStyleCnt="0"/>
      <dgm:spPr/>
    </dgm:pt>
    <dgm:pt modelId="{5B6F0253-389F-45F0-BFCE-C53A81E27069}" type="pres">
      <dgm:prSet presAssocID="{505A57AC-1BCF-4F45-88D4-73BFE4D25084}" presName="theInnerList" presStyleCnt="0"/>
      <dgm:spPr/>
    </dgm:pt>
    <dgm:pt modelId="{56DCDF29-F8BD-4561-B86B-0C5D1CE0CB5D}" type="pres">
      <dgm:prSet presAssocID="{BC512BEF-996B-4850-A593-A2AC87104F48}" presName="childNode" presStyleLbl="node1" presStyleIdx="0" presStyleCnt="8" custLinFactNeighborY="-512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924E25-BF83-41FA-A942-ED45F77E1516}" type="pres">
      <dgm:prSet presAssocID="{BC512BEF-996B-4850-A593-A2AC87104F48}" presName="aSpace2" presStyleCnt="0"/>
      <dgm:spPr/>
    </dgm:pt>
    <dgm:pt modelId="{7FB297B2-5563-4DDF-A55F-F3F3346BD7DB}" type="pres">
      <dgm:prSet presAssocID="{434A8ADD-904D-4D0A-BC40-327B49E11432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2C9C66-75B8-43E3-ABD5-67E8C942A21E}" type="pres">
      <dgm:prSet presAssocID="{505A57AC-1BCF-4F45-88D4-73BFE4D25084}" presName="aSpace" presStyleCnt="0"/>
      <dgm:spPr/>
    </dgm:pt>
    <dgm:pt modelId="{AB17977F-B1C7-4814-8BF0-D711CCEF0973}" type="pres">
      <dgm:prSet presAssocID="{B3EBC398-B895-4C87-9059-ED5EC566F2C3}" presName="compNode" presStyleCnt="0"/>
      <dgm:spPr/>
    </dgm:pt>
    <dgm:pt modelId="{CBB4AD1D-3E1B-440A-81B2-5BED96EB4F5A}" type="pres">
      <dgm:prSet presAssocID="{B3EBC398-B895-4C87-9059-ED5EC566F2C3}" presName="aNode" presStyleLbl="bgShp" presStyleIdx="1" presStyleCnt="4" custScaleX="110000"/>
      <dgm:spPr/>
      <dgm:t>
        <a:bodyPr/>
        <a:lstStyle/>
        <a:p>
          <a:endParaRPr lang="tr-TR"/>
        </a:p>
      </dgm:t>
    </dgm:pt>
    <dgm:pt modelId="{8E3F8A4A-7B05-45C6-8A91-D05C93DBEFB4}" type="pres">
      <dgm:prSet presAssocID="{B3EBC398-B895-4C87-9059-ED5EC566F2C3}" presName="textNode" presStyleLbl="bgShp" presStyleIdx="1" presStyleCnt="4"/>
      <dgm:spPr/>
      <dgm:t>
        <a:bodyPr/>
        <a:lstStyle/>
        <a:p>
          <a:endParaRPr lang="tr-TR"/>
        </a:p>
      </dgm:t>
    </dgm:pt>
    <dgm:pt modelId="{3BB5217C-74C4-4E4D-A192-0529119F6982}" type="pres">
      <dgm:prSet presAssocID="{B3EBC398-B895-4C87-9059-ED5EC566F2C3}" presName="compChildNode" presStyleCnt="0"/>
      <dgm:spPr/>
    </dgm:pt>
    <dgm:pt modelId="{70F8F7E1-D030-4EA1-9CA4-2707609DBBBF}" type="pres">
      <dgm:prSet presAssocID="{B3EBC398-B895-4C87-9059-ED5EC566F2C3}" presName="theInnerList" presStyleCnt="0"/>
      <dgm:spPr/>
    </dgm:pt>
    <dgm:pt modelId="{E451ABA5-A0A8-4A40-894B-CB095326199C}" type="pres">
      <dgm:prSet presAssocID="{59451054-940B-46FD-950B-3C637025884A}" presName="childNode" presStyleLbl="node1" presStyleIdx="2" presStyleCnt="8" custLinFactNeighborX="1882" custLinFactNeighborY="-512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9FC22D-895B-48C4-BA53-C68648E2103E}" type="pres">
      <dgm:prSet presAssocID="{59451054-940B-46FD-950B-3C637025884A}" presName="aSpace2" presStyleCnt="0"/>
      <dgm:spPr/>
    </dgm:pt>
    <dgm:pt modelId="{AD14E6F1-8EC7-4965-91F9-C03460595013}" type="pres">
      <dgm:prSet presAssocID="{E1F5B5C3-8190-4AE0-99D3-E9479A96FBFE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F05EDC-30B6-4E19-8BFB-73BDE6F23BB2}" type="pres">
      <dgm:prSet presAssocID="{B3EBC398-B895-4C87-9059-ED5EC566F2C3}" presName="aSpace" presStyleCnt="0"/>
      <dgm:spPr/>
    </dgm:pt>
    <dgm:pt modelId="{733592CF-55E5-4D0C-B913-5D24984D8659}" type="pres">
      <dgm:prSet presAssocID="{20145072-6320-4DC1-8471-276E1ADE40E1}" presName="compNode" presStyleCnt="0"/>
      <dgm:spPr/>
    </dgm:pt>
    <dgm:pt modelId="{D562A095-2D32-4E8E-93C4-AEC8E119762E}" type="pres">
      <dgm:prSet presAssocID="{20145072-6320-4DC1-8471-276E1ADE40E1}" presName="aNode" presStyleLbl="bgShp" presStyleIdx="2" presStyleCnt="4"/>
      <dgm:spPr/>
      <dgm:t>
        <a:bodyPr/>
        <a:lstStyle/>
        <a:p>
          <a:endParaRPr lang="tr-TR"/>
        </a:p>
      </dgm:t>
    </dgm:pt>
    <dgm:pt modelId="{B6EE91ED-872B-4A89-A9A2-1FD4D72AAD0C}" type="pres">
      <dgm:prSet presAssocID="{20145072-6320-4DC1-8471-276E1ADE40E1}" presName="textNode" presStyleLbl="bgShp" presStyleIdx="2" presStyleCnt="4"/>
      <dgm:spPr/>
      <dgm:t>
        <a:bodyPr/>
        <a:lstStyle/>
        <a:p>
          <a:endParaRPr lang="tr-TR"/>
        </a:p>
      </dgm:t>
    </dgm:pt>
    <dgm:pt modelId="{25E09DCB-C893-44AE-9C02-88F866CF0F2E}" type="pres">
      <dgm:prSet presAssocID="{20145072-6320-4DC1-8471-276E1ADE40E1}" presName="compChildNode" presStyleCnt="0"/>
      <dgm:spPr/>
    </dgm:pt>
    <dgm:pt modelId="{E4B0E3E9-A335-4011-A0EF-92C32CFCB462}" type="pres">
      <dgm:prSet presAssocID="{20145072-6320-4DC1-8471-276E1ADE40E1}" presName="theInnerList" presStyleCnt="0"/>
      <dgm:spPr/>
    </dgm:pt>
    <dgm:pt modelId="{E52A3A74-041E-4A89-9AF0-01B41B585A3B}" type="pres">
      <dgm:prSet presAssocID="{AE71F05C-FFF1-4EE3-B3F8-1A00C2345AB3}" presName="childNode" presStyleLbl="node1" presStyleIdx="4" presStyleCnt="8" custLinFactNeighborX="3305" custLinFactNeighborY="-512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EC0952-AE7C-475A-A5F6-02AE58DEAD6B}" type="pres">
      <dgm:prSet presAssocID="{AE71F05C-FFF1-4EE3-B3F8-1A00C2345AB3}" presName="aSpace2" presStyleCnt="0"/>
      <dgm:spPr/>
    </dgm:pt>
    <dgm:pt modelId="{31611DCC-DD9F-457A-AF7E-199B16879A0A}" type="pres">
      <dgm:prSet presAssocID="{FD7CE5B8-FC0C-454E-BD67-D827880E1926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965B97-6691-45CA-92FB-6225D5F53064}" type="pres">
      <dgm:prSet presAssocID="{20145072-6320-4DC1-8471-276E1ADE40E1}" presName="aSpace" presStyleCnt="0"/>
      <dgm:spPr/>
    </dgm:pt>
    <dgm:pt modelId="{5058C0A0-A593-401F-AFD6-0F17C5162417}" type="pres">
      <dgm:prSet presAssocID="{A4A42028-E25F-41E6-85C1-CD5FE1CBFEFF}" presName="compNode" presStyleCnt="0"/>
      <dgm:spPr/>
    </dgm:pt>
    <dgm:pt modelId="{C1AF9546-8170-4C0D-8378-D590DAC40C8E}" type="pres">
      <dgm:prSet presAssocID="{A4A42028-E25F-41E6-85C1-CD5FE1CBFEFF}" presName="aNode" presStyleLbl="bgShp" presStyleIdx="3" presStyleCnt="4"/>
      <dgm:spPr/>
      <dgm:t>
        <a:bodyPr/>
        <a:lstStyle/>
        <a:p>
          <a:endParaRPr lang="tr-TR"/>
        </a:p>
      </dgm:t>
    </dgm:pt>
    <dgm:pt modelId="{05EC6CB4-410B-4BDB-9AFC-661D9794F9C0}" type="pres">
      <dgm:prSet presAssocID="{A4A42028-E25F-41E6-85C1-CD5FE1CBFEFF}" presName="textNode" presStyleLbl="bgShp" presStyleIdx="3" presStyleCnt="4"/>
      <dgm:spPr/>
      <dgm:t>
        <a:bodyPr/>
        <a:lstStyle/>
        <a:p>
          <a:endParaRPr lang="tr-TR"/>
        </a:p>
      </dgm:t>
    </dgm:pt>
    <dgm:pt modelId="{FF6CFB34-D1E9-45A7-80A8-AFD15A2F0AF4}" type="pres">
      <dgm:prSet presAssocID="{A4A42028-E25F-41E6-85C1-CD5FE1CBFEFF}" presName="compChildNode" presStyleCnt="0"/>
      <dgm:spPr/>
    </dgm:pt>
    <dgm:pt modelId="{7C47FB27-8DF5-473D-9749-2964414F8105}" type="pres">
      <dgm:prSet presAssocID="{A4A42028-E25F-41E6-85C1-CD5FE1CBFEFF}" presName="theInnerList" presStyleCnt="0"/>
      <dgm:spPr/>
    </dgm:pt>
    <dgm:pt modelId="{142C2D4B-9D8F-4391-AE86-B3FA7D336165}" type="pres">
      <dgm:prSet presAssocID="{6549E8D2-0F2A-4D6D-97EE-64EFB73B2EE0}" presName="childNode" presStyleLbl="node1" presStyleIdx="6" presStyleCnt="8" custLinFactNeighborX="4541" custLinFactNeighborY="-512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CCCDD1-50DD-4C90-9BA5-D10038EB95D3}" type="pres">
      <dgm:prSet presAssocID="{6549E8D2-0F2A-4D6D-97EE-64EFB73B2EE0}" presName="aSpace2" presStyleCnt="0"/>
      <dgm:spPr/>
    </dgm:pt>
    <dgm:pt modelId="{54ADDF4D-BFE5-4924-9197-FC1915B574A3}" type="pres">
      <dgm:prSet presAssocID="{1D10EC2A-52F7-46F7-98F3-F664DDB6E300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49C49E2-723A-4B16-9F03-D3A0A9584CBC}" srcId="{505A57AC-1BCF-4F45-88D4-73BFE4D25084}" destId="{BC512BEF-996B-4850-A593-A2AC87104F48}" srcOrd="0" destOrd="0" parTransId="{D678951A-1169-41C7-B17C-B9898F0CF7B7}" sibTransId="{9EC13798-48AA-4B64-89E8-768E816267A0}"/>
    <dgm:cxn modelId="{B32FDC18-2A31-4905-9548-451CC65CCF32}" srcId="{20145072-6320-4DC1-8471-276E1ADE40E1}" destId="{AE71F05C-FFF1-4EE3-B3F8-1A00C2345AB3}" srcOrd="0" destOrd="0" parTransId="{A0D82A1A-9B31-4C90-9EB9-2188566F886B}" sibTransId="{6E9B335B-7091-4892-A0F1-3089E55B1A50}"/>
    <dgm:cxn modelId="{D3E3FE1F-5BA5-406E-88C5-AF77FFF36949}" srcId="{B3EBC398-B895-4C87-9059-ED5EC566F2C3}" destId="{59451054-940B-46FD-950B-3C637025884A}" srcOrd="0" destOrd="0" parTransId="{8353524E-B406-4FC5-9517-DC222910BF6E}" sibTransId="{0443BE17-A977-4926-99F4-13123410472E}"/>
    <dgm:cxn modelId="{26248DB6-EF06-407A-94C1-89203C986420}" srcId="{20145072-6320-4DC1-8471-276E1ADE40E1}" destId="{FD7CE5B8-FC0C-454E-BD67-D827880E1926}" srcOrd="1" destOrd="0" parTransId="{1E8CCA36-7F05-450E-B6C3-A31CD4712CC2}" sibTransId="{18C05816-1282-446A-B2F1-A8D0797EC7DE}"/>
    <dgm:cxn modelId="{3A5523FC-44B9-4A48-A3E0-90666D24B1BC}" type="presOf" srcId="{59451054-940B-46FD-950B-3C637025884A}" destId="{E451ABA5-A0A8-4A40-894B-CB095326199C}" srcOrd="0" destOrd="0" presId="urn:microsoft.com/office/officeart/2005/8/layout/lProcess2"/>
    <dgm:cxn modelId="{B5E7CB60-F791-41C3-9A7B-1E1492C61DFF}" type="presOf" srcId="{20145072-6320-4DC1-8471-276E1ADE40E1}" destId="{D562A095-2D32-4E8E-93C4-AEC8E119762E}" srcOrd="0" destOrd="0" presId="urn:microsoft.com/office/officeart/2005/8/layout/lProcess2"/>
    <dgm:cxn modelId="{486E30FE-30B2-4DE4-B2F4-5069C8DD4ADE}" type="presOf" srcId="{B3EBC398-B895-4C87-9059-ED5EC566F2C3}" destId="{CBB4AD1D-3E1B-440A-81B2-5BED96EB4F5A}" srcOrd="0" destOrd="0" presId="urn:microsoft.com/office/officeart/2005/8/layout/lProcess2"/>
    <dgm:cxn modelId="{CB95B30F-3B1B-476A-B9DF-8FCF70881093}" type="presOf" srcId="{A4A42028-E25F-41E6-85C1-CD5FE1CBFEFF}" destId="{C1AF9546-8170-4C0D-8378-D590DAC40C8E}" srcOrd="0" destOrd="0" presId="urn:microsoft.com/office/officeart/2005/8/layout/lProcess2"/>
    <dgm:cxn modelId="{7B875C07-676D-4E3E-92FE-2C7C626D3008}" srcId="{A222F0D4-DF3C-4E96-9822-748C6CE5EC22}" destId="{B3EBC398-B895-4C87-9059-ED5EC566F2C3}" srcOrd="1" destOrd="0" parTransId="{38F48587-1248-408E-B198-DB72D0C1A0A8}" sibTransId="{0C81E51B-8010-4094-9F17-A46736DCCE11}"/>
    <dgm:cxn modelId="{BA70EC57-3865-4806-AFF9-2DA8AB34AC6A}" type="presOf" srcId="{A4A42028-E25F-41E6-85C1-CD5FE1CBFEFF}" destId="{05EC6CB4-410B-4BDB-9AFC-661D9794F9C0}" srcOrd="1" destOrd="0" presId="urn:microsoft.com/office/officeart/2005/8/layout/lProcess2"/>
    <dgm:cxn modelId="{4EC147AE-79E4-45A5-8D91-4D7C9E91FDD2}" srcId="{A4A42028-E25F-41E6-85C1-CD5FE1CBFEFF}" destId="{6549E8D2-0F2A-4D6D-97EE-64EFB73B2EE0}" srcOrd="0" destOrd="0" parTransId="{1F2BC691-A820-4D00-A104-500D0C03E5ED}" sibTransId="{4A5A2827-74F5-42CD-B24B-2EE2ABB45A6C}"/>
    <dgm:cxn modelId="{6322E5F1-9739-4CE9-AE65-9480C8BD3447}" srcId="{A222F0D4-DF3C-4E96-9822-748C6CE5EC22}" destId="{505A57AC-1BCF-4F45-88D4-73BFE4D25084}" srcOrd="0" destOrd="0" parTransId="{2348166C-D3AE-4316-904B-A7108CC922C5}" sibTransId="{207D7C3D-C52E-4DFA-83C1-28A0A8D7A437}"/>
    <dgm:cxn modelId="{5B92B504-9744-4085-9D8D-673A05DBADF8}" type="presOf" srcId="{E1F5B5C3-8190-4AE0-99D3-E9479A96FBFE}" destId="{AD14E6F1-8EC7-4965-91F9-C03460595013}" srcOrd="0" destOrd="0" presId="urn:microsoft.com/office/officeart/2005/8/layout/lProcess2"/>
    <dgm:cxn modelId="{42CEC2E0-63BF-4C6D-BC3C-188284DD01D5}" type="presOf" srcId="{6549E8D2-0F2A-4D6D-97EE-64EFB73B2EE0}" destId="{142C2D4B-9D8F-4391-AE86-B3FA7D336165}" srcOrd="0" destOrd="0" presId="urn:microsoft.com/office/officeart/2005/8/layout/lProcess2"/>
    <dgm:cxn modelId="{C492491F-E0B2-45F3-8CEF-2B16A3E87188}" type="presOf" srcId="{20145072-6320-4DC1-8471-276E1ADE40E1}" destId="{B6EE91ED-872B-4A89-A9A2-1FD4D72AAD0C}" srcOrd="1" destOrd="0" presId="urn:microsoft.com/office/officeart/2005/8/layout/lProcess2"/>
    <dgm:cxn modelId="{C3258D00-97B8-4B78-B180-03A2BDB05440}" srcId="{505A57AC-1BCF-4F45-88D4-73BFE4D25084}" destId="{434A8ADD-904D-4D0A-BC40-327B49E11432}" srcOrd="1" destOrd="0" parTransId="{404B233C-9F31-4DCD-9F81-32F5C76DC061}" sibTransId="{FCEF211E-A214-47D2-ACD4-2A9CCB610D97}"/>
    <dgm:cxn modelId="{B8F5306F-E73D-47A9-BCB3-3B5D014C2FF6}" type="presOf" srcId="{A222F0D4-DF3C-4E96-9822-748C6CE5EC22}" destId="{FEB14F09-9EBD-4A14-AC97-79F292B0DD60}" srcOrd="0" destOrd="0" presId="urn:microsoft.com/office/officeart/2005/8/layout/lProcess2"/>
    <dgm:cxn modelId="{ECBC58B7-CE89-4637-9969-248D3D4EAC74}" type="presOf" srcId="{AE71F05C-FFF1-4EE3-B3F8-1A00C2345AB3}" destId="{E52A3A74-041E-4A89-9AF0-01B41B585A3B}" srcOrd="0" destOrd="0" presId="urn:microsoft.com/office/officeart/2005/8/layout/lProcess2"/>
    <dgm:cxn modelId="{FC1AF233-E89B-4C65-B751-245306ACE3A9}" type="presOf" srcId="{434A8ADD-904D-4D0A-BC40-327B49E11432}" destId="{7FB297B2-5563-4DDF-A55F-F3F3346BD7DB}" srcOrd="0" destOrd="0" presId="urn:microsoft.com/office/officeart/2005/8/layout/lProcess2"/>
    <dgm:cxn modelId="{8E8BC4C7-28A2-41E4-9FBC-39FD236BB951}" type="presOf" srcId="{FD7CE5B8-FC0C-454E-BD67-D827880E1926}" destId="{31611DCC-DD9F-457A-AF7E-199B16879A0A}" srcOrd="0" destOrd="0" presId="urn:microsoft.com/office/officeart/2005/8/layout/lProcess2"/>
    <dgm:cxn modelId="{C61A3BA6-407B-4A47-9B77-2FB3BD565FD8}" type="presOf" srcId="{505A57AC-1BCF-4F45-88D4-73BFE4D25084}" destId="{6E342D37-654B-491C-8E4F-4B1A9433745A}" srcOrd="1" destOrd="0" presId="urn:microsoft.com/office/officeart/2005/8/layout/lProcess2"/>
    <dgm:cxn modelId="{0DDE2A73-8302-48E9-AD89-C3BC2A0E2126}" srcId="{A4A42028-E25F-41E6-85C1-CD5FE1CBFEFF}" destId="{1D10EC2A-52F7-46F7-98F3-F664DDB6E300}" srcOrd="1" destOrd="0" parTransId="{37918C31-CA64-4915-A34F-09C688702CAF}" sibTransId="{8E4AEB4C-6675-4D0D-AFD6-1BC48A65EC29}"/>
    <dgm:cxn modelId="{6B68E23C-0589-4212-97F7-A1160368336F}" type="presOf" srcId="{B3EBC398-B895-4C87-9059-ED5EC566F2C3}" destId="{8E3F8A4A-7B05-45C6-8A91-D05C93DBEFB4}" srcOrd="1" destOrd="0" presId="urn:microsoft.com/office/officeart/2005/8/layout/lProcess2"/>
    <dgm:cxn modelId="{02887CEE-B9AA-4773-A1C3-F83A9BB2ADE1}" type="presOf" srcId="{BC512BEF-996B-4850-A593-A2AC87104F48}" destId="{56DCDF29-F8BD-4561-B86B-0C5D1CE0CB5D}" srcOrd="0" destOrd="0" presId="urn:microsoft.com/office/officeart/2005/8/layout/lProcess2"/>
    <dgm:cxn modelId="{19E50D7D-F701-409A-80A8-CCE86AB5AD7E}" type="presOf" srcId="{505A57AC-1BCF-4F45-88D4-73BFE4D25084}" destId="{4A38E2FB-30AC-4719-BBA1-E11328189E35}" srcOrd="0" destOrd="0" presId="urn:microsoft.com/office/officeart/2005/8/layout/lProcess2"/>
    <dgm:cxn modelId="{3B425080-DA1D-4951-B0B0-5355C48C058C}" srcId="{A222F0D4-DF3C-4E96-9822-748C6CE5EC22}" destId="{A4A42028-E25F-41E6-85C1-CD5FE1CBFEFF}" srcOrd="3" destOrd="0" parTransId="{35969046-88E1-4022-B071-6176D01DAACA}" sibTransId="{B741760A-EFD3-428F-B498-32A1046B5787}"/>
    <dgm:cxn modelId="{9870CEE6-4AAE-49BC-9329-9604A8D82887}" type="presOf" srcId="{1D10EC2A-52F7-46F7-98F3-F664DDB6E300}" destId="{54ADDF4D-BFE5-4924-9197-FC1915B574A3}" srcOrd="0" destOrd="0" presId="urn:microsoft.com/office/officeart/2005/8/layout/lProcess2"/>
    <dgm:cxn modelId="{3F2550B2-BA7D-4DF5-BF15-F4931766209A}" srcId="{B3EBC398-B895-4C87-9059-ED5EC566F2C3}" destId="{E1F5B5C3-8190-4AE0-99D3-E9479A96FBFE}" srcOrd="1" destOrd="0" parTransId="{1B4CEDA4-628E-497B-BFDB-58CA6A93D7B9}" sibTransId="{6E54EEBE-8E90-4E7D-AF5E-1E24247FB45D}"/>
    <dgm:cxn modelId="{A3441E78-172F-4E2E-B52B-D6864CB60ACE}" srcId="{A222F0D4-DF3C-4E96-9822-748C6CE5EC22}" destId="{20145072-6320-4DC1-8471-276E1ADE40E1}" srcOrd="2" destOrd="0" parTransId="{5BA4FCB8-02C9-40B4-B77A-D9DA3DEF3D0D}" sibTransId="{E0EA273B-7D9E-44F9-A864-F8416D830DAB}"/>
    <dgm:cxn modelId="{C02715E2-43B8-41E1-A929-E74429A6179C}" type="presParOf" srcId="{FEB14F09-9EBD-4A14-AC97-79F292B0DD60}" destId="{5ACA2EB7-AC3C-4046-A25A-21053776814D}" srcOrd="0" destOrd="0" presId="urn:microsoft.com/office/officeart/2005/8/layout/lProcess2"/>
    <dgm:cxn modelId="{71566786-2F26-489A-AF3C-4A2CD71D8CC8}" type="presParOf" srcId="{5ACA2EB7-AC3C-4046-A25A-21053776814D}" destId="{4A38E2FB-30AC-4719-BBA1-E11328189E35}" srcOrd="0" destOrd="0" presId="urn:microsoft.com/office/officeart/2005/8/layout/lProcess2"/>
    <dgm:cxn modelId="{3539EE44-2844-4B84-9E96-7ADD35092518}" type="presParOf" srcId="{5ACA2EB7-AC3C-4046-A25A-21053776814D}" destId="{6E342D37-654B-491C-8E4F-4B1A9433745A}" srcOrd="1" destOrd="0" presId="urn:microsoft.com/office/officeart/2005/8/layout/lProcess2"/>
    <dgm:cxn modelId="{B0D7451C-63B6-4A44-A5D2-641C0E5D796B}" type="presParOf" srcId="{5ACA2EB7-AC3C-4046-A25A-21053776814D}" destId="{F9698060-5696-4D25-AFFE-BCD5CD7C60FF}" srcOrd="2" destOrd="0" presId="urn:microsoft.com/office/officeart/2005/8/layout/lProcess2"/>
    <dgm:cxn modelId="{F69F2383-ECC2-468E-8576-B4D555C35C01}" type="presParOf" srcId="{F9698060-5696-4D25-AFFE-BCD5CD7C60FF}" destId="{5B6F0253-389F-45F0-BFCE-C53A81E27069}" srcOrd="0" destOrd="0" presId="urn:microsoft.com/office/officeart/2005/8/layout/lProcess2"/>
    <dgm:cxn modelId="{D8C8F00C-80DB-4C84-A8BE-EC7D14250999}" type="presParOf" srcId="{5B6F0253-389F-45F0-BFCE-C53A81E27069}" destId="{56DCDF29-F8BD-4561-B86B-0C5D1CE0CB5D}" srcOrd="0" destOrd="0" presId="urn:microsoft.com/office/officeart/2005/8/layout/lProcess2"/>
    <dgm:cxn modelId="{4BD0E047-C172-4FB1-874B-6A48D1EB05DF}" type="presParOf" srcId="{5B6F0253-389F-45F0-BFCE-C53A81E27069}" destId="{C8924E25-BF83-41FA-A942-ED45F77E1516}" srcOrd="1" destOrd="0" presId="urn:microsoft.com/office/officeart/2005/8/layout/lProcess2"/>
    <dgm:cxn modelId="{CC8BCF7C-1D38-4882-AB61-9A6F998FAA58}" type="presParOf" srcId="{5B6F0253-389F-45F0-BFCE-C53A81E27069}" destId="{7FB297B2-5563-4DDF-A55F-F3F3346BD7DB}" srcOrd="2" destOrd="0" presId="urn:microsoft.com/office/officeart/2005/8/layout/lProcess2"/>
    <dgm:cxn modelId="{CE244BEA-5E86-4E28-B247-E56FA06C0C04}" type="presParOf" srcId="{FEB14F09-9EBD-4A14-AC97-79F292B0DD60}" destId="{912C9C66-75B8-43E3-ABD5-67E8C942A21E}" srcOrd="1" destOrd="0" presId="urn:microsoft.com/office/officeart/2005/8/layout/lProcess2"/>
    <dgm:cxn modelId="{9DB688A5-D981-41F8-A207-4EE2FD36350F}" type="presParOf" srcId="{FEB14F09-9EBD-4A14-AC97-79F292B0DD60}" destId="{AB17977F-B1C7-4814-8BF0-D711CCEF0973}" srcOrd="2" destOrd="0" presId="urn:microsoft.com/office/officeart/2005/8/layout/lProcess2"/>
    <dgm:cxn modelId="{E0DAB574-D72F-4D21-9BF3-C9263FD2B03B}" type="presParOf" srcId="{AB17977F-B1C7-4814-8BF0-D711CCEF0973}" destId="{CBB4AD1D-3E1B-440A-81B2-5BED96EB4F5A}" srcOrd="0" destOrd="0" presId="urn:microsoft.com/office/officeart/2005/8/layout/lProcess2"/>
    <dgm:cxn modelId="{E6EB909A-D93C-4FCD-AD9A-FAE46CF6CFF1}" type="presParOf" srcId="{AB17977F-B1C7-4814-8BF0-D711CCEF0973}" destId="{8E3F8A4A-7B05-45C6-8A91-D05C93DBEFB4}" srcOrd="1" destOrd="0" presId="urn:microsoft.com/office/officeart/2005/8/layout/lProcess2"/>
    <dgm:cxn modelId="{2577A741-484D-40F5-A972-A9480D9DC6F4}" type="presParOf" srcId="{AB17977F-B1C7-4814-8BF0-D711CCEF0973}" destId="{3BB5217C-74C4-4E4D-A192-0529119F6982}" srcOrd="2" destOrd="0" presId="urn:microsoft.com/office/officeart/2005/8/layout/lProcess2"/>
    <dgm:cxn modelId="{6621B9D2-DBF5-43BF-9DA3-BDA77D602F86}" type="presParOf" srcId="{3BB5217C-74C4-4E4D-A192-0529119F6982}" destId="{70F8F7E1-D030-4EA1-9CA4-2707609DBBBF}" srcOrd="0" destOrd="0" presId="urn:microsoft.com/office/officeart/2005/8/layout/lProcess2"/>
    <dgm:cxn modelId="{FF187838-E4C7-4353-A1D3-90B028ADC0BB}" type="presParOf" srcId="{70F8F7E1-D030-4EA1-9CA4-2707609DBBBF}" destId="{E451ABA5-A0A8-4A40-894B-CB095326199C}" srcOrd="0" destOrd="0" presId="urn:microsoft.com/office/officeart/2005/8/layout/lProcess2"/>
    <dgm:cxn modelId="{68DE5E76-EDEE-469F-92C2-86F75C74982B}" type="presParOf" srcId="{70F8F7E1-D030-4EA1-9CA4-2707609DBBBF}" destId="{FB9FC22D-895B-48C4-BA53-C68648E2103E}" srcOrd="1" destOrd="0" presId="urn:microsoft.com/office/officeart/2005/8/layout/lProcess2"/>
    <dgm:cxn modelId="{FE11DA22-3E26-4623-972A-AF5AFA0067B5}" type="presParOf" srcId="{70F8F7E1-D030-4EA1-9CA4-2707609DBBBF}" destId="{AD14E6F1-8EC7-4965-91F9-C03460595013}" srcOrd="2" destOrd="0" presId="urn:microsoft.com/office/officeart/2005/8/layout/lProcess2"/>
    <dgm:cxn modelId="{71EC6181-05A9-4819-84DC-83475E61DA2C}" type="presParOf" srcId="{FEB14F09-9EBD-4A14-AC97-79F292B0DD60}" destId="{D7F05EDC-30B6-4E19-8BFB-73BDE6F23BB2}" srcOrd="3" destOrd="0" presId="urn:microsoft.com/office/officeart/2005/8/layout/lProcess2"/>
    <dgm:cxn modelId="{DEEEDB1E-8DF8-4AEB-B653-1D9F685AF00F}" type="presParOf" srcId="{FEB14F09-9EBD-4A14-AC97-79F292B0DD60}" destId="{733592CF-55E5-4D0C-B913-5D24984D8659}" srcOrd="4" destOrd="0" presId="urn:microsoft.com/office/officeart/2005/8/layout/lProcess2"/>
    <dgm:cxn modelId="{AF0FD98A-0E10-4E8A-B0C4-C44628BD300B}" type="presParOf" srcId="{733592CF-55E5-4D0C-B913-5D24984D8659}" destId="{D562A095-2D32-4E8E-93C4-AEC8E119762E}" srcOrd="0" destOrd="0" presId="urn:microsoft.com/office/officeart/2005/8/layout/lProcess2"/>
    <dgm:cxn modelId="{BF1C4402-0839-410B-86D0-7A74BE95E06F}" type="presParOf" srcId="{733592CF-55E5-4D0C-B913-5D24984D8659}" destId="{B6EE91ED-872B-4A89-A9A2-1FD4D72AAD0C}" srcOrd="1" destOrd="0" presId="urn:microsoft.com/office/officeart/2005/8/layout/lProcess2"/>
    <dgm:cxn modelId="{CAD131C0-D870-4392-A363-4E0389AFD574}" type="presParOf" srcId="{733592CF-55E5-4D0C-B913-5D24984D8659}" destId="{25E09DCB-C893-44AE-9C02-88F866CF0F2E}" srcOrd="2" destOrd="0" presId="urn:microsoft.com/office/officeart/2005/8/layout/lProcess2"/>
    <dgm:cxn modelId="{E14A94F9-3CC1-49D3-93E9-AE12FDC9A83A}" type="presParOf" srcId="{25E09DCB-C893-44AE-9C02-88F866CF0F2E}" destId="{E4B0E3E9-A335-4011-A0EF-92C32CFCB462}" srcOrd="0" destOrd="0" presId="urn:microsoft.com/office/officeart/2005/8/layout/lProcess2"/>
    <dgm:cxn modelId="{33A1F27A-65B6-4361-9C9A-61C345771869}" type="presParOf" srcId="{E4B0E3E9-A335-4011-A0EF-92C32CFCB462}" destId="{E52A3A74-041E-4A89-9AF0-01B41B585A3B}" srcOrd="0" destOrd="0" presId="urn:microsoft.com/office/officeart/2005/8/layout/lProcess2"/>
    <dgm:cxn modelId="{CE81FBB4-17D2-427F-9C5E-B81B21D5D3AC}" type="presParOf" srcId="{E4B0E3E9-A335-4011-A0EF-92C32CFCB462}" destId="{FEEC0952-AE7C-475A-A5F6-02AE58DEAD6B}" srcOrd="1" destOrd="0" presId="urn:microsoft.com/office/officeart/2005/8/layout/lProcess2"/>
    <dgm:cxn modelId="{6FB56BC8-2410-4F94-92A9-77F7D48429A0}" type="presParOf" srcId="{E4B0E3E9-A335-4011-A0EF-92C32CFCB462}" destId="{31611DCC-DD9F-457A-AF7E-199B16879A0A}" srcOrd="2" destOrd="0" presId="urn:microsoft.com/office/officeart/2005/8/layout/lProcess2"/>
    <dgm:cxn modelId="{8E4E8DEF-C996-493A-9473-9E590574817D}" type="presParOf" srcId="{FEB14F09-9EBD-4A14-AC97-79F292B0DD60}" destId="{8D965B97-6691-45CA-92FB-6225D5F53064}" srcOrd="5" destOrd="0" presId="urn:microsoft.com/office/officeart/2005/8/layout/lProcess2"/>
    <dgm:cxn modelId="{03625E86-67AE-4104-A9A2-E6264C9A492F}" type="presParOf" srcId="{FEB14F09-9EBD-4A14-AC97-79F292B0DD60}" destId="{5058C0A0-A593-401F-AFD6-0F17C5162417}" srcOrd="6" destOrd="0" presId="urn:microsoft.com/office/officeart/2005/8/layout/lProcess2"/>
    <dgm:cxn modelId="{16B0DD29-09D5-4FE7-B216-53916F1BD2EF}" type="presParOf" srcId="{5058C0A0-A593-401F-AFD6-0F17C5162417}" destId="{C1AF9546-8170-4C0D-8378-D590DAC40C8E}" srcOrd="0" destOrd="0" presId="urn:microsoft.com/office/officeart/2005/8/layout/lProcess2"/>
    <dgm:cxn modelId="{81F8B41D-AD66-4856-AC7A-C3761007C413}" type="presParOf" srcId="{5058C0A0-A593-401F-AFD6-0F17C5162417}" destId="{05EC6CB4-410B-4BDB-9AFC-661D9794F9C0}" srcOrd="1" destOrd="0" presId="urn:microsoft.com/office/officeart/2005/8/layout/lProcess2"/>
    <dgm:cxn modelId="{1286882B-3AFE-4EC0-9E0B-9C8029257E7A}" type="presParOf" srcId="{5058C0A0-A593-401F-AFD6-0F17C5162417}" destId="{FF6CFB34-D1E9-45A7-80A8-AFD15A2F0AF4}" srcOrd="2" destOrd="0" presId="urn:microsoft.com/office/officeart/2005/8/layout/lProcess2"/>
    <dgm:cxn modelId="{909AE503-70E8-458E-B1D5-E7E6152440DE}" type="presParOf" srcId="{FF6CFB34-D1E9-45A7-80A8-AFD15A2F0AF4}" destId="{7C47FB27-8DF5-473D-9749-2964414F8105}" srcOrd="0" destOrd="0" presId="urn:microsoft.com/office/officeart/2005/8/layout/lProcess2"/>
    <dgm:cxn modelId="{03619547-EB6F-4F8D-BDAE-23F825B4BEB9}" type="presParOf" srcId="{7C47FB27-8DF5-473D-9749-2964414F8105}" destId="{142C2D4B-9D8F-4391-AE86-B3FA7D336165}" srcOrd="0" destOrd="0" presId="urn:microsoft.com/office/officeart/2005/8/layout/lProcess2"/>
    <dgm:cxn modelId="{7E9EEF0C-EBD9-4848-87CF-C0C0921C73CD}" type="presParOf" srcId="{7C47FB27-8DF5-473D-9749-2964414F8105}" destId="{7BCCCDD1-50DD-4C90-9BA5-D10038EB95D3}" srcOrd="1" destOrd="0" presId="urn:microsoft.com/office/officeart/2005/8/layout/lProcess2"/>
    <dgm:cxn modelId="{E34E00E4-8064-41F8-ADB9-13A07A4C2CC5}" type="presParOf" srcId="{7C47FB27-8DF5-473D-9749-2964414F8105}" destId="{54ADDF4D-BFE5-4924-9197-FC1915B574A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C03BA1-CA65-4239-97DE-FB366B19BB0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386B95F-8873-432D-A24C-B3AFE2A24036}">
      <dgm:prSet phldrT="[Text]"/>
      <dgm:spPr>
        <a:scene3d>
          <a:camera prst="orthographicFront"/>
          <a:lightRig rig="threePt" dir="t"/>
        </a:scene3d>
        <a:sp3d extrusionH="12700" contourW="12700">
          <a:bevelT/>
          <a:bevelB/>
          <a:extrusionClr>
            <a:srgbClr val="FFFF00"/>
          </a:extrusionClr>
          <a:contourClr>
            <a:srgbClr val="FFFF00"/>
          </a:contourClr>
        </a:sp3d>
      </dgm:spPr>
      <dgm:t>
        <a:bodyPr/>
        <a:lstStyle/>
        <a:p>
          <a:r>
            <a:rPr lang="tr-TR" dirty="0" smtClean="0"/>
            <a:t>Common Database</a:t>
          </a:r>
          <a:endParaRPr lang="tr-TR" dirty="0"/>
        </a:p>
      </dgm:t>
    </dgm:pt>
    <dgm:pt modelId="{4DD4118C-BC78-458F-8F38-6A7A2426E38E}" type="parTrans" cxnId="{E3A19319-A445-4A4D-A103-542737ACE0F3}">
      <dgm:prSet/>
      <dgm:spPr/>
      <dgm:t>
        <a:bodyPr/>
        <a:lstStyle/>
        <a:p>
          <a:endParaRPr lang="tr-TR"/>
        </a:p>
      </dgm:t>
    </dgm:pt>
    <dgm:pt modelId="{066DF061-52C6-4E3A-9FD8-8A7F643B758D}" type="sibTrans" cxnId="{E3A19319-A445-4A4D-A103-542737ACE0F3}">
      <dgm:prSet/>
      <dgm:spPr/>
      <dgm:t>
        <a:bodyPr/>
        <a:lstStyle/>
        <a:p>
          <a:endParaRPr lang="tr-TR"/>
        </a:p>
      </dgm:t>
    </dgm:pt>
    <dgm:pt modelId="{52C841C0-827E-4C20-8DCE-AFF9E0FFE828}">
      <dgm:prSet phldrT="[Text]"/>
      <dgm:spPr>
        <a:scene3d>
          <a:camera prst="orthographicFront"/>
          <a:lightRig rig="threePt" dir="t"/>
        </a:scene3d>
        <a:sp3d extrusionH="12700" contourW="12700">
          <a:bevelT/>
          <a:bevelB/>
          <a:extrusionClr>
            <a:srgbClr val="FFFF00"/>
          </a:extrusionClr>
          <a:contourClr>
            <a:srgbClr val="FFFF00"/>
          </a:contourClr>
        </a:sp3d>
      </dgm:spPr>
      <dgm:t>
        <a:bodyPr/>
        <a:lstStyle/>
        <a:p>
          <a:r>
            <a:rPr lang="tr-TR" dirty="0" smtClean="0"/>
            <a:t>Trading </a:t>
          </a:r>
          <a:endParaRPr lang="tr-TR" dirty="0"/>
        </a:p>
      </dgm:t>
    </dgm:pt>
    <dgm:pt modelId="{9BB61F55-11A3-48AD-B069-9F9BEE7FFBB9}" type="parTrans" cxnId="{7F3BD61A-4CF9-416E-8C2E-5BC9A6B0659A}">
      <dgm:prSet/>
      <dgm:spPr>
        <a:scene3d>
          <a:camera prst="orthographicFront"/>
          <a:lightRig rig="threePt" dir="t"/>
        </a:scene3d>
        <a:sp3d contourW="12700"/>
      </dgm:spPr>
      <dgm:t>
        <a:bodyPr/>
        <a:lstStyle/>
        <a:p>
          <a:endParaRPr lang="tr-TR"/>
        </a:p>
      </dgm:t>
    </dgm:pt>
    <dgm:pt modelId="{42B519B4-4E06-4530-B61F-CAFF59D8CD79}" type="sibTrans" cxnId="{7F3BD61A-4CF9-416E-8C2E-5BC9A6B0659A}">
      <dgm:prSet/>
      <dgm:spPr/>
      <dgm:t>
        <a:bodyPr/>
        <a:lstStyle/>
        <a:p>
          <a:endParaRPr lang="tr-TR"/>
        </a:p>
      </dgm:t>
    </dgm:pt>
    <dgm:pt modelId="{8B036F91-AF9D-45B3-8F9D-76ACCD73B256}">
      <dgm:prSet phldrT="[Text]"/>
      <dgm:spPr>
        <a:scene3d>
          <a:camera prst="orthographicFront"/>
          <a:lightRig rig="threePt" dir="t"/>
        </a:scene3d>
        <a:sp3d extrusionH="12700" contourW="12700">
          <a:bevelT/>
          <a:bevelB/>
          <a:extrusionClr>
            <a:srgbClr val="FFFF00"/>
          </a:extrusionClr>
          <a:contourClr>
            <a:srgbClr val="FFFF00"/>
          </a:contourClr>
        </a:sp3d>
      </dgm:spPr>
      <dgm:t>
        <a:bodyPr/>
        <a:lstStyle/>
        <a:p>
          <a:r>
            <a:rPr lang="tr-TR" dirty="0" smtClean="0"/>
            <a:t>Clearing</a:t>
          </a:r>
          <a:endParaRPr lang="tr-TR" dirty="0"/>
        </a:p>
      </dgm:t>
    </dgm:pt>
    <dgm:pt modelId="{E8F6AAB1-9146-476F-A673-EF65F92705B9}" type="parTrans" cxnId="{9B4F5077-B675-4093-9F61-735815721C29}">
      <dgm:prSet/>
      <dgm:spPr>
        <a:scene3d>
          <a:camera prst="orthographicFront"/>
          <a:lightRig rig="threePt" dir="t"/>
        </a:scene3d>
        <a:sp3d contourW="12700"/>
      </dgm:spPr>
      <dgm:t>
        <a:bodyPr/>
        <a:lstStyle/>
        <a:p>
          <a:endParaRPr lang="tr-TR"/>
        </a:p>
      </dgm:t>
    </dgm:pt>
    <dgm:pt modelId="{EB8ACD65-7612-4939-864C-5182942C5B5A}" type="sibTrans" cxnId="{9B4F5077-B675-4093-9F61-735815721C29}">
      <dgm:prSet/>
      <dgm:spPr/>
      <dgm:t>
        <a:bodyPr/>
        <a:lstStyle/>
        <a:p>
          <a:endParaRPr lang="tr-TR"/>
        </a:p>
      </dgm:t>
    </dgm:pt>
    <dgm:pt modelId="{BD13ED01-B524-4D7C-92D8-4676AE254307}">
      <dgm:prSet phldrT="[Text]"/>
      <dgm:spPr>
        <a:scene3d>
          <a:camera prst="orthographicFront"/>
          <a:lightRig rig="threePt" dir="t"/>
        </a:scene3d>
        <a:sp3d extrusionH="12700" contourW="12700">
          <a:bevelT/>
          <a:bevelB/>
          <a:extrusionClr>
            <a:srgbClr val="FFFF00"/>
          </a:extrusionClr>
          <a:contourClr>
            <a:srgbClr val="FFFF00"/>
          </a:contourClr>
        </a:sp3d>
      </dgm:spPr>
      <dgm:t>
        <a:bodyPr/>
        <a:lstStyle/>
        <a:p>
          <a:r>
            <a:rPr lang="tr-TR" dirty="0" smtClean="0"/>
            <a:t>Risk</a:t>
          </a:r>
          <a:br>
            <a:rPr lang="tr-TR" dirty="0" smtClean="0"/>
          </a:br>
          <a:r>
            <a:rPr lang="tr-TR" dirty="0" smtClean="0"/>
            <a:t>Management</a:t>
          </a:r>
          <a:endParaRPr lang="tr-TR" dirty="0"/>
        </a:p>
      </dgm:t>
    </dgm:pt>
    <dgm:pt modelId="{F85EF9BA-3793-4479-8DDC-EA54502B1B14}" type="parTrans" cxnId="{9D4302F9-2BAB-45FA-9044-A4A6909EDD9C}">
      <dgm:prSet/>
      <dgm:spPr>
        <a:scene3d>
          <a:camera prst="orthographicFront"/>
          <a:lightRig rig="threePt" dir="t"/>
        </a:scene3d>
        <a:sp3d contourW="12700"/>
      </dgm:spPr>
      <dgm:t>
        <a:bodyPr/>
        <a:lstStyle/>
        <a:p>
          <a:endParaRPr lang="tr-TR"/>
        </a:p>
      </dgm:t>
    </dgm:pt>
    <dgm:pt modelId="{B2E9CA0A-71FC-4994-8117-E1A5183CD175}" type="sibTrans" cxnId="{9D4302F9-2BAB-45FA-9044-A4A6909EDD9C}">
      <dgm:prSet/>
      <dgm:spPr/>
      <dgm:t>
        <a:bodyPr/>
        <a:lstStyle/>
        <a:p>
          <a:endParaRPr lang="tr-TR"/>
        </a:p>
      </dgm:t>
    </dgm:pt>
    <dgm:pt modelId="{A11ED6EB-E143-414A-9246-6DA3343D54C2}">
      <dgm:prSet phldrT="[Text]"/>
      <dgm:spPr>
        <a:scene3d>
          <a:camera prst="orthographicFront"/>
          <a:lightRig rig="threePt" dir="t"/>
        </a:scene3d>
        <a:sp3d extrusionH="12700" contourW="12700">
          <a:bevelT/>
          <a:bevelB/>
          <a:extrusionClr>
            <a:srgbClr val="FFFF00"/>
          </a:extrusionClr>
          <a:contourClr>
            <a:srgbClr val="FFFF00"/>
          </a:contourClr>
        </a:sp3d>
      </dgm:spPr>
      <dgm:t>
        <a:bodyPr/>
        <a:lstStyle/>
        <a:p>
          <a:r>
            <a:rPr lang="tr-TR" dirty="0" smtClean="0"/>
            <a:t>Data Dissemination</a:t>
          </a:r>
        </a:p>
      </dgm:t>
    </dgm:pt>
    <dgm:pt modelId="{8E606E1D-F03E-4B22-AC69-F3616F34ACA9}" type="parTrans" cxnId="{0291E4F9-EB04-420D-90D8-1E1CC591E97E}">
      <dgm:prSet/>
      <dgm:spPr>
        <a:scene3d>
          <a:camera prst="orthographicFront"/>
          <a:lightRig rig="threePt" dir="t"/>
        </a:scene3d>
        <a:sp3d contourW="12700"/>
      </dgm:spPr>
      <dgm:t>
        <a:bodyPr/>
        <a:lstStyle/>
        <a:p>
          <a:endParaRPr lang="tr-TR"/>
        </a:p>
      </dgm:t>
    </dgm:pt>
    <dgm:pt modelId="{F940A741-77E8-42FD-9BF7-E8D173AC4286}" type="sibTrans" cxnId="{0291E4F9-EB04-420D-90D8-1E1CC591E97E}">
      <dgm:prSet/>
      <dgm:spPr/>
      <dgm:t>
        <a:bodyPr/>
        <a:lstStyle/>
        <a:p>
          <a:endParaRPr lang="tr-TR"/>
        </a:p>
      </dgm:t>
    </dgm:pt>
    <dgm:pt modelId="{147728C7-0CE6-44F8-87BA-5BA4C700AB3C}">
      <dgm:prSet phldrT="[Text]"/>
      <dgm:spPr>
        <a:scene3d>
          <a:camera prst="orthographicFront"/>
          <a:lightRig rig="threePt" dir="t"/>
        </a:scene3d>
        <a:sp3d extrusionH="12700" contourW="12700">
          <a:bevelT/>
          <a:bevelB/>
          <a:extrusionClr>
            <a:srgbClr val="FFFF00"/>
          </a:extrusionClr>
          <a:contourClr>
            <a:srgbClr val="FFFF00"/>
          </a:contourClr>
        </a:sp3d>
      </dgm:spPr>
      <dgm:t>
        <a:bodyPr/>
        <a:lstStyle/>
        <a:p>
          <a:r>
            <a:rPr lang="tr-TR" dirty="0" smtClean="0"/>
            <a:t>Index Calculation</a:t>
          </a:r>
        </a:p>
      </dgm:t>
    </dgm:pt>
    <dgm:pt modelId="{71924C17-2A08-49CB-8D04-C0F4CCA139A7}" type="parTrans" cxnId="{5493BCC9-A8F0-4C71-B3BD-3FA150042CE4}">
      <dgm:prSet/>
      <dgm:spPr>
        <a:scene3d>
          <a:camera prst="orthographicFront"/>
          <a:lightRig rig="threePt" dir="t"/>
        </a:scene3d>
        <a:sp3d contourW="12700"/>
      </dgm:spPr>
      <dgm:t>
        <a:bodyPr/>
        <a:lstStyle/>
        <a:p>
          <a:endParaRPr lang="tr-TR"/>
        </a:p>
      </dgm:t>
    </dgm:pt>
    <dgm:pt modelId="{1BD7FC30-190D-4F07-AD80-F26016AC52D2}" type="sibTrans" cxnId="{5493BCC9-A8F0-4C71-B3BD-3FA150042CE4}">
      <dgm:prSet/>
      <dgm:spPr/>
      <dgm:t>
        <a:bodyPr/>
        <a:lstStyle/>
        <a:p>
          <a:endParaRPr lang="tr-TR"/>
        </a:p>
      </dgm:t>
    </dgm:pt>
    <dgm:pt modelId="{491E7A8E-A72C-4A49-A83A-A6BB1067EAE7}">
      <dgm:prSet phldrT="[Text]"/>
      <dgm:spPr>
        <a:scene3d>
          <a:camera prst="orthographicFront"/>
          <a:lightRig rig="threePt" dir="t"/>
        </a:scene3d>
        <a:sp3d extrusionH="12700" contourW="12700">
          <a:bevelT/>
          <a:bevelB/>
          <a:extrusionClr>
            <a:srgbClr val="FFFF00"/>
          </a:extrusionClr>
          <a:contourClr>
            <a:srgbClr val="FFFF00"/>
          </a:contourClr>
        </a:sp3d>
      </dgm:spPr>
      <dgm:t>
        <a:bodyPr/>
        <a:lstStyle/>
        <a:p>
          <a:r>
            <a:rPr lang="tr-TR" dirty="0" smtClean="0"/>
            <a:t>Surveillance</a:t>
          </a:r>
        </a:p>
      </dgm:t>
    </dgm:pt>
    <dgm:pt modelId="{47A9A12C-8098-48C5-9DC8-CF6298D7DCB2}" type="parTrans" cxnId="{B356F313-8552-4E0B-9A3B-BAD7E7860660}">
      <dgm:prSet/>
      <dgm:spPr>
        <a:scene3d>
          <a:camera prst="orthographicFront"/>
          <a:lightRig rig="threePt" dir="t"/>
        </a:scene3d>
        <a:sp3d contourW="12700"/>
      </dgm:spPr>
      <dgm:t>
        <a:bodyPr/>
        <a:lstStyle/>
        <a:p>
          <a:endParaRPr lang="tr-TR"/>
        </a:p>
      </dgm:t>
    </dgm:pt>
    <dgm:pt modelId="{98E24FF1-42C6-40BC-94AE-70075663519C}" type="sibTrans" cxnId="{B356F313-8552-4E0B-9A3B-BAD7E7860660}">
      <dgm:prSet/>
      <dgm:spPr/>
      <dgm:t>
        <a:bodyPr/>
        <a:lstStyle/>
        <a:p>
          <a:endParaRPr lang="tr-TR"/>
        </a:p>
      </dgm:t>
    </dgm:pt>
    <dgm:pt modelId="{B312486B-22F2-4ED9-8E4E-EA8130D44BD8}">
      <dgm:prSet phldrT="[Text]"/>
      <dgm:spPr>
        <a:scene3d>
          <a:camera prst="orthographicFront"/>
          <a:lightRig rig="threePt" dir="t"/>
        </a:scene3d>
        <a:sp3d extrusionH="12700" contourW="12700">
          <a:bevelT/>
          <a:bevelB/>
          <a:extrusionClr>
            <a:srgbClr val="FFFF00"/>
          </a:extrusionClr>
          <a:contourClr>
            <a:srgbClr val="FFFF00"/>
          </a:contourClr>
        </a:sp3d>
      </dgm:spPr>
      <dgm:t>
        <a:bodyPr/>
        <a:lstStyle/>
        <a:p>
          <a:r>
            <a:rPr lang="tr-TR" dirty="0" smtClean="0"/>
            <a:t>Reporting,</a:t>
          </a:r>
        </a:p>
        <a:p>
          <a:r>
            <a:rPr lang="tr-TR" dirty="0" smtClean="0"/>
            <a:t>Business Intelligence</a:t>
          </a:r>
        </a:p>
      </dgm:t>
    </dgm:pt>
    <dgm:pt modelId="{07BA98D4-0976-4180-B03F-6642C3DE7549}" type="parTrans" cxnId="{ECCC4B48-BD39-4DAD-8DC6-375082552094}">
      <dgm:prSet/>
      <dgm:spPr>
        <a:scene3d>
          <a:camera prst="orthographicFront"/>
          <a:lightRig rig="threePt" dir="t"/>
        </a:scene3d>
        <a:sp3d contourW="12700"/>
      </dgm:spPr>
      <dgm:t>
        <a:bodyPr/>
        <a:lstStyle/>
        <a:p>
          <a:endParaRPr lang="tr-TR"/>
        </a:p>
      </dgm:t>
    </dgm:pt>
    <dgm:pt modelId="{59571087-7D14-441B-8345-951D58194EA8}" type="sibTrans" cxnId="{ECCC4B48-BD39-4DAD-8DC6-375082552094}">
      <dgm:prSet/>
      <dgm:spPr/>
      <dgm:t>
        <a:bodyPr/>
        <a:lstStyle/>
        <a:p>
          <a:endParaRPr lang="tr-TR"/>
        </a:p>
      </dgm:t>
    </dgm:pt>
    <dgm:pt modelId="{7A731426-EBE6-44CD-927F-503C2F9C3913}">
      <dgm:prSet phldrT="[Text]"/>
      <dgm:spPr>
        <a:scene3d>
          <a:camera prst="orthographicFront"/>
          <a:lightRig rig="threePt" dir="t"/>
        </a:scene3d>
        <a:sp3d extrusionH="12700" contourW="12700">
          <a:bevelT/>
          <a:bevelB/>
          <a:extrusionClr>
            <a:srgbClr val="FFFF00"/>
          </a:extrusionClr>
          <a:contourClr>
            <a:srgbClr val="FFFF00"/>
          </a:contourClr>
        </a:sp3d>
      </dgm:spPr>
      <dgm:t>
        <a:bodyPr/>
        <a:lstStyle/>
        <a:p>
          <a:r>
            <a:rPr lang="tr-TR" dirty="0" smtClean="0"/>
            <a:t>Settlement</a:t>
          </a:r>
          <a:endParaRPr lang="tr-TR" dirty="0"/>
        </a:p>
      </dgm:t>
    </dgm:pt>
    <dgm:pt modelId="{E321DC3D-E521-48AC-859D-534873F9E5F4}" type="parTrans" cxnId="{B67FBF77-C954-4670-A4CE-48F85BE15749}">
      <dgm:prSet/>
      <dgm:spPr>
        <a:scene3d>
          <a:camera prst="orthographicFront"/>
          <a:lightRig rig="threePt" dir="t"/>
        </a:scene3d>
        <a:sp3d contourW="12700"/>
      </dgm:spPr>
      <dgm:t>
        <a:bodyPr/>
        <a:lstStyle/>
        <a:p>
          <a:endParaRPr lang="tr-TR"/>
        </a:p>
      </dgm:t>
    </dgm:pt>
    <dgm:pt modelId="{A9786291-EF0C-47CE-B6B3-13A7767DEFC3}" type="sibTrans" cxnId="{B67FBF77-C954-4670-A4CE-48F85BE15749}">
      <dgm:prSet/>
      <dgm:spPr/>
      <dgm:t>
        <a:bodyPr/>
        <a:lstStyle/>
        <a:p>
          <a:endParaRPr lang="tr-TR"/>
        </a:p>
      </dgm:t>
    </dgm:pt>
    <dgm:pt modelId="{D543CBD1-C7EF-4ECE-B153-23C64E3C07B2}">
      <dgm:prSet phldrT="[Text]"/>
      <dgm:spPr>
        <a:scene3d>
          <a:camera prst="orthographicFront"/>
          <a:lightRig rig="threePt" dir="t"/>
        </a:scene3d>
        <a:sp3d extrusionH="12700" contourW="12700">
          <a:bevelT/>
          <a:bevelB/>
          <a:extrusionClr>
            <a:srgbClr val="FFFF00"/>
          </a:extrusionClr>
          <a:contourClr>
            <a:srgbClr val="FFFF00"/>
          </a:contourClr>
        </a:sp3d>
      </dgm:spPr>
      <dgm:t>
        <a:bodyPr/>
        <a:lstStyle/>
        <a:p>
          <a:r>
            <a:rPr lang="tr-TR" dirty="0" smtClean="0"/>
            <a:t>Pre-trade</a:t>
          </a:r>
          <a:br>
            <a:rPr lang="tr-TR" dirty="0" smtClean="0"/>
          </a:br>
          <a:r>
            <a:rPr lang="tr-TR" dirty="0" smtClean="0"/>
            <a:t> Risk Management</a:t>
          </a:r>
          <a:endParaRPr lang="tr-TR" dirty="0"/>
        </a:p>
      </dgm:t>
    </dgm:pt>
    <dgm:pt modelId="{34079317-2814-446E-B99C-E70016A9A37C}" type="parTrans" cxnId="{96BCBE60-FFD8-46CA-9192-DC58E0FE5A26}">
      <dgm:prSet/>
      <dgm:spPr>
        <a:scene3d>
          <a:camera prst="orthographicFront"/>
          <a:lightRig rig="threePt" dir="t"/>
        </a:scene3d>
        <a:sp3d contourW="12700"/>
      </dgm:spPr>
      <dgm:t>
        <a:bodyPr/>
        <a:lstStyle/>
        <a:p>
          <a:endParaRPr lang="tr-TR"/>
        </a:p>
      </dgm:t>
    </dgm:pt>
    <dgm:pt modelId="{6E06EBF7-AC81-414A-8C23-86A85E701EAF}" type="sibTrans" cxnId="{96BCBE60-FFD8-46CA-9192-DC58E0FE5A26}">
      <dgm:prSet/>
      <dgm:spPr/>
      <dgm:t>
        <a:bodyPr/>
        <a:lstStyle/>
        <a:p>
          <a:endParaRPr lang="tr-TR"/>
        </a:p>
      </dgm:t>
    </dgm:pt>
    <dgm:pt modelId="{AAD33110-5189-42BF-852B-7F4CB6BFAAF6}" type="pres">
      <dgm:prSet presAssocID="{0CC03BA1-CA65-4239-97DE-FB366B19BB0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4405387-B8B6-4B0D-BF40-9574D86A071F}" type="pres">
      <dgm:prSet presAssocID="{2386B95F-8873-432D-A24C-B3AFE2A24036}" presName="centerShape" presStyleLbl="node0" presStyleIdx="0" presStyleCnt="1"/>
      <dgm:spPr/>
      <dgm:t>
        <a:bodyPr/>
        <a:lstStyle/>
        <a:p>
          <a:endParaRPr lang="tr-TR"/>
        </a:p>
      </dgm:t>
    </dgm:pt>
    <dgm:pt modelId="{BBC7B239-4E34-49A4-AC20-724764969D20}" type="pres">
      <dgm:prSet presAssocID="{9BB61F55-11A3-48AD-B069-9F9BEE7FFBB9}" presName="parTrans" presStyleLbl="sibTrans2D1" presStyleIdx="0" presStyleCnt="9"/>
      <dgm:spPr/>
      <dgm:t>
        <a:bodyPr/>
        <a:lstStyle/>
        <a:p>
          <a:endParaRPr lang="tr-TR"/>
        </a:p>
      </dgm:t>
    </dgm:pt>
    <dgm:pt modelId="{C439E8B9-29DF-40F7-AEDC-D60869FD7346}" type="pres">
      <dgm:prSet presAssocID="{9BB61F55-11A3-48AD-B069-9F9BEE7FFBB9}" presName="connectorText" presStyleLbl="sibTrans2D1" presStyleIdx="0" presStyleCnt="9"/>
      <dgm:spPr/>
      <dgm:t>
        <a:bodyPr/>
        <a:lstStyle/>
        <a:p>
          <a:endParaRPr lang="tr-TR"/>
        </a:p>
      </dgm:t>
    </dgm:pt>
    <dgm:pt modelId="{645C0C65-B2A8-4206-B0C9-1E25F9193BBB}" type="pres">
      <dgm:prSet presAssocID="{52C841C0-827E-4C20-8DCE-AFF9E0FFE82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2A6965-4EF5-44FA-BC97-A3988DAF06B3}" type="pres">
      <dgm:prSet presAssocID="{34079317-2814-446E-B99C-E70016A9A37C}" presName="parTrans" presStyleLbl="sibTrans2D1" presStyleIdx="1" presStyleCnt="9"/>
      <dgm:spPr/>
      <dgm:t>
        <a:bodyPr/>
        <a:lstStyle/>
        <a:p>
          <a:endParaRPr lang="tr-TR"/>
        </a:p>
      </dgm:t>
    </dgm:pt>
    <dgm:pt modelId="{C86EC23B-DB70-46B5-BA32-B91503B0598E}" type="pres">
      <dgm:prSet presAssocID="{34079317-2814-446E-B99C-E70016A9A37C}" presName="connectorText" presStyleLbl="sibTrans2D1" presStyleIdx="1" presStyleCnt="9"/>
      <dgm:spPr/>
      <dgm:t>
        <a:bodyPr/>
        <a:lstStyle/>
        <a:p>
          <a:endParaRPr lang="tr-TR"/>
        </a:p>
      </dgm:t>
    </dgm:pt>
    <dgm:pt modelId="{9E215150-56F6-4621-B42B-BB15F71BD52D}" type="pres">
      <dgm:prSet presAssocID="{D543CBD1-C7EF-4ECE-B153-23C64E3C07B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587576-DA5D-4F59-A2AD-D61A50DAA3E6}" type="pres">
      <dgm:prSet presAssocID="{E8F6AAB1-9146-476F-A673-EF65F92705B9}" presName="parTrans" presStyleLbl="sibTrans2D1" presStyleIdx="2" presStyleCnt="9"/>
      <dgm:spPr/>
      <dgm:t>
        <a:bodyPr/>
        <a:lstStyle/>
        <a:p>
          <a:endParaRPr lang="tr-TR"/>
        </a:p>
      </dgm:t>
    </dgm:pt>
    <dgm:pt modelId="{564B5C79-3AF7-424B-8E78-266686043666}" type="pres">
      <dgm:prSet presAssocID="{E8F6AAB1-9146-476F-A673-EF65F92705B9}" presName="connectorText" presStyleLbl="sibTrans2D1" presStyleIdx="2" presStyleCnt="9"/>
      <dgm:spPr/>
      <dgm:t>
        <a:bodyPr/>
        <a:lstStyle/>
        <a:p>
          <a:endParaRPr lang="tr-TR"/>
        </a:p>
      </dgm:t>
    </dgm:pt>
    <dgm:pt modelId="{A8FC441C-1E97-42A6-AF96-39446F2EE408}" type="pres">
      <dgm:prSet presAssocID="{8B036F91-AF9D-45B3-8F9D-76ACCD73B25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D031DB-2394-440F-83D8-1C3B0D0167D3}" type="pres">
      <dgm:prSet presAssocID="{E321DC3D-E521-48AC-859D-534873F9E5F4}" presName="parTrans" presStyleLbl="sibTrans2D1" presStyleIdx="3" presStyleCnt="9"/>
      <dgm:spPr/>
      <dgm:t>
        <a:bodyPr/>
        <a:lstStyle/>
        <a:p>
          <a:endParaRPr lang="tr-TR"/>
        </a:p>
      </dgm:t>
    </dgm:pt>
    <dgm:pt modelId="{A301CCB4-7F24-43C9-B322-DBAF7119FD81}" type="pres">
      <dgm:prSet presAssocID="{E321DC3D-E521-48AC-859D-534873F9E5F4}" presName="connectorText" presStyleLbl="sibTrans2D1" presStyleIdx="3" presStyleCnt="9"/>
      <dgm:spPr/>
      <dgm:t>
        <a:bodyPr/>
        <a:lstStyle/>
        <a:p>
          <a:endParaRPr lang="tr-TR"/>
        </a:p>
      </dgm:t>
    </dgm:pt>
    <dgm:pt modelId="{2B12F1CC-F44F-46B3-A218-22F579DFF9B6}" type="pres">
      <dgm:prSet presAssocID="{7A731426-EBE6-44CD-927F-503C2F9C391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6C60CF-7894-482B-8D68-E5CA9BB92C10}" type="pres">
      <dgm:prSet presAssocID="{F85EF9BA-3793-4479-8DDC-EA54502B1B14}" presName="parTrans" presStyleLbl="sibTrans2D1" presStyleIdx="4" presStyleCnt="9"/>
      <dgm:spPr/>
      <dgm:t>
        <a:bodyPr/>
        <a:lstStyle/>
        <a:p>
          <a:endParaRPr lang="tr-TR"/>
        </a:p>
      </dgm:t>
    </dgm:pt>
    <dgm:pt modelId="{D7E9434F-EFA9-4FE4-ADF7-5C81D86CFB73}" type="pres">
      <dgm:prSet presAssocID="{F85EF9BA-3793-4479-8DDC-EA54502B1B14}" presName="connectorText" presStyleLbl="sibTrans2D1" presStyleIdx="4" presStyleCnt="9"/>
      <dgm:spPr/>
      <dgm:t>
        <a:bodyPr/>
        <a:lstStyle/>
        <a:p>
          <a:endParaRPr lang="tr-TR"/>
        </a:p>
      </dgm:t>
    </dgm:pt>
    <dgm:pt modelId="{6EE682E7-8069-4E9E-861C-92F82013568A}" type="pres">
      <dgm:prSet presAssocID="{BD13ED01-B524-4D7C-92D8-4676AE25430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0CCBFC-F533-44A0-9D42-822542D9C67C}" type="pres">
      <dgm:prSet presAssocID="{8E606E1D-F03E-4B22-AC69-F3616F34ACA9}" presName="parTrans" presStyleLbl="sibTrans2D1" presStyleIdx="5" presStyleCnt="9"/>
      <dgm:spPr/>
      <dgm:t>
        <a:bodyPr/>
        <a:lstStyle/>
        <a:p>
          <a:endParaRPr lang="tr-TR"/>
        </a:p>
      </dgm:t>
    </dgm:pt>
    <dgm:pt modelId="{2D220380-7B35-4A4C-B649-24295F8AB619}" type="pres">
      <dgm:prSet presAssocID="{8E606E1D-F03E-4B22-AC69-F3616F34ACA9}" presName="connectorText" presStyleLbl="sibTrans2D1" presStyleIdx="5" presStyleCnt="9"/>
      <dgm:spPr/>
      <dgm:t>
        <a:bodyPr/>
        <a:lstStyle/>
        <a:p>
          <a:endParaRPr lang="tr-TR"/>
        </a:p>
      </dgm:t>
    </dgm:pt>
    <dgm:pt modelId="{DFC35F79-E5C3-4D60-997F-15BEB3656F9A}" type="pres">
      <dgm:prSet presAssocID="{A11ED6EB-E143-414A-9246-6DA3343D54C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2535E9-6D79-4F2E-B18D-0F59F7E5B9D0}" type="pres">
      <dgm:prSet presAssocID="{71924C17-2A08-49CB-8D04-C0F4CCA139A7}" presName="parTrans" presStyleLbl="sibTrans2D1" presStyleIdx="6" presStyleCnt="9"/>
      <dgm:spPr/>
      <dgm:t>
        <a:bodyPr/>
        <a:lstStyle/>
        <a:p>
          <a:endParaRPr lang="tr-TR"/>
        </a:p>
      </dgm:t>
    </dgm:pt>
    <dgm:pt modelId="{622380EF-F2C6-4A70-ACFC-3B57BC05CF94}" type="pres">
      <dgm:prSet presAssocID="{71924C17-2A08-49CB-8D04-C0F4CCA139A7}" presName="connectorText" presStyleLbl="sibTrans2D1" presStyleIdx="6" presStyleCnt="9"/>
      <dgm:spPr/>
      <dgm:t>
        <a:bodyPr/>
        <a:lstStyle/>
        <a:p>
          <a:endParaRPr lang="tr-TR"/>
        </a:p>
      </dgm:t>
    </dgm:pt>
    <dgm:pt modelId="{3A6BEB7D-97FC-4EDA-AB40-B43176E98001}" type="pres">
      <dgm:prSet presAssocID="{147728C7-0CE6-44F8-87BA-5BA4C700AB3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21107C-437C-4036-A9DD-842662C6396D}" type="pres">
      <dgm:prSet presAssocID="{47A9A12C-8098-48C5-9DC8-CF6298D7DCB2}" presName="parTrans" presStyleLbl="sibTrans2D1" presStyleIdx="7" presStyleCnt="9"/>
      <dgm:spPr/>
      <dgm:t>
        <a:bodyPr/>
        <a:lstStyle/>
        <a:p>
          <a:endParaRPr lang="tr-TR"/>
        </a:p>
      </dgm:t>
    </dgm:pt>
    <dgm:pt modelId="{16D256E3-6D4B-4CB2-9BEF-EDBBE66BD104}" type="pres">
      <dgm:prSet presAssocID="{47A9A12C-8098-48C5-9DC8-CF6298D7DCB2}" presName="connectorText" presStyleLbl="sibTrans2D1" presStyleIdx="7" presStyleCnt="9"/>
      <dgm:spPr/>
      <dgm:t>
        <a:bodyPr/>
        <a:lstStyle/>
        <a:p>
          <a:endParaRPr lang="tr-TR"/>
        </a:p>
      </dgm:t>
    </dgm:pt>
    <dgm:pt modelId="{93A54C7E-F3DC-4A4F-BD4D-D13E172FA303}" type="pres">
      <dgm:prSet presAssocID="{491E7A8E-A72C-4A49-A83A-A6BB1067EAE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F65F4C-66D9-44E1-BD17-C997EF077057}" type="pres">
      <dgm:prSet presAssocID="{07BA98D4-0976-4180-B03F-6642C3DE7549}" presName="parTrans" presStyleLbl="sibTrans2D1" presStyleIdx="8" presStyleCnt="9"/>
      <dgm:spPr/>
      <dgm:t>
        <a:bodyPr/>
        <a:lstStyle/>
        <a:p>
          <a:endParaRPr lang="tr-TR"/>
        </a:p>
      </dgm:t>
    </dgm:pt>
    <dgm:pt modelId="{866954DE-5462-4DA1-BB5D-D6A178DBB9B0}" type="pres">
      <dgm:prSet presAssocID="{07BA98D4-0976-4180-B03F-6642C3DE7549}" presName="connectorText" presStyleLbl="sibTrans2D1" presStyleIdx="8" presStyleCnt="9"/>
      <dgm:spPr/>
      <dgm:t>
        <a:bodyPr/>
        <a:lstStyle/>
        <a:p>
          <a:endParaRPr lang="tr-TR"/>
        </a:p>
      </dgm:t>
    </dgm:pt>
    <dgm:pt modelId="{4BECDD6A-50F2-4EC0-AF89-6DEE8F15FD60}" type="pres">
      <dgm:prSet presAssocID="{B312486B-22F2-4ED9-8E4E-EA8130D44BD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6CFE2BA-5B0D-4B23-A5F4-5E523723A0EE}" type="presOf" srcId="{9BB61F55-11A3-48AD-B069-9F9BEE7FFBB9}" destId="{C439E8B9-29DF-40F7-AEDC-D60869FD7346}" srcOrd="1" destOrd="0" presId="urn:microsoft.com/office/officeart/2005/8/layout/radial5"/>
    <dgm:cxn modelId="{767FB551-8C35-41D2-8CF4-6428F2718886}" type="presOf" srcId="{52C841C0-827E-4C20-8DCE-AFF9E0FFE828}" destId="{645C0C65-B2A8-4206-B0C9-1E25F9193BBB}" srcOrd="0" destOrd="0" presId="urn:microsoft.com/office/officeart/2005/8/layout/radial5"/>
    <dgm:cxn modelId="{7F2461F1-C0CD-4690-9B44-958B10EFEDAB}" type="presOf" srcId="{47A9A12C-8098-48C5-9DC8-CF6298D7DCB2}" destId="{FF21107C-437C-4036-A9DD-842662C6396D}" srcOrd="0" destOrd="0" presId="urn:microsoft.com/office/officeart/2005/8/layout/radial5"/>
    <dgm:cxn modelId="{129B35A5-D843-4DC1-A0C4-AF8D8368717F}" type="presOf" srcId="{491E7A8E-A72C-4A49-A83A-A6BB1067EAE7}" destId="{93A54C7E-F3DC-4A4F-BD4D-D13E172FA303}" srcOrd="0" destOrd="0" presId="urn:microsoft.com/office/officeart/2005/8/layout/radial5"/>
    <dgm:cxn modelId="{5A791498-8DF0-48A9-A4E5-2972B93CEFC9}" type="presOf" srcId="{9BB61F55-11A3-48AD-B069-9F9BEE7FFBB9}" destId="{BBC7B239-4E34-49A4-AC20-724764969D20}" srcOrd="0" destOrd="0" presId="urn:microsoft.com/office/officeart/2005/8/layout/radial5"/>
    <dgm:cxn modelId="{3EEE190E-43A1-4398-8F31-8C923492B806}" type="presOf" srcId="{8E606E1D-F03E-4B22-AC69-F3616F34ACA9}" destId="{080CCBFC-F533-44A0-9D42-822542D9C67C}" srcOrd="0" destOrd="0" presId="urn:microsoft.com/office/officeart/2005/8/layout/radial5"/>
    <dgm:cxn modelId="{0291E4F9-EB04-420D-90D8-1E1CC591E97E}" srcId="{2386B95F-8873-432D-A24C-B3AFE2A24036}" destId="{A11ED6EB-E143-414A-9246-6DA3343D54C2}" srcOrd="5" destOrd="0" parTransId="{8E606E1D-F03E-4B22-AC69-F3616F34ACA9}" sibTransId="{F940A741-77E8-42FD-9BF7-E8D173AC4286}"/>
    <dgm:cxn modelId="{7F3BD61A-4CF9-416E-8C2E-5BC9A6B0659A}" srcId="{2386B95F-8873-432D-A24C-B3AFE2A24036}" destId="{52C841C0-827E-4C20-8DCE-AFF9E0FFE828}" srcOrd="0" destOrd="0" parTransId="{9BB61F55-11A3-48AD-B069-9F9BEE7FFBB9}" sibTransId="{42B519B4-4E06-4530-B61F-CAFF59D8CD79}"/>
    <dgm:cxn modelId="{6E11243D-9664-4CB8-ABFF-79D6534C92A8}" type="presOf" srcId="{E321DC3D-E521-48AC-859D-534873F9E5F4}" destId="{A301CCB4-7F24-43C9-B322-DBAF7119FD81}" srcOrd="1" destOrd="0" presId="urn:microsoft.com/office/officeart/2005/8/layout/radial5"/>
    <dgm:cxn modelId="{9D4302F9-2BAB-45FA-9044-A4A6909EDD9C}" srcId="{2386B95F-8873-432D-A24C-B3AFE2A24036}" destId="{BD13ED01-B524-4D7C-92D8-4676AE254307}" srcOrd="4" destOrd="0" parTransId="{F85EF9BA-3793-4479-8DDC-EA54502B1B14}" sibTransId="{B2E9CA0A-71FC-4994-8117-E1A5183CD175}"/>
    <dgm:cxn modelId="{ECCC4B48-BD39-4DAD-8DC6-375082552094}" srcId="{2386B95F-8873-432D-A24C-B3AFE2A24036}" destId="{B312486B-22F2-4ED9-8E4E-EA8130D44BD8}" srcOrd="8" destOrd="0" parTransId="{07BA98D4-0976-4180-B03F-6642C3DE7549}" sibTransId="{59571087-7D14-441B-8345-951D58194EA8}"/>
    <dgm:cxn modelId="{0DAA5A03-C0F9-4C30-A66D-9728A84965F2}" type="presOf" srcId="{71924C17-2A08-49CB-8D04-C0F4CCA139A7}" destId="{622380EF-F2C6-4A70-ACFC-3B57BC05CF94}" srcOrd="1" destOrd="0" presId="urn:microsoft.com/office/officeart/2005/8/layout/radial5"/>
    <dgm:cxn modelId="{7EDD3662-6EE1-456B-9327-40396023E1AC}" type="presOf" srcId="{71924C17-2A08-49CB-8D04-C0F4CCA139A7}" destId="{902535E9-6D79-4F2E-B18D-0F59F7E5B9D0}" srcOrd="0" destOrd="0" presId="urn:microsoft.com/office/officeart/2005/8/layout/radial5"/>
    <dgm:cxn modelId="{07670CB4-8F1A-4CD2-865C-2963925EDF57}" type="presOf" srcId="{2386B95F-8873-432D-A24C-B3AFE2A24036}" destId="{54405387-B8B6-4B0D-BF40-9574D86A071F}" srcOrd="0" destOrd="0" presId="urn:microsoft.com/office/officeart/2005/8/layout/radial5"/>
    <dgm:cxn modelId="{CF10ACDC-C1F9-4902-A976-6D21DE0BBA6E}" type="presOf" srcId="{34079317-2814-446E-B99C-E70016A9A37C}" destId="{C52A6965-4EF5-44FA-BC97-A3988DAF06B3}" srcOrd="0" destOrd="0" presId="urn:microsoft.com/office/officeart/2005/8/layout/radial5"/>
    <dgm:cxn modelId="{3D5C51CC-06BE-48B8-99C3-14AF4853C8B1}" type="presOf" srcId="{E321DC3D-E521-48AC-859D-534873F9E5F4}" destId="{25D031DB-2394-440F-83D8-1C3B0D0167D3}" srcOrd="0" destOrd="0" presId="urn:microsoft.com/office/officeart/2005/8/layout/radial5"/>
    <dgm:cxn modelId="{E3A19319-A445-4A4D-A103-542737ACE0F3}" srcId="{0CC03BA1-CA65-4239-97DE-FB366B19BB00}" destId="{2386B95F-8873-432D-A24C-B3AFE2A24036}" srcOrd="0" destOrd="0" parTransId="{4DD4118C-BC78-458F-8F38-6A7A2426E38E}" sibTransId="{066DF061-52C6-4E3A-9FD8-8A7F643B758D}"/>
    <dgm:cxn modelId="{96BCBE60-FFD8-46CA-9192-DC58E0FE5A26}" srcId="{2386B95F-8873-432D-A24C-B3AFE2A24036}" destId="{D543CBD1-C7EF-4ECE-B153-23C64E3C07B2}" srcOrd="1" destOrd="0" parTransId="{34079317-2814-446E-B99C-E70016A9A37C}" sibTransId="{6E06EBF7-AC81-414A-8C23-86A85E701EAF}"/>
    <dgm:cxn modelId="{C23628C8-169A-47E8-95D8-C328D3B52902}" type="presOf" srcId="{F85EF9BA-3793-4479-8DDC-EA54502B1B14}" destId="{D7E9434F-EFA9-4FE4-ADF7-5C81D86CFB73}" srcOrd="1" destOrd="0" presId="urn:microsoft.com/office/officeart/2005/8/layout/radial5"/>
    <dgm:cxn modelId="{820525EC-0DA6-4B76-B654-CF1715C7B233}" type="presOf" srcId="{A11ED6EB-E143-414A-9246-6DA3343D54C2}" destId="{DFC35F79-E5C3-4D60-997F-15BEB3656F9A}" srcOrd="0" destOrd="0" presId="urn:microsoft.com/office/officeart/2005/8/layout/radial5"/>
    <dgm:cxn modelId="{2AC51E5B-52F1-46A7-AD8C-83E84C4A012B}" type="presOf" srcId="{47A9A12C-8098-48C5-9DC8-CF6298D7DCB2}" destId="{16D256E3-6D4B-4CB2-9BEF-EDBBE66BD104}" srcOrd="1" destOrd="0" presId="urn:microsoft.com/office/officeart/2005/8/layout/radial5"/>
    <dgm:cxn modelId="{9B4F5077-B675-4093-9F61-735815721C29}" srcId="{2386B95F-8873-432D-A24C-B3AFE2A24036}" destId="{8B036F91-AF9D-45B3-8F9D-76ACCD73B256}" srcOrd="2" destOrd="0" parTransId="{E8F6AAB1-9146-476F-A673-EF65F92705B9}" sibTransId="{EB8ACD65-7612-4939-864C-5182942C5B5A}"/>
    <dgm:cxn modelId="{B67FBF77-C954-4670-A4CE-48F85BE15749}" srcId="{2386B95F-8873-432D-A24C-B3AFE2A24036}" destId="{7A731426-EBE6-44CD-927F-503C2F9C3913}" srcOrd="3" destOrd="0" parTransId="{E321DC3D-E521-48AC-859D-534873F9E5F4}" sibTransId="{A9786291-EF0C-47CE-B6B3-13A7767DEFC3}"/>
    <dgm:cxn modelId="{00D89656-B2D5-4146-9203-B77CA61B90A8}" type="presOf" srcId="{0CC03BA1-CA65-4239-97DE-FB366B19BB00}" destId="{AAD33110-5189-42BF-852B-7F4CB6BFAAF6}" srcOrd="0" destOrd="0" presId="urn:microsoft.com/office/officeart/2005/8/layout/radial5"/>
    <dgm:cxn modelId="{5493BCC9-A8F0-4C71-B3BD-3FA150042CE4}" srcId="{2386B95F-8873-432D-A24C-B3AFE2A24036}" destId="{147728C7-0CE6-44F8-87BA-5BA4C700AB3C}" srcOrd="6" destOrd="0" parTransId="{71924C17-2A08-49CB-8D04-C0F4CCA139A7}" sibTransId="{1BD7FC30-190D-4F07-AD80-F26016AC52D2}"/>
    <dgm:cxn modelId="{23ABCBA2-A405-431E-9015-FA745329543A}" type="presOf" srcId="{147728C7-0CE6-44F8-87BA-5BA4C700AB3C}" destId="{3A6BEB7D-97FC-4EDA-AB40-B43176E98001}" srcOrd="0" destOrd="0" presId="urn:microsoft.com/office/officeart/2005/8/layout/radial5"/>
    <dgm:cxn modelId="{7E7004CB-DF5B-4F26-B0B6-D0D792FEF62A}" type="presOf" srcId="{07BA98D4-0976-4180-B03F-6642C3DE7549}" destId="{866954DE-5462-4DA1-BB5D-D6A178DBB9B0}" srcOrd="1" destOrd="0" presId="urn:microsoft.com/office/officeart/2005/8/layout/radial5"/>
    <dgm:cxn modelId="{ED1DB4A4-35A3-4743-9387-DE11058E5DE9}" type="presOf" srcId="{E8F6AAB1-9146-476F-A673-EF65F92705B9}" destId="{564B5C79-3AF7-424B-8E78-266686043666}" srcOrd="1" destOrd="0" presId="urn:microsoft.com/office/officeart/2005/8/layout/radial5"/>
    <dgm:cxn modelId="{C2264381-451B-403E-B65F-063AD9DD705E}" type="presOf" srcId="{8E606E1D-F03E-4B22-AC69-F3616F34ACA9}" destId="{2D220380-7B35-4A4C-B649-24295F8AB619}" srcOrd="1" destOrd="0" presId="urn:microsoft.com/office/officeart/2005/8/layout/radial5"/>
    <dgm:cxn modelId="{EC5FAF64-E9D8-49CF-B795-ED1B6958F95A}" type="presOf" srcId="{8B036F91-AF9D-45B3-8F9D-76ACCD73B256}" destId="{A8FC441C-1E97-42A6-AF96-39446F2EE408}" srcOrd="0" destOrd="0" presId="urn:microsoft.com/office/officeart/2005/8/layout/radial5"/>
    <dgm:cxn modelId="{7F4021A7-C21E-499A-9408-FB4B5B9353A6}" type="presOf" srcId="{34079317-2814-446E-B99C-E70016A9A37C}" destId="{C86EC23B-DB70-46B5-BA32-B91503B0598E}" srcOrd="1" destOrd="0" presId="urn:microsoft.com/office/officeart/2005/8/layout/radial5"/>
    <dgm:cxn modelId="{34F10669-91DF-4C3C-A707-7A254FD43D27}" type="presOf" srcId="{7A731426-EBE6-44CD-927F-503C2F9C3913}" destId="{2B12F1CC-F44F-46B3-A218-22F579DFF9B6}" srcOrd="0" destOrd="0" presId="urn:microsoft.com/office/officeart/2005/8/layout/radial5"/>
    <dgm:cxn modelId="{92939D56-3036-4D2C-804C-D9444E583BDD}" type="presOf" srcId="{F85EF9BA-3793-4479-8DDC-EA54502B1B14}" destId="{976C60CF-7894-482B-8D68-E5CA9BB92C10}" srcOrd="0" destOrd="0" presId="urn:microsoft.com/office/officeart/2005/8/layout/radial5"/>
    <dgm:cxn modelId="{379977EF-4962-4E1A-A519-92A2073919CF}" type="presOf" srcId="{07BA98D4-0976-4180-B03F-6642C3DE7549}" destId="{76F65F4C-66D9-44E1-BD17-C997EF077057}" srcOrd="0" destOrd="0" presId="urn:microsoft.com/office/officeart/2005/8/layout/radial5"/>
    <dgm:cxn modelId="{6A4FA8D7-2594-46C2-B034-394A7DE3B14A}" type="presOf" srcId="{BD13ED01-B524-4D7C-92D8-4676AE254307}" destId="{6EE682E7-8069-4E9E-861C-92F82013568A}" srcOrd="0" destOrd="0" presId="urn:microsoft.com/office/officeart/2005/8/layout/radial5"/>
    <dgm:cxn modelId="{32ACC9CC-43D8-4CD7-AEB8-7F816508C0CB}" type="presOf" srcId="{B312486B-22F2-4ED9-8E4E-EA8130D44BD8}" destId="{4BECDD6A-50F2-4EC0-AF89-6DEE8F15FD60}" srcOrd="0" destOrd="0" presId="urn:microsoft.com/office/officeart/2005/8/layout/radial5"/>
    <dgm:cxn modelId="{B356F313-8552-4E0B-9A3B-BAD7E7860660}" srcId="{2386B95F-8873-432D-A24C-B3AFE2A24036}" destId="{491E7A8E-A72C-4A49-A83A-A6BB1067EAE7}" srcOrd="7" destOrd="0" parTransId="{47A9A12C-8098-48C5-9DC8-CF6298D7DCB2}" sibTransId="{98E24FF1-42C6-40BC-94AE-70075663519C}"/>
    <dgm:cxn modelId="{0E3E2F45-DD1E-4CA1-8710-E80C494B65A2}" type="presOf" srcId="{E8F6AAB1-9146-476F-A673-EF65F92705B9}" destId="{ED587576-DA5D-4F59-A2AD-D61A50DAA3E6}" srcOrd="0" destOrd="0" presId="urn:microsoft.com/office/officeart/2005/8/layout/radial5"/>
    <dgm:cxn modelId="{738893CC-720A-4256-991B-953F2EB4E076}" type="presOf" srcId="{D543CBD1-C7EF-4ECE-B153-23C64E3C07B2}" destId="{9E215150-56F6-4621-B42B-BB15F71BD52D}" srcOrd="0" destOrd="0" presId="urn:microsoft.com/office/officeart/2005/8/layout/radial5"/>
    <dgm:cxn modelId="{66EDA321-AF86-4953-95B2-15D3A27B018C}" type="presParOf" srcId="{AAD33110-5189-42BF-852B-7F4CB6BFAAF6}" destId="{54405387-B8B6-4B0D-BF40-9574D86A071F}" srcOrd="0" destOrd="0" presId="urn:microsoft.com/office/officeart/2005/8/layout/radial5"/>
    <dgm:cxn modelId="{A1B44DFC-0999-4769-AB15-A490B8BF0A80}" type="presParOf" srcId="{AAD33110-5189-42BF-852B-7F4CB6BFAAF6}" destId="{BBC7B239-4E34-49A4-AC20-724764969D20}" srcOrd="1" destOrd="0" presId="urn:microsoft.com/office/officeart/2005/8/layout/radial5"/>
    <dgm:cxn modelId="{E8688D15-13A9-476F-BE65-C3E75ED1DDFA}" type="presParOf" srcId="{BBC7B239-4E34-49A4-AC20-724764969D20}" destId="{C439E8B9-29DF-40F7-AEDC-D60869FD7346}" srcOrd="0" destOrd="0" presId="urn:microsoft.com/office/officeart/2005/8/layout/radial5"/>
    <dgm:cxn modelId="{634976AE-934A-4B4D-B7AE-AE62D0B11980}" type="presParOf" srcId="{AAD33110-5189-42BF-852B-7F4CB6BFAAF6}" destId="{645C0C65-B2A8-4206-B0C9-1E25F9193BBB}" srcOrd="2" destOrd="0" presId="urn:microsoft.com/office/officeart/2005/8/layout/radial5"/>
    <dgm:cxn modelId="{83A9C36F-0186-40D3-8D25-0150B69AA1FE}" type="presParOf" srcId="{AAD33110-5189-42BF-852B-7F4CB6BFAAF6}" destId="{C52A6965-4EF5-44FA-BC97-A3988DAF06B3}" srcOrd="3" destOrd="0" presId="urn:microsoft.com/office/officeart/2005/8/layout/radial5"/>
    <dgm:cxn modelId="{B7B7ECD5-C392-457B-9CE7-14EF9F4DCC91}" type="presParOf" srcId="{C52A6965-4EF5-44FA-BC97-A3988DAF06B3}" destId="{C86EC23B-DB70-46B5-BA32-B91503B0598E}" srcOrd="0" destOrd="0" presId="urn:microsoft.com/office/officeart/2005/8/layout/radial5"/>
    <dgm:cxn modelId="{2AE5A6CD-3489-4F39-A90F-2828F703713E}" type="presParOf" srcId="{AAD33110-5189-42BF-852B-7F4CB6BFAAF6}" destId="{9E215150-56F6-4621-B42B-BB15F71BD52D}" srcOrd="4" destOrd="0" presId="urn:microsoft.com/office/officeart/2005/8/layout/radial5"/>
    <dgm:cxn modelId="{F59B27A6-8F8C-478D-A6D6-B443155D63A9}" type="presParOf" srcId="{AAD33110-5189-42BF-852B-7F4CB6BFAAF6}" destId="{ED587576-DA5D-4F59-A2AD-D61A50DAA3E6}" srcOrd="5" destOrd="0" presId="urn:microsoft.com/office/officeart/2005/8/layout/radial5"/>
    <dgm:cxn modelId="{56822E06-EE94-4708-993A-2C6350D2F8EE}" type="presParOf" srcId="{ED587576-DA5D-4F59-A2AD-D61A50DAA3E6}" destId="{564B5C79-3AF7-424B-8E78-266686043666}" srcOrd="0" destOrd="0" presId="urn:microsoft.com/office/officeart/2005/8/layout/radial5"/>
    <dgm:cxn modelId="{22F3AAD7-D1F1-443A-B954-28316A678F2B}" type="presParOf" srcId="{AAD33110-5189-42BF-852B-7F4CB6BFAAF6}" destId="{A8FC441C-1E97-42A6-AF96-39446F2EE408}" srcOrd="6" destOrd="0" presId="urn:microsoft.com/office/officeart/2005/8/layout/radial5"/>
    <dgm:cxn modelId="{D97349B2-4149-4685-BC92-1C48E8285752}" type="presParOf" srcId="{AAD33110-5189-42BF-852B-7F4CB6BFAAF6}" destId="{25D031DB-2394-440F-83D8-1C3B0D0167D3}" srcOrd="7" destOrd="0" presId="urn:microsoft.com/office/officeart/2005/8/layout/radial5"/>
    <dgm:cxn modelId="{DF58D2AC-37DD-4BDD-83B4-F3090F3E396A}" type="presParOf" srcId="{25D031DB-2394-440F-83D8-1C3B0D0167D3}" destId="{A301CCB4-7F24-43C9-B322-DBAF7119FD81}" srcOrd="0" destOrd="0" presId="urn:microsoft.com/office/officeart/2005/8/layout/radial5"/>
    <dgm:cxn modelId="{3A14722C-E429-4D77-8CDF-6D15538D59C8}" type="presParOf" srcId="{AAD33110-5189-42BF-852B-7F4CB6BFAAF6}" destId="{2B12F1CC-F44F-46B3-A218-22F579DFF9B6}" srcOrd="8" destOrd="0" presId="urn:microsoft.com/office/officeart/2005/8/layout/radial5"/>
    <dgm:cxn modelId="{28D37A1C-638E-4A8A-B60E-F48FBB1B1CAE}" type="presParOf" srcId="{AAD33110-5189-42BF-852B-7F4CB6BFAAF6}" destId="{976C60CF-7894-482B-8D68-E5CA9BB92C10}" srcOrd="9" destOrd="0" presId="urn:microsoft.com/office/officeart/2005/8/layout/radial5"/>
    <dgm:cxn modelId="{5FD86548-08FD-41B5-A17F-3CC480953BA4}" type="presParOf" srcId="{976C60CF-7894-482B-8D68-E5CA9BB92C10}" destId="{D7E9434F-EFA9-4FE4-ADF7-5C81D86CFB73}" srcOrd="0" destOrd="0" presId="urn:microsoft.com/office/officeart/2005/8/layout/radial5"/>
    <dgm:cxn modelId="{E43A11B5-9102-46F9-98F1-8FA8D7981212}" type="presParOf" srcId="{AAD33110-5189-42BF-852B-7F4CB6BFAAF6}" destId="{6EE682E7-8069-4E9E-861C-92F82013568A}" srcOrd="10" destOrd="0" presId="urn:microsoft.com/office/officeart/2005/8/layout/radial5"/>
    <dgm:cxn modelId="{89C50017-EF23-43B2-9028-BC00DDA8E46E}" type="presParOf" srcId="{AAD33110-5189-42BF-852B-7F4CB6BFAAF6}" destId="{080CCBFC-F533-44A0-9D42-822542D9C67C}" srcOrd="11" destOrd="0" presId="urn:microsoft.com/office/officeart/2005/8/layout/radial5"/>
    <dgm:cxn modelId="{53427B6D-4D75-43C0-B6EE-38984C9A16B6}" type="presParOf" srcId="{080CCBFC-F533-44A0-9D42-822542D9C67C}" destId="{2D220380-7B35-4A4C-B649-24295F8AB619}" srcOrd="0" destOrd="0" presId="urn:microsoft.com/office/officeart/2005/8/layout/radial5"/>
    <dgm:cxn modelId="{B6B59E48-7E54-4892-ADB3-DE1F093E733E}" type="presParOf" srcId="{AAD33110-5189-42BF-852B-7F4CB6BFAAF6}" destId="{DFC35F79-E5C3-4D60-997F-15BEB3656F9A}" srcOrd="12" destOrd="0" presId="urn:microsoft.com/office/officeart/2005/8/layout/radial5"/>
    <dgm:cxn modelId="{3D6E898C-6C52-42C6-8A4B-0B09F40269DE}" type="presParOf" srcId="{AAD33110-5189-42BF-852B-7F4CB6BFAAF6}" destId="{902535E9-6D79-4F2E-B18D-0F59F7E5B9D0}" srcOrd="13" destOrd="0" presId="urn:microsoft.com/office/officeart/2005/8/layout/radial5"/>
    <dgm:cxn modelId="{D0E3C09F-6776-4BCA-A788-65C2F5AA6AC5}" type="presParOf" srcId="{902535E9-6D79-4F2E-B18D-0F59F7E5B9D0}" destId="{622380EF-F2C6-4A70-ACFC-3B57BC05CF94}" srcOrd="0" destOrd="0" presId="urn:microsoft.com/office/officeart/2005/8/layout/radial5"/>
    <dgm:cxn modelId="{B557DE2D-F82A-4334-96B3-C7007B19DDCD}" type="presParOf" srcId="{AAD33110-5189-42BF-852B-7F4CB6BFAAF6}" destId="{3A6BEB7D-97FC-4EDA-AB40-B43176E98001}" srcOrd="14" destOrd="0" presId="urn:microsoft.com/office/officeart/2005/8/layout/radial5"/>
    <dgm:cxn modelId="{E058AAD5-4A74-4A77-A38D-83713F0244E0}" type="presParOf" srcId="{AAD33110-5189-42BF-852B-7F4CB6BFAAF6}" destId="{FF21107C-437C-4036-A9DD-842662C6396D}" srcOrd="15" destOrd="0" presId="urn:microsoft.com/office/officeart/2005/8/layout/radial5"/>
    <dgm:cxn modelId="{8FAE1E10-57D1-48CA-9BD5-952BC5391F7D}" type="presParOf" srcId="{FF21107C-437C-4036-A9DD-842662C6396D}" destId="{16D256E3-6D4B-4CB2-9BEF-EDBBE66BD104}" srcOrd="0" destOrd="0" presId="urn:microsoft.com/office/officeart/2005/8/layout/radial5"/>
    <dgm:cxn modelId="{007052EC-DDC2-424B-A911-CA1AE465EFFB}" type="presParOf" srcId="{AAD33110-5189-42BF-852B-7F4CB6BFAAF6}" destId="{93A54C7E-F3DC-4A4F-BD4D-D13E172FA303}" srcOrd="16" destOrd="0" presId="urn:microsoft.com/office/officeart/2005/8/layout/radial5"/>
    <dgm:cxn modelId="{6500220D-892C-45FD-B9F8-EAF988070B31}" type="presParOf" srcId="{AAD33110-5189-42BF-852B-7F4CB6BFAAF6}" destId="{76F65F4C-66D9-44E1-BD17-C997EF077057}" srcOrd="17" destOrd="0" presId="urn:microsoft.com/office/officeart/2005/8/layout/radial5"/>
    <dgm:cxn modelId="{7FA228B0-FA35-41D1-9465-4233044D9F78}" type="presParOf" srcId="{76F65F4C-66D9-44E1-BD17-C997EF077057}" destId="{866954DE-5462-4DA1-BB5D-D6A178DBB9B0}" srcOrd="0" destOrd="0" presId="urn:microsoft.com/office/officeart/2005/8/layout/radial5"/>
    <dgm:cxn modelId="{CF39584A-504A-42A4-BA43-84315A8B1853}" type="presParOf" srcId="{AAD33110-5189-42BF-852B-7F4CB6BFAAF6}" destId="{4BECDD6A-50F2-4EC0-AF89-6DEE8F15FD60}" srcOrd="18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B1F0CC-0787-4D29-87F6-ADBB346104C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DCC0EF-00FE-49D6-8C99-591D261E492A}">
      <dgm:prSet phldrT="[Text]"/>
      <dgm:spPr/>
      <dgm:t>
        <a:bodyPr/>
        <a:lstStyle/>
        <a:p>
          <a:r>
            <a:rPr lang="en-US" dirty="0" smtClean="0"/>
            <a:t>Higher volumes</a:t>
          </a:r>
          <a:endParaRPr lang="en-US" dirty="0"/>
        </a:p>
      </dgm:t>
    </dgm:pt>
    <dgm:pt modelId="{5CCA951B-50C7-4404-B55A-AD5E3D39EFFB}" type="parTrans" cxnId="{F146C0A5-1367-465F-9BC3-B171968364E4}">
      <dgm:prSet/>
      <dgm:spPr/>
      <dgm:t>
        <a:bodyPr/>
        <a:lstStyle/>
        <a:p>
          <a:endParaRPr lang="en-US"/>
        </a:p>
      </dgm:t>
    </dgm:pt>
    <dgm:pt modelId="{1EDF4084-1FC8-4299-B725-501A54451434}" type="sibTrans" cxnId="{F146C0A5-1367-465F-9BC3-B171968364E4}">
      <dgm:prSet/>
      <dgm:spPr/>
      <dgm:t>
        <a:bodyPr/>
        <a:lstStyle/>
        <a:p>
          <a:endParaRPr lang="en-US"/>
        </a:p>
      </dgm:t>
    </dgm:pt>
    <dgm:pt modelId="{12A6619B-5695-4912-93C4-824C8FA6B06B}">
      <dgm:prSet phldrT="[Text]"/>
      <dgm:spPr/>
      <dgm:t>
        <a:bodyPr/>
        <a:lstStyle/>
        <a:p>
          <a:r>
            <a:rPr lang="en-US" dirty="0" smtClean="0"/>
            <a:t>More opportunities</a:t>
          </a:r>
          <a:endParaRPr lang="en-US" dirty="0"/>
        </a:p>
      </dgm:t>
    </dgm:pt>
    <dgm:pt modelId="{DB2F344F-EEEE-417F-84F3-9CA73A72E96D}" type="parTrans" cxnId="{60A4C3C9-1870-4DF1-A6CE-EE25EA5E7E62}">
      <dgm:prSet/>
      <dgm:spPr/>
      <dgm:t>
        <a:bodyPr/>
        <a:lstStyle/>
        <a:p>
          <a:endParaRPr lang="en-US"/>
        </a:p>
      </dgm:t>
    </dgm:pt>
    <dgm:pt modelId="{DF9FD5D6-C1E2-4858-8E2F-88291D5E3283}" type="sibTrans" cxnId="{60A4C3C9-1870-4DF1-A6CE-EE25EA5E7E62}">
      <dgm:prSet/>
      <dgm:spPr/>
      <dgm:t>
        <a:bodyPr/>
        <a:lstStyle/>
        <a:p>
          <a:endParaRPr lang="en-US"/>
        </a:p>
      </dgm:t>
    </dgm:pt>
    <dgm:pt modelId="{9005EFDA-EC01-4F24-AA5C-91CF3C0F075A}">
      <dgm:prSet phldrT="[Text]"/>
      <dgm:spPr/>
      <dgm:t>
        <a:bodyPr/>
        <a:lstStyle/>
        <a:p>
          <a:r>
            <a:rPr lang="en-US" dirty="0" smtClean="0"/>
            <a:t>Lower cost of trading</a:t>
          </a:r>
          <a:endParaRPr lang="en-US" dirty="0"/>
        </a:p>
      </dgm:t>
    </dgm:pt>
    <dgm:pt modelId="{606899CD-2114-4942-8CBB-FC8BA76A6953}" type="parTrans" cxnId="{3A992129-357F-49E4-A9EE-72B7F591E319}">
      <dgm:prSet/>
      <dgm:spPr/>
      <dgm:t>
        <a:bodyPr/>
        <a:lstStyle/>
        <a:p>
          <a:endParaRPr lang="en-US"/>
        </a:p>
      </dgm:t>
    </dgm:pt>
    <dgm:pt modelId="{D42212CA-C347-4B19-B7E1-6697FA3C54F5}" type="sibTrans" cxnId="{3A992129-357F-49E4-A9EE-72B7F591E319}">
      <dgm:prSet/>
      <dgm:spPr/>
      <dgm:t>
        <a:bodyPr/>
        <a:lstStyle/>
        <a:p>
          <a:endParaRPr lang="en-US"/>
        </a:p>
      </dgm:t>
    </dgm:pt>
    <dgm:pt modelId="{4FBB3D0E-FACA-41E1-A5E7-9AC518F06E44}" type="pres">
      <dgm:prSet presAssocID="{6AB1F0CC-0787-4D29-87F6-ADBB346104C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E6B098-B459-4857-AA01-F111151D1EAF}" type="pres">
      <dgm:prSet presAssocID="{39DCC0EF-00FE-49D6-8C99-591D261E492A}" presName="dummy" presStyleCnt="0"/>
      <dgm:spPr/>
    </dgm:pt>
    <dgm:pt modelId="{D2888E40-6882-4BAD-B48F-CED787C7E82B}" type="pres">
      <dgm:prSet presAssocID="{39DCC0EF-00FE-49D6-8C99-591D261E492A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C08D3-9A13-4990-9BDD-D452C3ED0213}" type="pres">
      <dgm:prSet presAssocID="{1EDF4084-1FC8-4299-B725-501A54451434}" presName="sibTrans" presStyleLbl="node1" presStyleIdx="0" presStyleCnt="3"/>
      <dgm:spPr/>
      <dgm:t>
        <a:bodyPr/>
        <a:lstStyle/>
        <a:p>
          <a:endParaRPr lang="en-US"/>
        </a:p>
      </dgm:t>
    </dgm:pt>
    <dgm:pt modelId="{8648C637-0CFC-4BAA-990D-D3F23C32AE02}" type="pres">
      <dgm:prSet presAssocID="{12A6619B-5695-4912-93C4-824C8FA6B06B}" presName="dummy" presStyleCnt="0"/>
      <dgm:spPr/>
    </dgm:pt>
    <dgm:pt modelId="{BEA224A1-7482-4B67-9DA1-BB804365B3E9}" type="pres">
      <dgm:prSet presAssocID="{12A6619B-5695-4912-93C4-824C8FA6B06B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CEB2E-8881-4AF1-BB43-DB73F8F5749F}" type="pres">
      <dgm:prSet presAssocID="{DF9FD5D6-C1E2-4858-8E2F-88291D5E3283}" presName="sibTrans" presStyleLbl="node1" presStyleIdx="1" presStyleCnt="3"/>
      <dgm:spPr/>
      <dgm:t>
        <a:bodyPr/>
        <a:lstStyle/>
        <a:p>
          <a:endParaRPr lang="en-US"/>
        </a:p>
      </dgm:t>
    </dgm:pt>
    <dgm:pt modelId="{3641C94E-7AAE-4405-9E89-7AAE0F3F5F57}" type="pres">
      <dgm:prSet presAssocID="{9005EFDA-EC01-4F24-AA5C-91CF3C0F075A}" presName="dummy" presStyleCnt="0"/>
      <dgm:spPr/>
    </dgm:pt>
    <dgm:pt modelId="{782F4988-7458-445B-9B4A-D51823E4F5F0}" type="pres">
      <dgm:prSet presAssocID="{9005EFDA-EC01-4F24-AA5C-91CF3C0F075A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311CE-9080-478A-B11A-6DF5E89B0166}" type="pres">
      <dgm:prSet presAssocID="{D42212CA-C347-4B19-B7E1-6697FA3C54F5}" presName="sibTrans" presStyleLbl="node1" presStyleIdx="2" presStyleCnt="3" custScaleX="134658" custScaleY="107154" custLinFactNeighborY="4693"/>
      <dgm:spPr/>
      <dgm:t>
        <a:bodyPr/>
        <a:lstStyle/>
        <a:p>
          <a:endParaRPr lang="en-US"/>
        </a:p>
      </dgm:t>
    </dgm:pt>
  </dgm:ptLst>
  <dgm:cxnLst>
    <dgm:cxn modelId="{3DDDE946-DC4A-4334-8A91-6241726639EA}" type="presOf" srcId="{12A6619B-5695-4912-93C4-824C8FA6B06B}" destId="{BEA224A1-7482-4B67-9DA1-BB804365B3E9}" srcOrd="0" destOrd="0" presId="urn:microsoft.com/office/officeart/2005/8/layout/cycle1"/>
    <dgm:cxn modelId="{60A4C3C9-1870-4DF1-A6CE-EE25EA5E7E62}" srcId="{6AB1F0CC-0787-4D29-87F6-ADBB346104C4}" destId="{12A6619B-5695-4912-93C4-824C8FA6B06B}" srcOrd="1" destOrd="0" parTransId="{DB2F344F-EEEE-417F-84F3-9CA73A72E96D}" sibTransId="{DF9FD5D6-C1E2-4858-8E2F-88291D5E3283}"/>
    <dgm:cxn modelId="{F933D067-F471-4DFC-80FB-8CFBA9D4BF69}" type="presOf" srcId="{DF9FD5D6-C1E2-4858-8E2F-88291D5E3283}" destId="{E53CEB2E-8881-4AF1-BB43-DB73F8F5749F}" srcOrd="0" destOrd="0" presId="urn:microsoft.com/office/officeart/2005/8/layout/cycle1"/>
    <dgm:cxn modelId="{3EAD3693-7434-4D4B-BBC8-83CBE17FDE6B}" type="presOf" srcId="{6AB1F0CC-0787-4D29-87F6-ADBB346104C4}" destId="{4FBB3D0E-FACA-41E1-A5E7-9AC518F06E44}" srcOrd="0" destOrd="0" presId="urn:microsoft.com/office/officeart/2005/8/layout/cycle1"/>
    <dgm:cxn modelId="{2ABA2F5F-AA64-4B55-86A3-BC53ECDF2C12}" type="presOf" srcId="{1EDF4084-1FC8-4299-B725-501A54451434}" destId="{A8FC08D3-9A13-4990-9BDD-D452C3ED0213}" srcOrd="0" destOrd="0" presId="urn:microsoft.com/office/officeart/2005/8/layout/cycle1"/>
    <dgm:cxn modelId="{40C31E48-66C7-48CB-9C06-51FF3C3B4C3A}" type="presOf" srcId="{9005EFDA-EC01-4F24-AA5C-91CF3C0F075A}" destId="{782F4988-7458-445B-9B4A-D51823E4F5F0}" srcOrd="0" destOrd="0" presId="urn:microsoft.com/office/officeart/2005/8/layout/cycle1"/>
    <dgm:cxn modelId="{F146C0A5-1367-465F-9BC3-B171968364E4}" srcId="{6AB1F0CC-0787-4D29-87F6-ADBB346104C4}" destId="{39DCC0EF-00FE-49D6-8C99-591D261E492A}" srcOrd="0" destOrd="0" parTransId="{5CCA951B-50C7-4404-B55A-AD5E3D39EFFB}" sibTransId="{1EDF4084-1FC8-4299-B725-501A54451434}"/>
    <dgm:cxn modelId="{E2BD5353-56B0-4CD4-9401-944FD86207BA}" type="presOf" srcId="{39DCC0EF-00FE-49D6-8C99-591D261E492A}" destId="{D2888E40-6882-4BAD-B48F-CED787C7E82B}" srcOrd="0" destOrd="0" presId="urn:microsoft.com/office/officeart/2005/8/layout/cycle1"/>
    <dgm:cxn modelId="{9586B918-DBF5-470A-B5A2-1AED63A58536}" type="presOf" srcId="{D42212CA-C347-4B19-B7E1-6697FA3C54F5}" destId="{A86311CE-9080-478A-B11A-6DF5E89B0166}" srcOrd="0" destOrd="0" presId="urn:microsoft.com/office/officeart/2005/8/layout/cycle1"/>
    <dgm:cxn modelId="{3A992129-357F-49E4-A9EE-72B7F591E319}" srcId="{6AB1F0CC-0787-4D29-87F6-ADBB346104C4}" destId="{9005EFDA-EC01-4F24-AA5C-91CF3C0F075A}" srcOrd="2" destOrd="0" parTransId="{606899CD-2114-4942-8CBB-FC8BA76A6953}" sibTransId="{D42212CA-C347-4B19-B7E1-6697FA3C54F5}"/>
    <dgm:cxn modelId="{D2438580-3B56-4AEC-AFD2-D975395C716E}" type="presParOf" srcId="{4FBB3D0E-FACA-41E1-A5E7-9AC518F06E44}" destId="{FFE6B098-B459-4857-AA01-F111151D1EAF}" srcOrd="0" destOrd="0" presId="urn:microsoft.com/office/officeart/2005/8/layout/cycle1"/>
    <dgm:cxn modelId="{5500B9CC-A4F0-4EEB-BF1F-FABE4A71D07C}" type="presParOf" srcId="{4FBB3D0E-FACA-41E1-A5E7-9AC518F06E44}" destId="{D2888E40-6882-4BAD-B48F-CED787C7E82B}" srcOrd="1" destOrd="0" presId="urn:microsoft.com/office/officeart/2005/8/layout/cycle1"/>
    <dgm:cxn modelId="{9B2D5D57-F2C1-4B82-AB83-D3FDCB3F8C28}" type="presParOf" srcId="{4FBB3D0E-FACA-41E1-A5E7-9AC518F06E44}" destId="{A8FC08D3-9A13-4990-9BDD-D452C3ED0213}" srcOrd="2" destOrd="0" presId="urn:microsoft.com/office/officeart/2005/8/layout/cycle1"/>
    <dgm:cxn modelId="{E515589B-E7F9-42F2-9AF0-58E13C62ADDA}" type="presParOf" srcId="{4FBB3D0E-FACA-41E1-A5E7-9AC518F06E44}" destId="{8648C637-0CFC-4BAA-990D-D3F23C32AE02}" srcOrd="3" destOrd="0" presId="urn:microsoft.com/office/officeart/2005/8/layout/cycle1"/>
    <dgm:cxn modelId="{EB49E830-7B1B-453C-97CC-33D26FBC3FEC}" type="presParOf" srcId="{4FBB3D0E-FACA-41E1-A5E7-9AC518F06E44}" destId="{BEA224A1-7482-4B67-9DA1-BB804365B3E9}" srcOrd="4" destOrd="0" presId="urn:microsoft.com/office/officeart/2005/8/layout/cycle1"/>
    <dgm:cxn modelId="{BE886DDE-745D-4083-A969-E6DC447318AB}" type="presParOf" srcId="{4FBB3D0E-FACA-41E1-A5E7-9AC518F06E44}" destId="{E53CEB2E-8881-4AF1-BB43-DB73F8F5749F}" srcOrd="5" destOrd="0" presId="urn:microsoft.com/office/officeart/2005/8/layout/cycle1"/>
    <dgm:cxn modelId="{D2CDAFB0-BC4E-48BE-B4C7-DEF8F9ED5BAA}" type="presParOf" srcId="{4FBB3D0E-FACA-41E1-A5E7-9AC518F06E44}" destId="{3641C94E-7AAE-4405-9E89-7AAE0F3F5F57}" srcOrd="6" destOrd="0" presId="urn:microsoft.com/office/officeart/2005/8/layout/cycle1"/>
    <dgm:cxn modelId="{4B82AC01-FF42-407B-9FF5-E7D79E1F89F1}" type="presParOf" srcId="{4FBB3D0E-FACA-41E1-A5E7-9AC518F06E44}" destId="{782F4988-7458-445B-9B4A-D51823E4F5F0}" srcOrd="7" destOrd="0" presId="urn:microsoft.com/office/officeart/2005/8/layout/cycle1"/>
    <dgm:cxn modelId="{FF7E9B86-C3DB-4439-9F3A-21AA70B2F463}" type="presParOf" srcId="{4FBB3D0E-FACA-41E1-A5E7-9AC518F06E44}" destId="{A86311CE-9080-478A-B11A-6DF5E89B0166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B1F0CC-0787-4D29-87F6-ADBB346104C4}" type="doc">
      <dgm:prSet loTypeId="urn:microsoft.com/office/officeart/2005/8/layout/cycle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9DCC0EF-00FE-49D6-8C99-591D261E492A}">
      <dgm:prSet phldrT="[Text]" custT="1"/>
      <dgm:spPr/>
      <dgm:t>
        <a:bodyPr/>
        <a:lstStyle/>
        <a:p>
          <a:r>
            <a:rPr lang="en-US" sz="1400" dirty="0" smtClean="0"/>
            <a:t>Higher volumes</a:t>
          </a:r>
          <a:endParaRPr lang="en-US" sz="1400" dirty="0"/>
        </a:p>
      </dgm:t>
    </dgm:pt>
    <dgm:pt modelId="{5CCA951B-50C7-4404-B55A-AD5E3D39EFFB}" type="parTrans" cxnId="{F146C0A5-1367-465F-9BC3-B171968364E4}">
      <dgm:prSet/>
      <dgm:spPr/>
      <dgm:t>
        <a:bodyPr/>
        <a:lstStyle/>
        <a:p>
          <a:endParaRPr lang="en-US"/>
        </a:p>
      </dgm:t>
    </dgm:pt>
    <dgm:pt modelId="{1EDF4084-1FC8-4299-B725-501A54451434}" type="sibTrans" cxnId="{F146C0A5-1367-465F-9BC3-B171968364E4}">
      <dgm:prSet/>
      <dgm:spPr/>
      <dgm:t>
        <a:bodyPr/>
        <a:lstStyle/>
        <a:p>
          <a:endParaRPr lang="en-US"/>
        </a:p>
      </dgm:t>
    </dgm:pt>
    <dgm:pt modelId="{12A6619B-5695-4912-93C4-824C8FA6B06B}">
      <dgm:prSet phldrT="[Text]" custT="1"/>
      <dgm:spPr/>
      <dgm:t>
        <a:bodyPr/>
        <a:lstStyle/>
        <a:p>
          <a:r>
            <a:rPr lang="en-US" sz="1400" dirty="0" smtClean="0"/>
            <a:t>Improved  system performance</a:t>
          </a:r>
          <a:endParaRPr lang="en-US" sz="1400" dirty="0"/>
        </a:p>
      </dgm:t>
    </dgm:pt>
    <dgm:pt modelId="{DB2F344F-EEEE-417F-84F3-9CA73A72E96D}" type="parTrans" cxnId="{60A4C3C9-1870-4DF1-A6CE-EE25EA5E7E62}">
      <dgm:prSet/>
      <dgm:spPr/>
      <dgm:t>
        <a:bodyPr/>
        <a:lstStyle/>
        <a:p>
          <a:endParaRPr lang="en-US"/>
        </a:p>
      </dgm:t>
    </dgm:pt>
    <dgm:pt modelId="{DF9FD5D6-C1E2-4858-8E2F-88291D5E3283}" type="sibTrans" cxnId="{60A4C3C9-1870-4DF1-A6CE-EE25EA5E7E62}">
      <dgm:prSet/>
      <dgm:spPr/>
      <dgm:t>
        <a:bodyPr/>
        <a:lstStyle/>
        <a:p>
          <a:endParaRPr lang="en-US"/>
        </a:p>
      </dgm:t>
    </dgm:pt>
    <dgm:pt modelId="{9005EFDA-EC01-4F24-AA5C-91CF3C0F075A}">
      <dgm:prSet phldrT="[Text]" custT="1"/>
      <dgm:spPr/>
      <dgm:t>
        <a:bodyPr/>
        <a:lstStyle/>
        <a:p>
          <a:r>
            <a:rPr lang="en-US" sz="1400" dirty="0" smtClean="0"/>
            <a:t>Faster</a:t>
          </a:r>
          <a:endParaRPr lang="en-US" sz="1400" dirty="0"/>
        </a:p>
      </dgm:t>
    </dgm:pt>
    <dgm:pt modelId="{606899CD-2114-4942-8CBB-FC8BA76A6953}" type="parTrans" cxnId="{3A992129-357F-49E4-A9EE-72B7F591E319}">
      <dgm:prSet/>
      <dgm:spPr/>
      <dgm:t>
        <a:bodyPr/>
        <a:lstStyle/>
        <a:p>
          <a:endParaRPr lang="en-US"/>
        </a:p>
      </dgm:t>
    </dgm:pt>
    <dgm:pt modelId="{D42212CA-C347-4B19-B7E1-6697FA3C54F5}" type="sibTrans" cxnId="{3A992129-357F-49E4-A9EE-72B7F591E319}">
      <dgm:prSet/>
      <dgm:spPr/>
      <dgm:t>
        <a:bodyPr/>
        <a:lstStyle/>
        <a:p>
          <a:endParaRPr lang="en-US"/>
        </a:p>
      </dgm:t>
    </dgm:pt>
    <dgm:pt modelId="{4FBB3D0E-FACA-41E1-A5E7-9AC518F06E44}" type="pres">
      <dgm:prSet presAssocID="{6AB1F0CC-0787-4D29-87F6-ADBB346104C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E6B098-B459-4857-AA01-F111151D1EAF}" type="pres">
      <dgm:prSet presAssocID="{39DCC0EF-00FE-49D6-8C99-591D261E492A}" presName="dummy" presStyleCnt="0"/>
      <dgm:spPr/>
      <dgm:t>
        <a:bodyPr/>
        <a:lstStyle/>
        <a:p>
          <a:endParaRPr lang="en-US"/>
        </a:p>
      </dgm:t>
    </dgm:pt>
    <dgm:pt modelId="{D2888E40-6882-4BAD-B48F-CED787C7E82B}" type="pres">
      <dgm:prSet presAssocID="{39DCC0EF-00FE-49D6-8C99-591D261E492A}" presName="node" presStyleLbl="revTx" presStyleIdx="0" presStyleCnt="3" custRadScaleRad="102270" custRadScaleInc="-5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C08D3-9A13-4990-9BDD-D452C3ED0213}" type="pres">
      <dgm:prSet presAssocID="{1EDF4084-1FC8-4299-B725-501A54451434}" presName="sibTrans" presStyleLbl="node1" presStyleIdx="0" presStyleCnt="3"/>
      <dgm:spPr/>
      <dgm:t>
        <a:bodyPr/>
        <a:lstStyle/>
        <a:p>
          <a:endParaRPr lang="en-US"/>
        </a:p>
      </dgm:t>
    </dgm:pt>
    <dgm:pt modelId="{8648C637-0CFC-4BAA-990D-D3F23C32AE02}" type="pres">
      <dgm:prSet presAssocID="{12A6619B-5695-4912-93C4-824C8FA6B06B}" presName="dummy" presStyleCnt="0"/>
      <dgm:spPr/>
      <dgm:t>
        <a:bodyPr/>
        <a:lstStyle/>
        <a:p>
          <a:endParaRPr lang="en-US"/>
        </a:p>
      </dgm:t>
    </dgm:pt>
    <dgm:pt modelId="{BEA224A1-7482-4B67-9DA1-BB804365B3E9}" type="pres">
      <dgm:prSet presAssocID="{12A6619B-5695-4912-93C4-824C8FA6B06B}" presName="node" presStyleLbl="revTx" presStyleIdx="1" presStyleCnt="3" custScaleX="112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CEB2E-8881-4AF1-BB43-DB73F8F5749F}" type="pres">
      <dgm:prSet presAssocID="{DF9FD5D6-C1E2-4858-8E2F-88291D5E3283}" presName="sibTrans" presStyleLbl="node1" presStyleIdx="1" presStyleCnt="3" custScaleX="93660" custScaleY="73825" custLinFactNeighborX="-2706" custLinFactNeighborY="8245"/>
      <dgm:spPr/>
      <dgm:t>
        <a:bodyPr/>
        <a:lstStyle/>
        <a:p>
          <a:endParaRPr lang="en-US"/>
        </a:p>
      </dgm:t>
    </dgm:pt>
    <dgm:pt modelId="{3641C94E-7AAE-4405-9E89-7AAE0F3F5F57}" type="pres">
      <dgm:prSet presAssocID="{9005EFDA-EC01-4F24-AA5C-91CF3C0F075A}" presName="dummy" presStyleCnt="0"/>
      <dgm:spPr/>
      <dgm:t>
        <a:bodyPr/>
        <a:lstStyle/>
        <a:p>
          <a:endParaRPr lang="en-US"/>
        </a:p>
      </dgm:t>
    </dgm:pt>
    <dgm:pt modelId="{782F4988-7458-445B-9B4A-D51823E4F5F0}" type="pres">
      <dgm:prSet presAssocID="{9005EFDA-EC01-4F24-AA5C-91CF3C0F075A}" presName="node" presStyleLbl="revTx" presStyleIdx="2" presStyleCnt="3" custScaleX="69731" custScaleY="44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311CE-9080-478A-B11A-6DF5E89B0166}" type="pres">
      <dgm:prSet presAssocID="{D42212CA-C347-4B19-B7E1-6697FA3C54F5}" presName="sibTrans" presStyleLbl="node1" presStyleIdx="2" presStyleCnt="3" custAng="543222" custScaleX="82788" custScaleY="88091"/>
      <dgm:spPr/>
      <dgm:t>
        <a:bodyPr/>
        <a:lstStyle/>
        <a:p>
          <a:endParaRPr lang="en-US"/>
        </a:p>
      </dgm:t>
    </dgm:pt>
  </dgm:ptLst>
  <dgm:cxnLst>
    <dgm:cxn modelId="{60A4C3C9-1870-4DF1-A6CE-EE25EA5E7E62}" srcId="{6AB1F0CC-0787-4D29-87F6-ADBB346104C4}" destId="{12A6619B-5695-4912-93C4-824C8FA6B06B}" srcOrd="1" destOrd="0" parTransId="{DB2F344F-EEEE-417F-84F3-9CA73A72E96D}" sibTransId="{DF9FD5D6-C1E2-4858-8E2F-88291D5E3283}"/>
    <dgm:cxn modelId="{345D7B79-AEFA-4C6A-8920-9AF59DFFF08F}" type="presOf" srcId="{9005EFDA-EC01-4F24-AA5C-91CF3C0F075A}" destId="{782F4988-7458-445B-9B4A-D51823E4F5F0}" srcOrd="0" destOrd="0" presId="urn:microsoft.com/office/officeart/2005/8/layout/cycle1"/>
    <dgm:cxn modelId="{142D7EC2-2FD1-492D-AAA1-3FFE07ACB2BB}" type="presOf" srcId="{12A6619B-5695-4912-93C4-824C8FA6B06B}" destId="{BEA224A1-7482-4B67-9DA1-BB804365B3E9}" srcOrd="0" destOrd="0" presId="urn:microsoft.com/office/officeart/2005/8/layout/cycle1"/>
    <dgm:cxn modelId="{68865885-5925-4C0F-AD08-1FAD4125CE19}" type="presOf" srcId="{D42212CA-C347-4B19-B7E1-6697FA3C54F5}" destId="{A86311CE-9080-478A-B11A-6DF5E89B0166}" srcOrd="0" destOrd="0" presId="urn:microsoft.com/office/officeart/2005/8/layout/cycle1"/>
    <dgm:cxn modelId="{9EB27670-799C-4423-8F4F-C12A58BFC8B3}" type="presOf" srcId="{6AB1F0CC-0787-4D29-87F6-ADBB346104C4}" destId="{4FBB3D0E-FACA-41E1-A5E7-9AC518F06E44}" srcOrd="0" destOrd="0" presId="urn:microsoft.com/office/officeart/2005/8/layout/cycle1"/>
    <dgm:cxn modelId="{9BC26426-2501-4F24-9FB3-DFE0E352BDE5}" type="presOf" srcId="{DF9FD5D6-C1E2-4858-8E2F-88291D5E3283}" destId="{E53CEB2E-8881-4AF1-BB43-DB73F8F5749F}" srcOrd="0" destOrd="0" presId="urn:microsoft.com/office/officeart/2005/8/layout/cycle1"/>
    <dgm:cxn modelId="{D1E5F4E9-EA7B-4772-8697-165905B082FC}" type="presOf" srcId="{39DCC0EF-00FE-49D6-8C99-591D261E492A}" destId="{D2888E40-6882-4BAD-B48F-CED787C7E82B}" srcOrd="0" destOrd="0" presId="urn:microsoft.com/office/officeart/2005/8/layout/cycle1"/>
    <dgm:cxn modelId="{F146C0A5-1367-465F-9BC3-B171968364E4}" srcId="{6AB1F0CC-0787-4D29-87F6-ADBB346104C4}" destId="{39DCC0EF-00FE-49D6-8C99-591D261E492A}" srcOrd="0" destOrd="0" parTransId="{5CCA951B-50C7-4404-B55A-AD5E3D39EFFB}" sibTransId="{1EDF4084-1FC8-4299-B725-501A54451434}"/>
    <dgm:cxn modelId="{3A992129-357F-49E4-A9EE-72B7F591E319}" srcId="{6AB1F0CC-0787-4D29-87F6-ADBB346104C4}" destId="{9005EFDA-EC01-4F24-AA5C-91CF3C0F075A}" srcOrd="2" destOrd="0" parTransId="{606899CD-2114-4942-8CBB-FC8BA76A6953}" sibTransId="{D42212CA-C347-4B19-B7E1-6697FA3C54F5}"/>
    <dgm:cxn modelId="{F3462A41-782E-4F7B-BB0D-0CEB40892753}" type="presOf" srcId="{1EDF4084-1FC8-4299-B725-501A54451434}" destId="{A8FC08D3-9A13-4990-9BDD-D452C3ED0213}" srcOrd="0" destOrd="0" presId="urn:microsoft.com/office/officeart/2005/8/layout/cycle1"/>
    <dgm:cxn modelId="{8235F0D5-3D33-4BAD-8A99-C7146BB17E97}" type="presParOf" srcId="{4FBB3D0E-FACA-41E1-A5E7-9AC518F06E44}" destId="{FFE6B098-B459-4857-AA01-F111151D1EAF}" srcOrd="0" destOrd="0" presId="urn:microsoft.com/office/officeart/2005/8/layout/cycle1"/>
    <dgm:cxn modelId="{4A7C7F7B-D5EF-4D5C-AAC1-5477BCA63917}" type="presParOf" srcId="{4FBB3D0E-FACA-41E1-A5E7-9AC518F06E44}" destId="{D2888E40-6882-4BAD-B48F-CED787C7E82B}" srcOrd="1" destOrd="0" presId="urn:microsoft.com/office/officeart/2005/8/layout/cycle1"/>
    <dgm:cxn modelId="{E9B7C0CA-53FD-428E-9C2D-7D117F4E728E}" type="presParOf" srcId="{4FBB3D0E-FACA-41E1-A5E7-9AC518F06E44}" destId="{A8FC08D3-9A13-4990-9BDD-D452C3ED0213}" srcOrd="2" destOrd="0" presId="urn:microsoft.com/office/officeart/2005/8/layout/cycle1"/>
    <dgm:cxn modelId="{047CFD1A-F9B6-4F14-8BB2-1FFC4177A311}" type="presParOf" srcId="{4FBB3D0E-FACA-41E1-A5E7-9AC518F06E44}" destId="{8648C637-0CFC-4BAA-990D-D3F23C32AE02}" srcOrd="3" destOrd="0" presId="urn:microsoft.com/office/officeart/2005/8/layout/cycle1"/>
    <dgm:cxn modelId="{2E44563A-4A1C-40B6-8DA1-5629A2D2CB0C}" type="presParOf" srcId="{4FBB3D0E-FACA-41E1-A5E7-9AC518F06E44}" destId="{BEA224A1-7482-4B67-9DA1-BB804365B3E9}" srcOrd="4" destOrd="0" presId="urn:microsoft.com/office/officeart/2005/8/layout/cycle1"/>
    <dgm:cxn modelId="{268CD75C-9B35-45E2-8A33-70687D0D7473}" type="presParOf" srcId="{4FBB3D0E-FACA-41E1-A5E7-9AC518F06E44}" destId="{E53CEB2E-8881-4AF1-BB43-DB73F8F5749F}" srcOrd="5" destOrd="0" presId="urn:microsoft.com/office/officeart/2005/8/layout/cycle1"/>
    <dgm:cxn modelId="{EC0C713A-7E86-4C98-B988-48B90E0BB6E1}" type="presParOf" srcId="{4FBB3D0E-FACA-41E1-A5E7-9AC518F06E44}" destId="{3641C94E-7AAE-4405-9E89-7AAE0F3F5F57}" srcOrd="6" destOrd="0" presId="urn:microsoft.com/office/officeart/2005/8/layout/cycle1"/>
    <dgm:cxn modelId="{6D3B3FE6-B59A-49CD-908C-5AEF5E48CF5A}" type="presParOf" srcId="{4FBB3D0E-FACA-41E1-A5E7-9AC518F06E44}" destId="{782F4988-7458-445B-9B4A-D51823E4F5F0}" srcOrd="7" destOrd="0" presId="urn:microsoft.com/office/officeart/2005/8/layout/cycle1"/>
    <dgm:cxn modelId="{F3180C24-309D-4C0E-9A44-B50885E9D960}" type="presParOf" srcId="{4FBB3D0E-FACA-41E1-A5E7-9AC518F06E44}" destId="{A86311CE-9080-478A-B11A-6DF5E89B0166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BE698-8AA9-1A45-9669-CD2A05A56488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72AF4-CAFA-8040-8A0F-909B4A0958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11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72AF4-CAFA-8040-8A0F-909B4A09587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6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72AF4-CAFA-8040-8A0F-909B4A09587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85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72AF4-CAFA-8040-8A0F-909B4A0958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7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72AF4-CAFA-8040-8A0F-909B4A09587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71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72AF4-CAFA-8040-8A0F-909B4A09587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71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Accessible</a:t>
            </a:r>
            <a:r>
              <a:rPr lang="tr-TR" sz="1200" b="1" dirty="0" smtClean="0"/>
              <a:t> </a:t>
            </a:r>
            <a:r>
              <a:rPr lang="en-US" sz="1200" b="1" dirty="0" smtClean="0"/>
              <a:t>based</a:t>
            </a:r>
            <a:r>
              <a:rPr lang="tr-TR" sz="1200" b="1" dirty="0" smtClean="0"/>
              <a:t> on </a:t>
            </a:r>
            <a:r>
              <a:rPr lang="tr-TR" sz="1200" b="1" dirty="0" err="1" smtClean="0"/>
              <a:t>Seperation</a:t>
            </a:r>
            <a:r>
              <a:rPr lang="tr-TR" sz="1200" b="1" dirty="0" smtClean="0"/>
              <a:t> of </a:t>
            </a:r>
            <a:r>
              <a:rPr lang="tr-TR" sz="1200" b="1" dirty="0" err="1" smtClean="0"/>
              <a:t>Duties</a:t>
            </a:r>
            <a:r>
              <a:rPr lang="tr-TR" sz="1200" b="1" dirty="0" smtClean="0"/>
              <a:t> (</a:t>
            </a:r>
            <a:r>
              <a:rPr lang="tr-TR" sz="1200" b="1" dirty="0" err="1" smtClean="0"/>
              <a:t>SoD</a:t>
            </a:r>
            <a:r>
              <a:rPr lang="tr-TR" sz="1200" b="1" dirty="0" smtClean="0"/>
              <a:t>) -&gt; </a:t>
            </a:r>
            <a:r>
              <a:rPr lang="tr-TR" sz="1200" dirty="0" smtClean="0"/>
              <a:t>Farklı kullanıcı rollerinin (PP piyasası üyesi, BAP üyesi, yazılım evi, VYK, vb.) sadece</a:t>
            </a:r>
            <a:r>
              <a:rPr lang="tr-TR" sz="1200" baseline="0" dirty="0" smtClean="0"/>
              <a:t> ön tanımlı yetkiler çerçevesinde BISTECH sistemlerine erişimi konusu. Bu kapsamda Kimlik Yönetim Sistemi ve FW sistemleri kullanılmaktadır.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 smtClean="0"/>
              <a:t>Role </a:t>
            </a:r>
            <a:r>
              <a:rPr lang="tr-TR" sz="1200" b="1" dirty="0" err="1" smtClean="0"/>
              <a:t>based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system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administration</a:t>
            </a:r>
            <a:r>
              <a:rPr lang="tr-TR" sz="1200" b="1" dirty="0" smtClean="0"/>
              <a:t> in </a:t>
            </a:r>
            <a:r>
              <a:rPr lang="tr-TR" sz="1200" b="1" dirty="0" err="1" smtClean="0"/>
              <a:t>place</a:t>
            </a:r>
            <a:r>
              <a:rPr lang="tr-TR" sz="1200" b="1" dirty="0" smtClean="0"/>
              <a:t> -&gt; </a:t>
            </a:r>
            <a:r>
              <a:rPr lang="tr-TR" sz="1200" b="0" dirty="0" smtClean="0"/>
              <a:t>Farklı BISTECH bileşenlerinin yönetimi ilgili</a:t>
            </a:r>
            <a:r>
              <a:rPr lang="tr-TR" sz="1200" b="0" baseline="0" dirty="0" smtClean="0"/>
              <a:t> ürün konusunda uzman olan </a:t>
            </a:r>
            <a:r>
              <a:rPr lang="tr-TR" sz="1200" b="0" dirty="0" smtClean="0"/>
              <a:t>farklı birimler tarafından gerçekleştirilmektedir.</a:t>
            </a:r>
            <a:r>
              <a:rPr lang="tr-TR" sz="1200" b="0" baseline="0" dirty="0" smtClean="0"/>
              <a:t> Bu nedenle sistemlere yetkisiz erişim tehditlerinin olasılığı azaltılmaktadır.</a:t>
            </a:r>
            <a:endParaRPr lang="tr-TR" sz="1200" b="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1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 err="1" smtClean="0"/>
              <a:t>Perimeter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security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systems</a:t>
            </a:r>
            <a:r>
              <a:rPr lang="tr-TR" sz="1200" b="1" dirty="0" smtClean="0"/>
              <a:t> (</a:t>
            </a:r>
            <a:r>
              <a:rPr lang="tr-TR" sz="1200" b="1" dirty="0" err="1" smtClean="0"/>
              <a:t>FWs</a:t>
            </a:r>
            <a:r>
              <a:rPr lang="tr-TR" sz="1200" b="1" dirty="0" smtClean="0"/>
              <a:t>, IPS, anti-DOS,</a:t>
            </a:r>
            <a:r>
              <a:rPr lang="tr-TR" sz="1200" b="1" baseline="0" dirty="0" smtClean="0"/>
              <a:t> </a:t>
            </a:r>
            <a:r>
              <a:rPr lang="tr-TR" sz="1200" b="1" dirty="0" err="1" smtClean="0"/>
              <a:t>etc</a:t>
            </a:r>
            <a:r>
              <a:rPr lang="tr-TR" sz="1200" b="1" dirty="0" smtClean="0"/>
              <a:t>.) </a:t>
            </a:r>
            <a:r>
              <a:rPr lang="tr-TR" sz="1200" b="1" dirty="0" err="1" smtClean="0"/>
              <a:t>are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implemented</a:t>
            </a:r>
            <a:r>
              <a:rPr lang="tr-TR" sz="1200" b="1" dirty="0" smtClean="0"/>
              <a:t> -&gt; </a:t>
            </a:r>
            <a:r>
              <a:rPr lang="tr-TR" sz="1200" b="0" dirty="0" smtClean="0"/>
              <a:t>Dışarıdan</a:t>
            </a:r>
            <a:r>
              <a:rPr lang="tr-TR" sz="1200" b="0" baseline="0" dirty="0" smtClean="0"/>
              <a:t> ve içeriden gelebilecek siber tahditlerin engellenmesine yönelik farklı seviyelerde koruma gerçekleştirilmektedir.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 smtClean="0"/>
              <a:t>Real time </a:t>
            </a:r>
            <a:r>
              <a:rPr lang="tr-TR" sz="1200" b="1" dirty="0" err="1" smtClean="0"/>
              <a:t>cyber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threat</a:t>
            </a:r>
            <a:r>
              <a:rPr lang="tr-TR" sz="1200" b="1" dirty="0" smtClean="0"/>
              <a:t> Monitoring -&gt; </a:t>
            </a:r>
            <a:r>
              <a:rPr lang="tr-TR" sz="1200" b="0" dirty="0" smtClean="0"/>
              <a:t>BISTECH sistemleri</a:t>
            </a:r>
            <a:r>
              <a:rPr lang="tr-TR" sz="1200" b="0" baseline="0" dirty="0" smtClean="0"/>
              <a:t>ni siber tehditlere karşı korumak için konumlandırılan sistemlerden gelen </a:t>
            </a:r>
            <a:r>
              <a:rPr lang="tr-TR" sz="1200" b="0" baseline="0" dirty="0" err="1" smtClean="0"/>
              <a:t>log’lar</a:t>
            </a:r>
            <a:r>
              <a:rPr lang="tr-TR" sz="1200" b="0" baseline="0" dirty="0" smtClean="0"/>
              <a:t> öncelikli olarak incelenmekte ve anlamlandırılmaktadır.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High level network segmentation</a:t>
            </a:r>
            <a:r>
              <a:rPr lang="tr-TR" sz="1200" b="1" dirty="0" smtClean="0"/>
              <a:t> -&gt; </a:t>
            </a:r>
            <a:r>
              <a:rPr lang="tr-TR" sz="1200" b="0" dirty="0" smtClean="0"/>
              <a:t>Farklı</a:t>
            </a:r>
            <a:r>
              <a:rPr lang="tr-TR" sz="1200" b="0" baseline="0" dirty="0" smtClean="0"/>
              <a:t> kritiklik seviyesinde olan BISTECH bileşenleri ve söz konusu bileşenlere erişen çevresel sistemler arasında ağ altyapısı ayrıklaştırma yapılmaktadır. Böylece sistemin kendi içinde beklendiği gibi çalıştığı garantilenmektedir.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Periodic penetration tests </a:t>
            </a:r>
            <a:r>
              <a:rPr lang="tr-TR" sz="1200" b="1" dirty="0" err="1" smtClean="0"/>
              <a:t>are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being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performed</a:t>
            </a:r>
            <a:r>
              <a:rPr lang="tr-TR" sz="1200" b="1" dirty="0" smtClean="0"/>
              <a:t> -&gt; </a:t>
            </a:r>
            <a:r>
              <a:rPr lang="tr-TR" sz="1200" dirty="0" smtClean="0"/>
              <a:t>BISTECH altyapısı üzerinde her yıl düzenli olarak bağımsız denetim firmaları tarafından sızma testleri</a:t>
            </a:r>
            <a:r>
              <a:rPr lang="tr-TR" sz="1200" baseline="0" dirty="0" smtClean="0"/>
              <a:t> gerçekleştirilmektedir. Böylece olası bilgi güvenliği zafiyetlerinin önceden tespit edilmesi ve gerekli koruyucu tedbirlerin alınması amaçlanmaktadır.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 err="1" smtClean="0"/>
              <a:t>Strict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patch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management</a:t>
            </a:r>
            <a:r>
              <a:rPr lang="tr-TR" sz="1200" b="1" dirty="0" smtClean="0"/>
              <a:t> is </a:t>
            </a:r>
            <a:r>
              <a:rPr lang="tr-TR" sz="1200" b="1" dirty="0" err="1" smtClean="0"/>
              <a:t>being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performed</a:t>
            </a:r>
            <a:r>
              <a:rPr lang="tr-TR" sz="1200" b="1" dirty="0" smtClean="0"/>
              <a:t> -&gt; </a:t>
            </a:r>
            <a:r>
              <a:rPr lang="tr-TR" sz="1200" b="0" dirty="0" smtClean="0"/>
              <a:t>BISTECH bileşenleri</a:t>
            </a:r>
            <a:r>
              <a:rPr lang="tr-TR" sz="1200" b="0" baseline="0" dirty="0" smtClean="0"/>
              <a:t> için yayınlanan yamalar diğer sistemlerden öncelikli olarak değerlendirilir ve uygulanır.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 smtClean="0"/>
              <a:t>High </a:t>
            </a:r>
            <a:r>
              <a:rPr lang="tr-TR" sz="1200" b="1" dirty="0" err="1" smtClean="0"/>
              <a:t>level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infrastructure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redandancy</a:t>
            </a:r>
            <a:r>
              <a:rPr lang="tr-TR" sz="1200" b="1" dirty="0" smtClean="0"/>
              <a:t> -&gt; </a:t>
            </a:r>
            <a:r>
              <a:rPr lang="tr-TR" sz="1200" dirty="0" smtClean="0"/>
              <a:t>BISTECH bileşenleri ve söz konusu bileşenleri</a:t>
            </a:r>
            <a:r>
              <a:rPr lang="tr-TR" sz="1200" baseline="0" dirty="0" smtClean="0"/>
              <a:t> destekleyen çevresel sistemler </a:t>
            </a:r>
            <a:r>
              <a:rPr lang="tr-TR" sz="1200" dirty="0" smtClean="0"/>
              <a:t>azami yedekli</a:t>
            </a:r>
            <a:r>
              <a:rPr lang="tr-TR" sz="1200" baseline="0" dirty="0" smtClean="0"/>
              <a:t> yapıda kurulmuştur.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aseline="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 smtClean="0"/>
              <a:t>Secure remote access methods are implemented -&gt; </a:t>
            </a:r>
            <a:r>
              <a:rPr lang="tr-TR" sz="1200" b="0" dirty="0" smtClean="0"/>
              <a:t>BISTECH sistemine uzaktan (Internet, Extranet) erişimlerin</a:t>
            </a:r>
            <a:r>
              <a:rPr lang="tr-TR" sz="1200" b="0" baseline="0" dirty="0" smtClean="0"/>
              <a:t> güvenliği için gerekli altyapılar (VPN tüneller, two-factor yetkilendirme, vb.) hazırlanmıştır.</a:t>
            </a:r>
            <a:endParaRPr lang="en-US" sz="1200" b="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72AF4-CAFA-8040-8A0F-909B4A09587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3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i_powerpoint_sunum+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798" y="2249066"/>
            <a:ext cx="3190188" cy="3572048"/>
          </a:xfrm>
          <a:prstGeom prst="rect">
            <a:avLst/>
          </a:prstGeom>
        </p:spPr>
        <p:txBody>
          <a:bodyPr anchor="t"/>
          <a:lstStyle>
            <a:lvl1pPr algn="l">
              <a:defRPr sz="4400">
                <a:solidFill>
                  <a:srgbClr val="003678"/>
                </a:solidFill>
              </a:defRPr>
            </a:lvl1pPr>
          </a:lstStyle>
          <a:p>
            <a:r>
              <a:rPr lang="tr-TR" dirty="0" smtClean="0"/>
              <a:t>Click </a:t>
            </a:r>
            <a:br>
              <a:rPr lang="tr-TR" dirty="0" smtClean="0"/>
            </a:br>
            <a:r>
              <a:rPr lang="tr-TR" dirty="0" smtClean="0"/>
              <a:t>to edit </a:t>
            </a:r>
            <a:br>
              <a:rPr lang="tr-TR" dirty="0" smtClean="0"/>
            </a:br>
            <a:r>
              <a:rPr lang="tr-TR" dirty="0" smtClean="0"/>
              <a:t>Master </a:t>
            </a:r>
            <a:br>
              <a:rPr lang="tr-TR" dirty="0" smtClean="0"/>
            </a:br>
            <a:r>
              <a:rPr lang="tr-TR" dirty="0" smtClean="0"/>
              <a:t>title style</a:t>
            </a:r>
            <a:endParaRPr lang="en-US" dirty="0"/>
          </a:p>
        </p:txBody>
      </p:sp>
      <p:pic>
        <p:nvPicPr>
          <p:cNvPr id="12" name="Picture 11" descr="yatay yatirimli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801" t="62497" b="7022"/>
          <a:stretch>
            <a:fillRect/>
          </a:stretch>
        </p:blipFill>
        <p:spPr>
          <a:xfrm>
            <a:off x="6772843" y="3294221"/>
            <a:ext cx="2265333" cy="701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edia Placeholder 17"/>
          <p:cNvSpPr>
            <a:spLocks noGrp="1"/>
          </p:cNvSpPr>
          <p:nvPr>
            <p:ph type="media" sz="quarter" idx="13"/>
          </p:nvPr>
        </p:nvSpPr>
        <p:spPr>
          <a:xfrm>
            <a:off x="457200" y="1282699"/>
            <a:ext cx="8229600" cy="4816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356350"/>
            <a:ext cx="5486400" cy="501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D583DA-B2C2-7340-8950-57E1547728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356349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  <a:prstGeom prst="rect">
            <a:avLst/>
          </a:prstGeom>
        </p:spPr>
        <p:txBody>
          <a:bodyPr vert="eaVert"/>
          <a:lstStyle/>
          <a:p>
            <a:r>
              <a:rPr lang="tr-TR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D583DA-B2C2-7340-8950-57E154772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l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70800"/>
            <a:ext cx="8229600" cy="412341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  <a:lvl2pPr indent="-223200">
              <a:lnSpc>
                <a:spcPct val="90000"/>
              </a:lnSpc>
              <a:defRPr/>
            </a:lvl2pPr>
            <a:lvl3pPr indent="-223200"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GB" dirty="0" smtClean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686801" y="6395746"/>
            <a:ext cx="375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3058CAB-4724-4275-8A60-EEBA79D4A6A4}" type="slidenum">
              <a:rPr lang="tr-TR" sz="1200" smtClean="0"/>
              <a:t>‹#›</a:t>
            </a:fld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33441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D583DA-B2C2-7340-8950-57E154772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3678"/>
                </a:solidFill>
              </a:defRPr>
            </a:lvl1pPr>
          </a:lstStyle>
          <a:p>
            <a:r>
              <a:rPr lang="tr-TR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D583DA-B2C2-7340-8950-57E154772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D583DA-B2C2-7340-8950-57E154772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D583DA-B2C2-7340-8950-57E154772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D583DA-B2C2-7340-8950-57E1547728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dirty="0" smtClean="0"/>
              <a:t>Click to edit Master text styles</a:t>
            </a:r>
          </a:p>
          <a:p>
            <a:pPr lvl="1"/>
            <a:r>
              <a:rPr lang="tr-TR" dirty="0" smtClean="0"/>
              <a:t>Second level</a:t>
            </a:r>
          </a:p>
          <a:p>
            <a:pPr lvl="2"/>
            <a:r>
              <a:rPr lang="tr-TR" dirty="0" smtClean="0"/>
              <a:t>Third level</a:t>
            </a:r>
          </a:p>
          <a:p>
            <a:pPr lvl="3"/>
            <a:r>
              <a:rPr lang="tr-TR" dirty="0" smtClean="0"/>
              <a:t>Fourth level</a:t>
            </a:r>
          </a:p>
          <a:p>
            <a:pPr lvl="4"/>
            <a:r>
              <a:rPr lang="tr-TR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7150"/>
            <a:ext cx="3008313" cy="3529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D583DA-B2C2-7340-8950-57E154772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82699"/>
            <a:ext cx="5486400" cy="3444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D583DA-B2C2-7340-8950-57E154772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bi_powerpoint_sunum++-02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0" y="6236311"/>
            <a:ext cx="9144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0" y="-6413"/>
            <a:ext cx="9144000" cy="1109594"/>
          </a:xfrm>
          <a:prstGeom prst="rect">
            <a:avLst/>
          </a:prstGeom>
          <a:solidFill>
            <a:srgbClr val="0093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yatay.jpg"/>
          <p:cNvPicPr>
            <a:picLocks noChangeAspect="1"/>
          </p:cNvPicPr>
          <p:nvPr userDrawn="1"/>
        </p:nvPicPr>
        <p:blipFill>
          <a:blip r:embed="rId16"/>
          <a:srcRect l="6731" t="14805" r="11194" b="29796"/>
          <a:stretch>
            <a:fillRect/>
          </a:stretch>
        </p:blipFill>
        <p:spPr>
          <a:xfrm>
            <a:off x="171968" y="6343739"/>
            <a:ext cx="1110927" cy="4431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  <p:sldLayoutId id="2147483661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09FC2"/>
          </a:solidFill>
          <a:latin typeface="Concord"/>
          <a:ea typeface="+mj-ea"/>
          <a:cs typeface="Concor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009FC2"/>
          </a:solidFill>
          <a:latin typeface="Concord Thin"/>
          <a:ea typeface="+mn-ea"/>
          <a:cs typeface="Concord Thi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9FC2"/>
          </a:solidFill>
          <a:latin typeface="Concord Thin"/>
          <a:ea typeface="+mn-ea"/>
          <a:cs typeface="Concord Thi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009FC2"/>
          </a:solidFill>
          <a:latin typeface="Concord Thin"/>
          <a:ea typeface="+mn-ea"/>
          <a:cs typeface="Concord Thi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009FC2"/>
          </a:solidFill>
          <a:latin typeface="Concord Thin"/>
          <a:ea typeface="+mn-ea"/>
          <a:cs typeface="Concord Thi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rgbClr val="009FC2"/>
          </a:solidFill>
          <a:latin typeface="Concord Thin"/>
          <a:ea typeface="+mn-ea"/>
          <a:cs typeface="Concord Thi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53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5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6737" y="4366438"/>
            <a:ext cx="4307505" cy="1599794"/>
          </a:xfrm>
          <a:prstGeom prst="rect">
            <a:avLst/>
          </a:prstGeom>
        </p:spPr>
        <p:txBody>
          <a:bodyPr anchor="t"/>
          <a:lstStyle>
            <a:lvl1pPr algn="l">
              <a:defRPr sz="4400">
                <a:solidFill>
                  <a:srgbClr val="003678"/>
                </a:solidFill>
              </a:defRPr>
            </a:lvl1pPr>
          </a:lstStyle>
          <a:p>
            <a:r>
              <a:rPr lang="en-US" sz="2000" dirty="0"/>
              <a:t>OIC Member States’ Stock Exchanges Forum </a:t>
            </a:r>
            <a:r>
              <a:rPr lang="tr-TR" sz="2000" dirty="0" smtClean="0"/>
              <a:t>10</a:t>
            </a:r>
            <a:r>
              <a:rPr lang="en-US" sz="2000" dirty="0" err="1" smtClean="0"/>
              <a:t>th</a:t>
            </a:r>
            <a:r>
              <a:rPr lang="en-US" sz="2000" dirty="0" smtClean="0"/>
              <a:t> Meeting</a:t>
            </a: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>October 27, 2016</a:t>
            </a:r>
            <a:endParaRPr lang="en-US" sz="2000" dirty="0">
              <a:solidFill>
                <a:srgbClr val="0093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26" y="1714041"/>
            <a:ext cx="2309491" cy="26355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98756" y="2236573"/>
            <a:ext cx="1149179" cy="1173892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474312" y="77961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678"/>
                </a:solidFill>
                <a:latin typeface="Concord"/>
                <a:ea typeface="+mj-ea"/>
                <a:cs typeface="Concord"/>
              </a:rPr>
              <a:t>In What Areas Can Technological Infrastructure Contribute to Development of Stock Exchanges?</a:t>
            </a:r>
            <a:endParaRPr lang="tr-TR" sz="2000" dirty="0">
              <a:solidFill>
                <a:srgbClr val="003678"/>
              </a:solidFill>
              <a:latin typeface="Concord"/>
              <a:ea typeface="+mj-ea"/>
              <a:cs typeface="Conco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05484" y="148277"/>
            <a:ext cx="8229600" cy="93736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dirty="0" smtClean="0">
                <a:solidFill>
                  <a:schemeClr val="bg1"/>
                </a:solidFill>
                <a:latin typeface="Concord"/>
                <a:ea typeface="+mj-ea"/>
                <a:cs typeface="Concord"/>
              </a:rPr>
              <a:t>BISTECH I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cord"/>
                <a:ea typeface="+mj-ea"/>
                <a:cs typeface="Concord"/>
              </a:rPr>
              <a:t>nfrastructure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cord"/>
              <a:ea typeface="+mj-ea"/>
              <a:cs typeface="Concor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29" y="1230596"/>
            <a:ext cx="7189563" cy="49571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43800" y="1821426"/>
            <a:ext cx="368710" cy="1106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7543800" y="2633287"/>
            <a:ext cx="383458" cy="941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447936" y="3483427"/>
            <a:ext cx="479322" cy="57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470058" y="4247191"/>
            <a:ext cx="479322" cy="57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7484806" y="3458497"/>
            <a:ext cx="479322" cy="57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7447936" y="4303885"/>
            <a:ext cx="479322" cy="57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ectangle 11"/>
          <p:cNvSpPr/>
          <p:nvPr/>
        </p:nvSpPr>
        <p:spPr>
          <a:xfrm>
            <a:off x="7447936" y="5550309"/>
            <a:ext cx="479322" cy="688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7447936" y="5562599"/>
            <a:ext cx="479322" cy="688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5867400" y="5331541"/>
            <a:ext cx="479322" cy="688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5867400" y="5351205"/>
            <a:ext cx="479322" cy="688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19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6607085" y="5284703"/>
            <a:ext cx="30896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07085" y="5042036"/>
            <a:ext cx="30896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607085" y="4621814"/>
            <a:ext cx="30757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608472" y="4362405"/>
            <a:ext cx="30757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Düz Bağlayıcı 1050"/>
          <p:cNvCxnSpPr/>
          <p:nvPr/>
        </p:nvCxnSpPr>
        <p:spPr>
          <a:xfrm flipV="1">
            <a:off x="5987870" y="5042036"/>
            <a:ext cx="843643" cy="575923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Düz Bağlayıcı 1050"/>
          <p:cNvCxnSpPr/>
          <p:nvPr/>
        </p:nvCxnSpPr>
        <p:spPr>
          <a:xfrm flipV="1">
            <a:off x="5974892" y="4626502"/>
            <a:ext cx="854146" cy="1005047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Düz Bağlayıcı 60"/>
          <p:cNvCxnSpPr>
            <a:stCxn id="62" idx="1"/>
          </p:cNvCxnSpPr>
          <p:nvPr/>
        </p:nvCxnSpPr>
        <p:spPr>
          <a:xfrm flipH="1">
            <a:off x="4057035" y="3715318"/>
            <a:ext cx="4069326" cy="36807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9" name="Resim 10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39347">
            <a:off x="1337472" y="4631903"/>
            <a:ext cx="3047694" cy="2285771"/>
          </a:xfrm>
          <a:prstGeom prst="rect">
            <a:avLst/>
          </a:prstGeom>
        </p:spPr>
      </p:pic>
      <p:sp>
        <p:nvSpPr>
          <p:cNvPr id="1034" name="Yuvarlatılmış Dikdörtgen 1033"/>
          <p:cNvSpPr/>
          <p:nvPr/>
        </p:nvSpPr>
        <p:spPr>
          <a:xfrm>
            <a:off x="6286558" y="4159449"/>
            <a:ext cx="1669537" cy="1703287"/>
          </a:xfrm>
          <a:prstGeom prst="roundRect">
            <a:avLst/>
          </a:prstGeom>
          <a:solidFill>
            <a:schemeClr val="accent3">
              <a:lumMod val="40000"/>
              <a:lumOff val="60000"/>
              <a:alpha val="21000"/>
            </a:schemeClr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1" name="Düz Bağlayıcı 30"/>
          <p:cNvCxnSpPr/>
          <p:nvPr/>
        </p:nvCxnSpPr>
        <p:spPr>
          <a:xfrm flipH="1" flipV="1">
            <a:off x="2400153" y="4650390"/>
            <a:ext cx="416368" cy="707444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Akış Çizelgesi: Bağlayıcı 11"/>
          <p:cNvSpPr/>
          <p:nvPr/>
        </p:nvSpPr>
        <p:spPr>
          <a:xfrm>
            <a:off x="1123803" y="3624284"/>
            <a:ext cx="1388270" cy="1316069"/>
          </a:xfrm>
          <a:prstGeom prst="flowChartConnector">
            <a:avLst/>
          </a:pr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82318" y="281627"/>
            <a:ext cx="8229600" cy="6994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cord"/>
                <a:ea typeface="+mj-ea"/>
                <a:cs typeface="Concord"/>
              </a:rPr>
              <a:t>Market </a:t>
            </a:r>
            <a:r>
              <a:rPr lang="tr-TR" sz="2400" dirty="0" err="1">
                <a:solidFill>
                  <a:schemeClr val="bg1"/>
                </a:solidFill>
                <a:latin typeface="Concord"/>
                <a:ea typeface="+mj-ea"/>
                <a:cs typeface="Concord"/>
              </a:rPr>
              <a:t>S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cord"/>
                <a:ea typeface="+mj-ea"/>
                <a:cs typeface="Concord"/>
              </a:rPr>
              <a:t>ystems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cord"/>
                <a:ea typeface="+mj-ea"/>
                <a:cs typeface="Concord"/>
              </a:rPr>
              <a:t>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cord"/>
                <a:ea typeface="+mj-ea"/>
                <a:cs typeface="Concord"/>
              </a:rPr>
              <a:t>Commun</a:t>
            </a:r>
            <a:r>
              <a:rPr lang="tr-TR" sz="2400" dirty="0" err="1" smtClean="0">
                <a:solidFill>
                  <a:schemeClr val="bg1"/>
                </a:solidFill>
                <a:latin typeface="Concord"/>
                <a:ea typeface="+mj-ea"/>
                <a:cs typeface="Concord"/>
              </a:rPr>
              <a:t>ications</a:t>
            </a:r>
            <a:r>
              <a:rPr lang="tr-TR" sz="2400" dirty="0" smtClean="0">
                <a:solidFill>
                  <a:schemeClr val="bg1"/>
                </a:solidFill>
                <a:latin typeface="Concord"/>
                <a:ea typeface="+mj-ea"/>
                <a:cs typeface="Concord"/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  <a:latin typeface="Concord"/>
                <a:ea typeface="+mj-ea"/>
                <a:cs typeface="Concord"/>
              </a:rPr>
              <a:t>Overview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cord"/>
              <a:ea typeface="+mj-ea"/>
              <a:cs typeface="Concord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8" y="2956517"/>
            <a:ext cx="714375" cy="23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" y="4140232"/>
            <a:ext cx="2676530" cy="279083"/>
          </a:xfrm>
          <a:prstGeom prst="rect">
            <a:avLst/>
          </a:prstGeom>
        </p:spPr>
      </p:pic>
      <p:cxnSp>
        <p:nvCxnSpPr>
          <p:cNvPr id="18" name="Düz Bağlayıcı 17"/>
          <p:cNvCxnSpPr>
            <a:endCxn id="12" idx="1"/>
          </p:cNvCxnSpPr>
          <p:nvPr/>
        </p:nvCxnSpPr>
        <p:spPr>
          <a:xfrm>
            <a:off x="814241" y="3179941"/>
            <a:ext cx="512869" cy="637077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655" y="3072991"/>
            <a:ext cx="714375" cy="23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103" y="2966042"/>
            <a:ext cx="714375" cy="23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Düz Bağlayıcı 22"/>
          <p:cNvCxnSpPr>
            <a:endCxn id="47" idx="0"/>
          </p:cNvCxnSpPr>
          <p:nvPr/>
        </p:nvCxnSpPr>
        <p:spPr>
          <a:xfrm flipH="1">
            <a:off x="1803395" y="3305940"/>
            <a:ext cx="1448" cy="308155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/>
          <p:cNvCxnSpPr>
            <a:endCxn id="12" idx="7"/>
          </p:cNvCxnSpPr>
          <p:nvPr/>
        </p:nvCxnSpPr>
        <p:spPr>
          <a:xfrm flipH="1">
            <a:off x="2308766" y="3198991"/>
            <a:ext cx="429524" cy="618027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521" y="5169840"/>
            <a:ext cx="1240512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Düz Bağlayıcı 26"/>
          <p:cNvCxnSpPr/>
          <p:nvPr/>
        </p:nvCxnSpPr>
        <p:spPr>
          <a:xfrm flipH="1">
            <a:off x="819003" y="4621814"/>
            <a:ext cx="404072" cy="528976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63" y="5169840"/>
            <a:ext cx="714375" cy="23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Metin kutusu 1026"/>
          <p:cNvSpPr txBox="1"/>
          <p:nvPr/>
        </p:nvSpPr>
        <p:spPr>
          <a:xfrm>
            <a:off x="1191501" y="4362405"/>
            <a:ext cx="132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 smtClean="0"/>
              <a:t>Low-latency Switch</a:t>
            </a:r>
          </a:p>
          <a:p>
            <a:r>
              <a:rPr lang="tr-TR" sz="700" dirty="0" smtClean="0"/>
              <a:t>(port-to-port latency &lt; 200 ns)</a:t>
            </a:r>
            <a:endParaRPr lang="tr-TR" sz="700" dirty="0"/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046" y="4253521"/>
            <a:ext cx="925447" cy="116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Resi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98" y="1365357"/>
            <a:ext cx="1546695" cy="806972"/>
          </a:xfrm>
          <a:prstGeom prst="rect">
            <a:avLst/>
          </a:prstGeom>
        </p:spPr>
      </p:pic>
      <p:sp>
        <p:nvSpPr>
          <p:cNvPr id="38" name="Metin kutusu 37"/>
          <p:cNvSpPr txBox="1"/>
          <p:nvPr/>
        </p:nvSpPr>
        <p:spPr>
          <a:xfrm>
            <a:off x="1192614" y="1123068"/>
            <a:ext cx="1635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smtClean="0"/>
              <a:t>BIST </a:t>
            </a:r>
            <a:r>
              <a:rPr lang="tr-TR" sz="1050" dirty="0" err="1" smtClean="0"/>
              <a:t>Trading</a:t>
            </a:r>
            <a:r>
              <a:rPr lang="tr-TR" sz="1050" dirty="0" smtClean="0"/>
              <a:t> </a:t>
            </a:r>
            <a:r>
              <a:rPr lang="tr-TR" sz="1050" dirty="0" err="1" smtClean="0"/>
              <a:t>Floor</a:t>
            </a:r>
            <a:endParaRPr lang="tr-TR" sz="1050" dirty="0" smtClean="0"/>
          </a:p>
        </p:txBody>
      </p:sp>
      <p:pic>
        <p:nvPicPr>
          <p:cNvPr id="46" name="Resim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03569" y="4847130"/>
            <a:ext cx="1450649" cy="159157"/>
          </a:xfrm>
          <a:prstGeom prst="rect">
            <a:avLst/>
          </a:prstGeom>
        </p:spPr>
      </p:pic>
      <p:sp>
        <p:nvSpPr>
          <p:cNvPr id="47" name="Metin kutusu 46"/>
          <p:cNvSpPr txBox="1"/>
          <p:nvPr/>
        </p:nvSpPr>
        <p:spPr>
          <a:xfrm>
            <a:off x="1471887" y="3614095"/>
            <a:ext cx="663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dirty="0" smtClean="0"/>
              <a:t>BISTECH</a:t>
            </a:r>
          </a:p>
          <a:p>
            <a:pPr algn="ctr"/>
            <a:r>
              <a:rPr lang="tr-TR" sz="1000" dirty="0" smtClean="0"/>
              <a:t>Ring</a:t>
            </a:r>
          </a:p>
        </p:txBody>
      </p:sp>
      <p:sp>
        <p:nvSpPr>
          <p:cNvPr id="48" name="Metin kutusu 47"/>
          <p:cNvSpPr txBox="1"/>
          <p:nvPr/>
        </p:nvSpPr>
        <p:spPr>
          <a:xfrm>
            <a:off x="6405876" y="5580594"/>
            <a:ext cx="75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err="1" smtClean="0"/>
              <a:t>Low-latency</a:t>
            </a:r>
            <a:endParaRPr lang="tr-TR" sz="800" dirty="0" smtClean="0"/>
          </a:p>
          <a:p>
            <a:pPr algn="ctr"/>
            <a:r>
              <a:rPr lang="tr-TR" sz="800" dirty="0" smtClean="0"/>
              <a:t>BIST switch</a:t>
            </a:r>
            <a:endParaRPr lang="tr-TR" sz="800" dirty="0"/>
          </a:p>
        </p:txBody>
      </p:sp>
      <p:cxnSp>
        <p:nvCxnSpPr>
          <p:cNvPr id="49" name="Düz Bağlayıcı 48"/>
          <p:cNvCxnSpPr/>
          <p:nvPr/>
        </p:nvCxnSpPr>
        <p:spPr>
          <a:xfrm flipH="1">
            <a:off x="6948562" y="5284703"/>
            <a:ext cx="42348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Düz Bağlayıcı 51"/>
          <p:cNvCxnSpPr/>
          <p:nvPr/>
        </p:nvCxnSpPr>
        <p:spPr>
          <a:xfrm flipH="1">
            <a:off x="6981996" y="4240195"/>
            <a:ext cx="42348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Düz Bağlayıcı 52"/>
          <p:cNvCxnSpPr/>
          <p:nvPr/>
        </p:nvCxnSpPr>
        <p:spPr>
          <a:xfrm flipH="1">
            <a:off x="6982050" y="4552048"/>
            <a:ext cx="42348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Düz Bağlayıcı 54"/>
          <p:cNvCxnSpPr/>
          <p:nvPr/>
        </p:nvCxnSpPr>
        <p:spPr>
          <a:xfrm flipH="1">
            <a:off x="6947025" y="4968976"/>
            <a:ext cx="42348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Metin kutusu 55"/>
          <p:cNvSpPr txBox="1"/>
          <p:nvPr/>
        </p:nvSpPr>
        <p:spPr>
          <a:xfrm>
            <a:off x="3030065" y="2859211"/>
            <a:ext cx="663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dirty="0" smtClean="0"/>
              <a:t>BISTECH</a:t>
            </a:r>
            <a:endParaRPr lang="tr-TR" sz="1000" dirty="0"/>
          </a:p>
          <a:p>
            <a:pPr algn="ctr"/>
            <a:r>
              <a:rPr lang="tr-TR" sz="1000" dirty="0" err="1" smtClean="0"/>
              <a:t>Servers</a:t>
            </a:r>
            <a:endParaRPr lang="tr-TR" sz="1000" dirty="0" smtClean="0"/>
          </a:p>
        </p:txBody>
      </p:sp>
      <p:sp>
        <p:nvSpPr>
          <p:cNvPr id="57" name="Metin kutusu 56"/>
          <p:cNvSpPr txBox="1"/>
          <p:nvPr/>
        </p:nvSpPr>
        <p:spPr>
          <a:xfrm>
            <a:off x="7212407" y="5428875"/>
            <a:ext cx="72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 err="1" smtClean="0"/>
              <a:t>Members</a:t>
            </a:r>
            <a:r>
              <a:rPr lang="tr-TR" sz="900" dirty="0" smtClean="0"/>
              <a:t>’</a:t>
            </a:r>
          </a:p>
          <a:p>
            <a:r>
              <a:rPr lang="tr-TR" sz="900" dirty="0" err="1" smtClean="0"/>
              <a:t>Servers</a:t>
            </a:r>
            <a:endParaRPr lang="tr-TR" sz="900" dirty="0"/>
          </a:p>
        </p:txBody>
      </p:sp>
      <p:sp>
        <p:nvSpPr>
          <p:cNvPr id="1035" name="Metin kutusu 1034"/>
          <p:cNvSpPr txBox="1"/>
          <p:nvPr/>
        </p:nvSpPr>
        <p:spPr>
          <a:xfrm>
            <a:off x="6482143" y="5843403"/>
            <a:ext cx="1644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err="1" smtClean="0"/>
              <a:t>Co-location</a:t>
            </a:r>
            <a:r>
              <a:rPr lang="tr-TR" sz="1400" i="1" dirty="0" smtClean="0"/>
              <a:t> </a:t>
            </a:r>
            <a:r>
              <a:rPr lang="tr-TR" sz="1400" i="1" dirty="0" err="1" smtClean="0"/>
              <a:t>Area</a:t>
            </a:r>
            <a:endParaRPr lang="tr-TR" sz="1400" i="1" dirty="0"/>
          </a:p>
        </p:txBody>
      </p:sp>
      <p:cxnSp>
        <p:nvCxnSpPr>
          <p:cNvPr id="61" name="Düz Bağlayıcı 60"/>
          <p:cNvCxnSpPr/>
          <p:nvPr/>
        </p:nvCxnSpPr>
        <p:spPr>
          <a:xfrm flipH="1" flipV="1">
            <a:off x="4033658" y="4339111"/>
            <a:ext cx="2414302" cy="23294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7" name="Metin kutusu 1036"/>
          <p:cNvSpPr txBox="1"/>
          <p:nvPr/>
        </p:nvSpPr>
        <p:spPr>
          <a:xfrm>
            <a:off x="4889528" y="4145942"/>
            <a:ext cx="6527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50" dirty="0"/>
              <a:t>1</a:t>
            </a:r>
            <a:r>
              <a:rPr lang="tr-TR" sz="1050" dirty="0" smtClean="0"/>
              <a:t>0 </a:t>
            </a:r>
            <a:r>
              <a:rPr lang="tr-TR" sz="1050" dirty="0"/>
              <a:t>G</a:t>
            </a:r>
            <a:r>
              <a:rPr lang="tr-TR" sz="1050" dirty="0" smtClean="0"/>
              <a:t>bps</a:t>
            </a:r>
            <a:endParaRPr lang="tr-TR" sz="1050" dirty="0"/>
          </a:p>
        </p:txBody>
      </p:sp>
      <p:sp>
        <p:nvSpPr>
          <p:cNvPr id="1042" name="Yuvarlatılmış Dikdörtgen 1041"/>
          <p:cNvSpPr/>
          <p:nvPr/>
        </p:nvSpPr>
        <p:spPr>
          <a:xfrm>
            <a:off x="192767" y="2853741"/>
            <a:ext cx="3988488" cy="3290362"/>
          </a:xfrm>
          <a:prstGeom prst="roundRect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45" name="Metin kutusu 1044"/>
          <p:cNvSpPr txBox="1"/>
          <p:nvPr/>
        </p:nvSpPr>
        <p:spPr>
          <a:xfrm>
            <a:off x="3515671" y="5422864"/>
            <a:ext cx="531837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APP</a:t>
            </a:r>
            <a:endParaRPr lang="tr-TR" sz="1200" dirty="0"/>
          </a:p>
        </p:txBody>
      </p:sp>
      <p:sp>
        <p:nvSpPr>
          <p:cNvPr id="73" name="Metin kutusu 72"/>
          <p:cNvSpPr txBox="1"/>
          <p:nvPr/>
        </p:nvSpPr>
        <p:spPr>
          <a:xfrm rot="16200000">
            <a:off x="2744225" y="5311546"/>
            <a:ext cx="503262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NIC</a:t>
            </a:r>
            <a:endParaRPr lang="tr-TR" sz="1200" dirty="0"/>
          </a:p>
        </p:txBody>
      </p:sp>
      <p:sp>
        <p:nvSpPr>
          <p:cNvPr id="1047" name="Yukarı Aşağı Ok 1046"/>
          <p:cNvSpPr/>
          <p:nvPr/>
        </p:nvSpPr>
        <p:spPr>
          <a:xfrm>
            <a:off x="1689731" y="2154515"/>
            <a:ext cx="150583" cy="703766"/>
          </a:xfrm>
          <a:prstGeom prst="upDownArrow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5" name="Metin kutusu 74"/>
          <p:cNvSpPr txBox="1"/>
          <p:nvPr/>
        </p:nvSpPr>
        <p:spPr>
          <a:xfrm>
            <a:off x="1746962" y="2342062"/>
            <a:ext cx="6527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50" dirty="0"/>
              <a:t>1</a:t>
            </a:r>
            <a:r>
              <a:rPr lang="tr-TR" sz="1050" dirty="0" smtClean="0"/>
              <a:t>0 </a:t>
            </a:r>
            <a:r>
              <a:rPr lang="tr-TR" sz="1050" dirty="0" err="1"/>
              <a:t>G</a:t>
            </a:r>
            <a:r>
              <a:rPr lang="tr-TR" sz="1050" dirty="0" err="1" smtClean="0"/>
              <a:t>bps</a:t>
            </a:r>
            <a:endParaRPr lang="tr-TR" sz="1050" dirty="0"/>
          </a:p>
        </p:txBody>
      </p:sp>
      <p:sp>
        <p:nvSpPr>
          <p:cNvPr id="1048" name="Sol Sağ Ok 1047"/>
          <p:cNvSpPr/>
          <p:nvPr/>
        </p:nvSpPr>
        <p:spPr>
          <a:xfrm>
            <a:off x="3066903" y="5491125"/>
            <a:ext cx="525422" cy="45719"/>
          </a:xfrm>
          <a:prstGeom prst="leftRightArrow">
            <a:avLst/>
          </a:prstGeom>
          <a:solidFill>
            <a:schemeClr val="tx1"/>
          </a:solidFill>
          <a:ln w="38100">
            <a:solidFill>
              <a:schemeClr val="tx1">
                <a:alpha val="36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8" name="Metin kutusu 77"/>
          <p:cNvSpPr txBox="1"/>
          <p:nvPr/>
        </p:nvSpPr>
        <p:spPr>
          <a:xfrm>
            <a:off x="4174385" y="5803812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dirty="0" smtClean="0"/>
              <a:t>Special </a:t>
            </a:r>
            <a:r>
              <a:rPr lang="tr-TR" sz="800" dirty="0" err="1" smtClean="0"/>
              <a:t>high-performance</a:t>
            </a:r>
            <a:r>
              <a:rPr lang="tr-TR" sz="800" dirty="0" smtClean="0"/>
              <a:t> </a:t>
            </a:r>
          </a:p>
          <a:p>
            <a:r>
              <a:rPr lang="tr-TR" sz="800" dirty="0" smtClean="0"/>
              <a:t>NIC </a:t>
            </a:r>
            <a:r>
              <a:rPr lang="tr-TR" sz="800" dirty="0" err="1" smtClean="0"/>
              <a:t>bypasses</a:t>
            </a:r>
            <a:r>
              <a:rPr lang="tr-TR" sz="800" dirty="0" smtClean="0"/>
              <a:t> </a:t>
            </a:r>
            <a:r>
              <a:rPr lang="tr-TR" sz="800" dirty="0" err="1" smtClean="0"/>
              <a:t>kernel</a:t>
            </a:r>
            <a:r>
              <a:rPr lang="tr-TR" sz="800" dirty="0" smtClean="0"/>
              <a:t> IP</a:t>
            </a:r>
          </a:p>
          <a:p>
            <a:r>
              <a:rPr lang="tr-TR" sz="800" dirty="0" err="1" smtClean="0"/>
              <a:t>Stack</a:t>
            </a:r>
            <a:r>
              <a:rPr lang="tr-TR" sz="800" dirty="0" smtClean="0"/>
              <a:t> </a:t>
            </a:r>
            <a:r>
              <a:rPr lang="tr-TR" sz="800" dirty="0" err="1" smtClean="0"/>
              <a:t>for</a:t>
            </a:r>
            <a:r>
              <a:rPr lang="tr-TR" sz="800" dirty="0" smtClean="0"/>
              <a:t> </a:t>
            </a:r>
            <a:r>
              <a:rPr lang="tr-TR" sz="800" dirty="0" err="1" smtClean="0"/>
              <a:t>low</a:t>
            </a:r>
            <a:r>
              <a:rPr lang="tr-TR" sz="800" dirty="0" smtClean="0"/>
              <a:t> </a:t>
            </a:r>
            <a:r>
              <a:rPr lang="tr-TR" sz="800" dirty="0" err="1" smtClean="0"/>
              <a:t>latency</a:t>
            </a:r>
            <a:endParaRPr lang="tr-TR" sz="800" dirty="0"/>
          </a:p>
        </p:txBody>
      </p:sp>
      <p:cxnSp>
        <p:nvCxnSpPr>
          <p:cNvPr id="1051" name="Düz Bağlayıcı 1050"/>
          <p:cNvCxnSpPr/>
          <p:nvPr/>
        </p:nvCxnSpPr>
        <p:spPr>
          <a:xfrm>
            <a:off x="3134356" y="5593995"/>
            <a:ext cx="1143974" cy="39385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" name="Resim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245" y="1306889"/>
            <a:ext cx="2128100" cy="930316"/>
          </a:xfrm>
          <a:prstGeom prst="rect">
            <a:avLst/>
          </a:prstGeom>
        </p:spPr>
      </p:pic>
      <p:cxnSp>
        <p:nvCxnSpPr>
          <p:cNvPr id="32" name="Dirsek Bağlayıcısı 31"/>
          <p:cNvCxnSpPr/>
          <p:nvPr/>
        </p:nvCxnSpPr>
        <p:spPr>
          <a:xfrm flipV="1">
            <a:off x="4115687" y="1859098"/>
            <a:ext cx="1463573" cy="126795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Şimşek İşareti 32"/>
          <p:cNvSpPr/>
          <p:nvPr/>
        </p:nvSpPr>
        <p:spPr>
          <a:xfrm rot="2498196">
            <a:off x="4495051" y="2196756"/>
            <a:ext cx="645636" cy="630978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8" name="Metin kutusu 87"/>
          <p:cNvSpPr txBox="1"/>
          <p:nvPr/>
        </p:nvSpPr>
        <p:spPr>
          <a:xfrm>
            <a:off x="7699091" y="1326258"/>
            <a:ext cx="14227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 smtClean="0"/>
              <a:t>Remote members connecting over the wide area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tr-TR" sz="900" dirty="0" smtClean="0"/>
              <a:t>Market operations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tr-TR" sz="900" dirty="0" smtClean="0"/>
              <a:t>Clearing / settlement</a:t>
            </a:r>
          </a:p>
        </p:txBody>
      </p:sp>
      <p:sp>
        <p:nvSpPr>
          <p:cNvPr id="89" name="Metin kutusu 88"/>
          <p:cNvSpPr txBox="1"/>
          <p:nvPr/>
        </p:nvSpPr>
        <p:spPr>
          <a:xfrm>
            <a:off x="2452043" y="4736040"/>
            <a:ext cx="6527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50" dirty="0"/>
              <a:t>1</a:t>
            </a:r>
            <a:r>
              <a:rPr lang="tr-TR" sz="1050" dirty="0" smtClean="0"/>
              <a:t>0 </a:t>
            </a:r>
            <a:r>
              <a:rPr lang="tr-TR" sz="1050" dirty="0" err="1"/>
              <a:t>G</a:t>
            </a:r>
            <a:r>
              <a:rPr lang="tr-TR" sz="1050" dirty="0" err="1" smtClean="0"/>
              <a:t>bps</a:t>
            </a:r>
            <a:endParaRPr lang="tr-TR" sz="1050" dirty="0"/>
          </a:p>
        </p:txBody>
      </p:sp>
      <p:sp>
        <p:nvSpPr>
          <p:cNvPr id="3" name="Dikdörtgen 2"/>
          <p:cNvSpPr/>
          <p:nvPr/>
        </p:nvSpPr>
        <p:spPr>
          <a:xfrm>
            <a:off x="4861981" y="2562295"/>
            <a:ext cx="128592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1400" b="1" i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FIX / OMNET</a:t>
            </a:r>
            <a:endParaRPr lang="tr-TR" sz="1400" b="1" i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0" name="Dikdörtgen 49"/>
          <p:cNvSpPr/>
          <p:nvPr/>
        </p:nvSpPr>
        <p:spPr>
          <a:xfrm>
            <a:off x="937491" y="2295753"/>
            <a:ext cx="82105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400" b="1" i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OMNET</a:t>
            </a:r>
            <a:endParaRPr lang="tr-TR" sz="1400" b="1" i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1" name="Dikdörtgen 50"/>
          <p:cNvSpPr/>
          <p:nvPr/>
        </p:nvSpPr>
        <p:spPr>
          <a:xfrm>
            <a:off x="4392842" y="4365611"/>
            <a:ext cx="173374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400" b="1" i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ITCH / OUCH / FIX</a:t>
            </a:r>
            <a:endParaRPr lang="tr-TR" sz="1400" b="1" i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4142" y="4140346"/>
            <a:ext cx="531820" cy="44102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3499352" y="4131362"/>
            <a:ext cx="5855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00" dirty="0" smtClean="0"/>
              <a:t>Co-lo gateways &amp; switches</a:t>
            </a:r>
            <a:endParaRPr lang="tr-TR" sz="700" dirty="0"/>
          </a:p>
        </p:txBody>
      </p:sp>
      <p:sp>
        <p:nvSpPr>
          <p:cNvPr id="58" name="TextBox 57"/>
          <p:cNvSpPr txBox="1"/>
          <p:nvPr/>
        </p:nvSpPr>
        <p:spPr>
          <a:xfrm>
            <a:off x="3378519" y="3400260"/>
            <a:ext cx="70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00" dirty="0" smtClean="0"/>
              <a:t>Data dissemination gateways &amp; switches</a:t>
            </a:r>
            <a:endParaRPr lang="tr-TR" sz="700" dirty="0"/>
          </a:p>
        </p:txBody>
      </p:sp>
      <p:sp>
        <p:nvSpPr>
          <p:cNvPr id="59" name="Rectangle 58"/>
          <p:cNvSpPr/>
          <p:nvPr/>
        </p:nvSpPr>
        <p:spPr>
          <a:xfrm>
            <a:off x="3388264" y="3399508"/>
            <a:ext cx="659243" cy="5024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2" name="Rectangle 61"/>
          <p:cNvSpPr/>
          <p:nvPr/>
        </p:nvSpPr>
        <p:spPr>
          <a:xfrm>
            <a:off x="8126361" y="3507155"/>
            <a:ext cx="653395" cy="416325"/>
          </a:xfrm>
          <a:prstGeom prst="rect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3" name="TextBox 62"/>
          <p:cNvSpPr txBox="1"/>
          <p:nvPr/>
        </p:nvSpPr>
        <p:spPr>
          <a:xfrm>
            <a:off x="8153628" y="3555114"/>
            <a:ext cx="62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00" dirty="0" smtClean="0"/>
              <a:t>LONDON </a:t>
            </a:r>
          </a:p>
          <a:p>
            <a:pPr algn="ctr"/>
            <a:r>
              <a:rPr lang="tr-TR" sz="900" dirty="0" smtClean="0"/>
              <a:t>PoP</a:t>
            </a:r>
            <a:endParaRPr lang="tr-TR" sz="900" dirty="0"/>
          </a:p>
        </p:txBody>
      </p:sp>
      <p:sp>
        <p:nvSpPr>
          <p:cNvPr id="24" name="Rectangle 23"/>
          <p:cNvSpPr/>
          <p:nvPr/>
        </p:nvSpPr>
        <p:spPr>
          <a:xfrm>
            <a:off x="6730528" y="5225175"/>
            <a:ext cx="132156" cy="149143"/>
          </a:xfrm>
          <a:prstGeom prst="rect">
            <a:avLst/>
          </a:prstGeom>
          <a:gradFill flip="none" rotWithShape="1">
            <a:gsLst>
              <a:gs pos="39000">
                <a:schemeClr val="tx1">
                  <a:lumMod val="50000"/>
                  <a:lumOff val="5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0" name="Rectangle 69"/>
          <p:cNvSpPr/>
          <p:nvPr/>
        </p:nvSpPr>
        <p:spPr>
          <a:xfrm>
            <a:off x="6725050" y="4273281"/>
            <a:ext cx="132156" cy="149143"/>
          </a:xfrm>
          <a:prstGeom prst="rect">
            <a:avLst/>
          </a:prstGeom>
          <a:gradFill flip="none" rotWithShape="1">
            <a:gsLst>
              <a:gs pos="39000">
                <a:schemeClr val="tx1">
                  <a:lumMod val="50000"/>
                  <a:lumOff val="5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1" name="Rectangle 70"/>
          <p:cNvSpPr/>
          <p:nvPr/>
        </p:nvSpPr>
        <p:spPr>
          <a:xfrm>
            <a:off x="6732424" y="4526664"/>
            <a:ext cx="132156" cy="149143"/>
          </a:xfrm>
          <a:prstGeom prst="rect">
            <a:avLst/>
          </a:prstGeom>
          <a:gradFill flip="none" rotWithShape="1">
            <a:gsLst>
              <a:gs pos="39000">
                <a:schemeClr val="tx1">
                  <a:lumMod val="50000"/>
                  <a:lumOff val="5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2" name="Rectangle 71"/>
          <p:cNvSpPr/>
          <p:nvPr/>
        </p:nvSpPr>
        <p:spPr>
          <a:xfrm>
            <a:off x="6735534" y="4975879"/>
            <a:ext cx="132156" cy="149143"/>
          </a:xfrm>
          <a:prstGeom prst="rect">
            <a:avLst/>
          </a:prstGeom>
          <a:gradFill flip="none" rotWithShape="1">
            <a:gsLst>
              <a:gs pos="39000">
                <a:schemeClr val="tx1">
                  <a:lumMod val="50000"/>
                  <a:lumOff val="5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Metin kutusu 77"/>
          <p:cNvSpPr txBox="1"/>
          <p:nvPr/>
        </p:nvSpPr>
        <p:spPr>
          <a:xfrm>
            <a:off x="5699151" y="5601242"/>
            <a:ext cx="549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/>
              <a:t>Member</a:t>
            </a:r>
          </a:p>
          <a:p>
            <a:r>
              <a:rPr lang="tr-TR" sz="800" dirty="0" smtClean="0"/>
              <a:t>switches</a:t>
            </a:r>
            <a:endParaRPr lang="tr-TR" sz="800" dirty="0"/>
          </a:p>
        </p:txBody>
      </p:sp>
      <p:sp>
        <p:nvSpPr>
          <p:cNvPr id="79" name="Metin kutusu 77"/>
          <p:cNvSpPr txBox="1"/>
          <p:nvPr/>
        </p:nvSpPr>
        <p:spPr>
          <a:xfrm>
            <a:off x="1217704" y="5191325"/>
            <a:ext cx="117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 b="1" i="1" dirty="0" smtClean="0"/>
              <a:t>Local Area Backbone</a:t>
            </a:r>
          </a:p>
          <a:p>
            <a:pPr algn="ctr"/>
            <a:r>
              <a:rPr lang="tr-TR" sz="900" b="1" i="1" dirty="0" smtClean="0"/>
              <a:t>Up to 40 Gbps</a:t>
            </a:r>
            <a:endParaRPr lang="tr-TR" sz="900" b="1" i="1" dirty="0"/>
          </a:p>
        </p:txBody>
      </p:sp>
      <p:cxnSp>
        <p:nvCxnSpPr>
          <p:cNvPr id="80" name="Düz Bağlayıcı 22"/>
          <p:cNvCxnSpPr/>
          <p:nvPr/>
        </p:nvCxnSpPr>
        <p:spPr>
          <a:xfrm flipH="1">
            <a:off x="7183924" y="3405959"/>
            <a:ext cx="1446" cy="134603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Düz Bağlayıcı 22"/>
          <p:cNvCxnSpPr/>
          <p:nvPr/>
        </p:nvCxnSpPr>
        <p:spPr>
          <a:xfrm>
            <a:off x="6289455" y="3401328"/>
            <a:ext cx="0" cy="132704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Düz Bağlayıcı 22"/>
          <p:cNvCxnSpPr/>
          <p:nvPr/>
        </p:nvCxnSpPr>
        <p:spPr>
          <a:xfrm>
            <a:off x="6957973" y="3420926"/>
            <a:ext cx="3259" cy="103938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363275" y="325286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. . .</a:t>
            </a:r>
            <a:endParaRPr lang="tr-TR" b="1" dirty="0"/>
          </a:p>
        </p:txBody>
      </p:sp>
      <p:sp>
        <p:nvSpPr>
          <p:cNvPr id="85" name="Rectangle 84"/>
          <p:cNvSpPr/>
          <p:nvPr/>
        </p:nvSpPr>
        <p:spPr>
          <a:xfrm>
            <a:off x="5940412" y="3209711"/>
            <a:ext cx="1367408" cy="192949"/>
          </a:xfrm>
          <a:prstGeom prst="rect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6" name="Metin kutusu 77"/>
          <p:cNvSpPr txBox="1"/>
          <p:nvPr/>
        </p:nvSpPr>
        <p:spPr>
          <a:xfrm>
            <a:off x="5965374" y="3188554"/>
            <a:ext cx="1236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smtClean="0"/>
              <a:t>Data Vendors (Turkey)</a:t>
            </a:r>
          </a:p>
        </p:txBody>
      </p:sp>
      <p:sp>
        <p:nvSpPr>
          <p:cNvPr id="90" name="Metin kutusu 87"/>
          <p:cNvSpPr txBox="1"/>
          <p:nvPr/>
        </p:nvSpPr>
        <p:spPr>
          <a:xfrm>
            <a:off x="6500503" y="2230663"/>
            <a:ext cx="13388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tr-TR" sz="900" dirty="0" smtClean="0"/>
              <a:t>Load balancing over </a:t>
            </a:r>
            <a:br>
              <a:rPr lang="tr-TR" sz="900" dirty="0" smtClean="0"/>
            </a:br>
            <a:r>
              <a:rPr lang="tr-TR" sz="900" dirty="0" smtClean="0"/>
              <a:t>redundant links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tr-TR" sz="900" dirty="0" smtClean="0"/>
              <a:t>Failover time &lt; 3 s</a:t>
            </a:r>
          </a:p>
        </p:txBody>
      </p:sp>
      <p:sp>
        <p:nvSpPr>
          <p:cNvPr id="95" name="Metin kutusu 37"/>
          <p:cNvSpPr txBox="1"/>
          <p:nvPr/>
        </p:nvSpPr>
        <p:spPr>
          <a:xfrm>
            <a:off x="6143280" y="1110572"/>
            <a:ext cx="1635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smtClean="0"/>
              <a:t>BIST Wide Area</a:t>
            </a:r>
          </a:p>
        </p:txBody>
      </p:sp>
      <p:cxnSp>
        <p:nvCxnSpPr>
          <p:cNvPr id="116" name="Düz Bağlayıcı 22"/>
          <p:cNvCxnSpPr/>
          <p:nvPr/>
        </p:nvCxnSpPr>
        <p:spPr>
          <a:xfrm>
            <a:off x="6086276" y="3399508"/>
            <a:ext cx="1" cy="127049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8209012" y="3191356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. . .</a:t>
            </a:r>
            <a:endParaRPr lang="tr-TR" b="1" dirty="0"/>
          </a:p>
        </p:txBody>
      </p:sp>
      <p:sp>
        <p:nvSpPr>
          <p:cNvPr id="121" name="Rectangle 120"/>
          <p:cNvSpPr/>
          <p:nvPr/>
        </p:nvSpPr>
        <p:spPr>
          <a:xfrm>
            <a:off x="7895067" y="3148205"/>
            <a:ext cx="1133132" cy="192949"/>
          </a:xfrm>
          <a:prstGeom prst="rect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2" name="Metin kutusu 77"/>
          <p:cNvSpPr txBox="1"/>
          <p:nvPr/>
        </p:nvSpPr>
        <p:spPr>
          <a:xfrm>
            <a:off x="7833750" y="3127048"/>
            <a:ext cx="11993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smtClean="0"/>
              <a:t>Foreign Data Vendors</a:t>
            </a:r>
          </a:p>
        </p:txBody>
      </p:sp>
      <p:cxnSp>
        <p:nvCxnSpPr>
          <p:cNvPr id="123" name="Düz Bağlayıcı 22"/>
          <p:cNvCxnSpPr/>
          <p:nvPr/>
        </p:nvCxnSpPr>
        <p:spPr>
          <a:xfrm>
            <a:off x="8209012" y="3346526"/>
            <a:ext cx="0" cy="154104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Düz Bağlayıcı 60"/>
          <p:cNvCxnSpPr/>
          <p:nvPr/>
        </p:nvCxnSpPr>
        <p:spPr>
          <a:xfrm flipH="1">
            <a:off x="4047508" y="3546987"/>
            <a:ext cx="3134957" cy="3502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Düz Bağlayıcı 22"/>
          <p:cNvCxnSpPr/>
          <p:nvPr/>
        </p:nvCxnSpPr>
        <p:spPr>
          <a:xfrm>
            <a:off x="8682218" y="3353900"/>
            <a:ext cx="0" cy="138507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92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21492" y="288324"/>
            <a:ext cx="7265772" cy="657271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dirty="0" smtClean="0">
                <a:solidFill>
                  <a:schemeClr val="bg1"/>
                </a:solidFill>
                <a:latin typeface="Concord"/>
                <a:ea typeface="+mj-ea"/>
                <a:cs typeface="Concord"/>
              </a:rPr>
              <a:t>BISTECH I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cord"/>
                <a:ea typeface="+mj-ea"/>
                <a:cs typeface="Concord"/>
              </a:rPr>
              <a:t>nfrastructure – IT Security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cord"/>
              <a:ea typeface="+mj-ea"/>
              <a:cs typeface="Concord"/>
            </a:endParaRPr>
          </a:p>
        </p:txBody>
      </p:sp>
      <p:sp>
        <p:nvSpPr>
          <p:cNvPr id="24" name="Text Placeholder 5"/>
          <p:cNvSpPr txBox="1">
            <a:spLocks/>
          </p:cNvSpPr>
          <p:nvPr/>
        </p:nvSpPr>
        <p:spPr>
          <a:xfrm>
            <a:off x="784965" y="1224831"/>
            <a:ext cx="8054234" cy="48983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Security Controls for </a:t>
            </a:r>
            <a:endParaRPr lang="tr-TR" sz="1800" dirty="0" smtClean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Confidentiality, Integrity and Availability </a:t>
            </a:r>
            <a:r>
              <a:rPr lang="tr-TR" sz="1800" dirty="0" smtClean="0"/>
              <a:t>of </a:t>
            </a:r>
            <a:r>
              <a:rPr lang="en-US" sz="1800" dirty="0" smtClean="0"/>
              <a:t>BISTECH</a:t>
            </a:r>
            <a:endParaRPr lang="tr-TR" sz="1800" dirty="0" smtClean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tr-TR" sz="1800" dirty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tr-TR" sz="1800" dirty="0" smtClean="0"/>
          </a:p>
          <a:p>
            <a:pPr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1400" dirty="0"/>
              <a:t>Periodic p</a:t>
            </a:r>
            <a:r>
              <a:rPr lang="en-US" sz="1400" dirty="0" err="1"/>
              <a:t>enetration</a:t>
            </a:r>
            <a:r>
              <a:rPr lang="en-US" sz="1400" dirty="0"/>
              <a:t> tests </a:t>
            </a:r>
            <a:r>
              <a:rPr lang="tr-TR" sz="1400" dirty="0"/>
              <a:t>and strict patch management performed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400" dirty="0" smtClean="0"/>
              <a:t>Access</a:t>
            </a:r>
            <a:r>
              <a:rPr lang="tr-TR" sz="1400" dirty="0" smtClean="0"/>
              <a:t> rights </a:t>
            </a:r>
            <a:r>
              <a:rPr lang="en-US" sz="1400" dirty="0" smtClean="0"/>
              <a:t>based</a:t>
            </a:r>
            <a:r>
              <a:rPr lang="tr-TR" sz="1400" dirty="0" smtClean="0"/>
              <a:t> </a:t>
            </a:r>
            <a:r>
              <a:rPr lang="tr-TR" sz="1400" dirty="0"/>
              <a:t>on </a:t>
            </a:r>
            <a:r>
              <a:rPr lang="tr-TR" sz="1400" dirty="0" smtClean="0"/>
              <a:t>Segregation of Duties (SoD</a:t>
            </a:r>
            <a:r>
              <a:rPr lang="tr-TR" sz="1400" dirty="0"/>
              <a:t>)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1400" dirty="0"/>
              <a:t>Role </a:t>
            </a:r>
            <a:r>
              <a:rPr lang="tr-TR" sz="1400" dirty="0" err="1"/>
              <a:t>based</a:t>
            </a:r>
            <a:r>
              <a:rPr lang="tr-TR" sz="1400" dirty="0"/>
              <a:t> </a:t>
            </a:r>
            <a:r>
              <a:rPr lang="tr-TR" sz="1400" dirty="0" err="1" smtClean="0"/>
              <a:t>system</a:t>
            </a:r>
            <a:r>
              <a:rPr lang="tr-TR" sz="1400" dirty="0" smtClean="0"/>
              <a:t> </a:t>
            </a:r>
            <a:r>
              <a:rPr lang="tr-TR" sz="1400" dirty="0" err="1" smtClean="0"/>
              <a:t>administration</a:t>
            </a:r>
            <a:r>
              <a:rPr lang="tr-TR" sz="1400" dirty="0" smtClean="0"/>
              <a:t> in </a:t>
            </a:r>
            <a:r>
              <a:rPr lang="tr-TR" sz="1400" dirty="0" err="1" smtClean="0"/>
              <a:t>place</a:t>
            </a:r>
            <a:endParaRPr lang="tr-TR" sz="1400" dirty="0"/>
          </a:p>
          <a:p>
            <a:pPr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1400" dirty="0" smtClean="0"/>
              <a:t>State-of-the-art perimeter security systems </a:t>
            </a:r>
            <a:r>
              <a:rPr lang="tr-TR" sz="1400" dirty="0"/>
              <a:t/>
            </a:r>
            <a:br>
              <a:rPr lang="tr-TR" sz="1400" dirty="0"/>
            </a:br>
            <a:r>
              <a:rPr lang="tr-TR" sz="1400" dirty="0" smtClean="0"/>
              <a:t> implemented (FWs, IPS, anti-DOS, etc.) 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1400" dirty="0" smtClean="0"/>
              <a:t>Real time </a:t>
            </a:r>
            <a:r>
              <a:rPr lang="tr-TR" sz="1400" dirty="0" err="1"/>
              <a:t>c</a:t>
            </a:r>
            <a:r>
              <a:rPr lang="tr-TR" sz="1400" dirty="0" err="1" smtClean="0"/>
              <a:t>yber</a:t>
            </a:r>
            <a:r>
              <a:rPr lang="tr-TR" sz="1400" dirty="0" smtClean="0"/>
              <a:t> </a:t>
            </a:r>
            <a:r>
              <a:rPr lang="tr-TR" sz="1400" dirty="0" err="1" smtClean="0"/>
              <a:t>threat</a:t>
            </a:r>
            <a:r>
              <a:rPr lang="tr-TR" sz="1400" dirty="0" smtClean="0"/>
              <a:t> </a:t>
            </a:r>
            <a:r>
              <a:rPr lang="tr-TR" sz="1400" dirty="0" err="1" smtClean="0"/>
              <a:t>monitoring</a:t>
            </a:r>
            <a:endParaRPr lang="en-US" sz="1400" dirty="0"/>
          </a:p>
          <a:p>
            <a:pPr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400" dirty="0"/>
              <a:t>High level </a:t>
            </a:r>
            <a:r>
              <a:rPr lang="tr-TR" sz="1400" dirty="0" smtClean="0"/>
              <a:t>of </a:t>
            </a:r>
            <a:r>
              <a:rPr lang="en-US" sz="1400" dirty="0" smtClean="0"/>
              <a:t>network segmentation</a:t>
            </a:r>
            <a:endParaRPr lang="tr-TR" sz="1400" dirty="0" smtClean="0"/>
          </a:p>
          <a:p>
            <a:pPr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1400" dirty="0" smtClean="0"/>
              <a:t>High level infrastructure redundancy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1400" dirty="0" smtClean="0"/>
              <a:t>Secure remote access methods implemented</a:t>
            </a:r>
            <a:endParaRPr lang="en-US" sz="1400" dirty="0"/>
          </a:p>
          <a:p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823" y="3136244"/>
            <a:ext cx="2747421" cy="2747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7" y="1292724"/>
            <a:ext cx="1392194" cy="9288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72649" y="4193367"/>
            <a:ext cx="334902" cy="14158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6651941" y="4515877"/>
            <a:ext cx="815546" cy="1156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/>
        </p:nvSpPr>
        <p:spPr>
          <a:xfrm rot="16200000">
            <a:off x="6409502" y="4493912"/>
            <a:ext cx="450694" cy="1156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47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5484" y="148277"/>
            <a:ext cx="8229600" cy="93736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dirty="0" smtClean="0">
                <a:solidFill>
                  <a:schemeClr val="bg1"/>
                </a:solidFill>
                <a:latin typeface="Concord"/>
                <a:ea typeface="+mj-ea"/>
                <a:cs typeface="Concord"/>
              </a:rPr>
              <a:t>BISTECH I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cord"/>
                <a:ea typeface="+mj-ea"/>
                <a:cs typeface="Concord"/>
              </a:rPr>
              <a:t>nfrastructure – Market Servers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cord"/>
              <a:ea typeface="+mj-ea"/>
              <a:cs typeface="Concor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6" y="1736440"/>
            <a:ext cx="4465275" cy="271730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136902" y="3986162"/>
            <a:ext cx="1867403" cy="152484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58" y="1928950"/>
            <a:ext cx="3309838" cy="2838831"/>
          </a:xfrm>
          <a:prstGeom prst="rect">
            <a:avLst/>
          </a:prstGeom>
        </p:spPr>
      </p:pic>
      <p:sp>
        <p:nvSpPr>
          <p:cNvPr id="13" name="Content Placeholder 4"/>
          <p:cNvSpPr txBox="1">
            <a:spLocks/>
          </p:cNvSpPr>
          <p:nvPr/>
        </p:nvSpPr>
        <p:spPr>
          <a:xfrm>
            <a:off x="5497542" y="1469335"/>
            <a:ext cx="3439143" cy="4186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1pPr>
            <a:lvl2pPr marL="742950" indent="-223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2pPr>
            <a:lvl3pPr marL="1143000" indent="-223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tr-TR" sz="1600" u="sng" dirty="0" smtClean="0"/>
              <a:t>Physical vs Virtual Servers</a:t>
            </a:r>
            <a:endParaRPr lang="en-GB" sz="1600" u="sng" dirty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8172077" y="4180484"/>
            <a:ext cx="861091" cy="26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1pPr>
            <a:lvl2pPr marL="742950" indent="-223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2pPr>
            <a:lvl3pPr marL="1143000" indent="-223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tr-TR" sz="1100" dirty="0" smtClean="0"/>
              <a:t>Physical</a:t>
            </a:r>
            <a:endParaRPr lang="en-GB" sz="1100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8125896" y="4464184"/>
            <a:ext cx="861091" cy="26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1pPr>
            <a:lvl2pPr marL="742950" indent="-223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2pPr>
            <a:lvl3pPr marL="1143000" indent="-223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tr-TR" sz="1100" dirty="0" smtClean="0"/>
              <a:t>Virtual</a:t>
            </a:r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6562531" y="3311795"/>
            <a:ext cx="84189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100" b="1" dirty="0" smtClean="0"/>
              <a:t>Virtual</a:t>
            </a:r>
          </a:p>
          <a:p>
            <a:pPr algn="ctr"/>
            <a:r>
              <a:rPr lang="tr-TR" sz="1100" b="1" dirty="0" smtClean="0"/>
              <a:t>74%</a:t>
            </a:r>
          </a:p>
          <a:p>
            <a:pPr algn="ctr"/>
            <a:r>
              <a:rPr lang="tr-TR" sz="900" i="1" dirty="0" smtClean="0"/>
              <a:t>(1101 servers)</a:t>
            </a:r>
            <a:endParaRPr lang="tr-TR" sz="9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64734" y="2393692"/>
            <a:ext cx="78418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100" b="1" dirty="0" smtClean="0"/>
              <a:t>Physical</a:t>
            </a:r>
          </a:p>
          <a:p>
            <a:pPr algn="ctr"/>
            <a:r>
              <a:rPr lang="tr-TR" sz="1100" b="1" dirty="0" smtClean="0"/>
              <a:t>26%</a:t>
            </a:r>
          </a:p>
          <a:p>
            <a:pPr algn="ctr"/>
            <a:r>
              <a:rPr lang="tr-TR" sz="900" i="1" dirty="0" smtClean="0"/>
              <a:t>(393 servers)</a:t>
            </a:r>
            <a:endParaRPr lang="tr-TR" sz="900" i="1" dirty="0"/>
          </a:p>
        </p:txBody>
      </p:sp>
      <p:sp>
        <p:nvSpPr>
          <p:cNvPr id="21" name="Line Callout 1 20"/>
          <p:cNvSpPr/>
          <p:nvPr/>
        </p:nvSpPr>
        <p:spPr>
          <a:xfrm>
            <a:off x="1146138" y="3605317"/>
            <a:ext cx="396334" cy="325788"/>
          </a:xfrm>
          <a:prstGeom prst="borderCallout1">
            <a:avLst>
              <a:gd name="adj1" fmla="val 46908"/>
              <a:gd name="adj2" fmla="val -1666"/>
              <a:gd name="adj3" fmla="val 146521"/>
              <a:gd name="adj4" fmla="val -66299"/>
            </a:avLst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TextBox 21"/>
          <p:cNvSpPr txBox="1"/>
          <p:nvPr/>
        </p:nvSpPr>
        <p:spPr>
          <a:xfrm>
            <a:off x="1136902" y="3605317"/>
            <a:ext cx="535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/>
              <a:t>16 servers</a:t>
            </a:r>
            <a:endParaRPr lang="tr-TR" sz="800" dirty="0"/>
          </a:p>
        </p:txBody>
      </p:sp>
      <p:sp>
        <p:nvSpPr>
          <p:cNvPr id="23" name="Line Callout 1 22"/>
          <p:cNvSpPr/>
          <p:nvPr/>
        </p:nvSpPr>
        <p:spPr>
          <a:xfrm rot="10800000">
            <a:off x="3478320" y="2513148"/>
            <a:ext cx="396334" cy="325788"/>
          </a:xfrm>
          <a:prstGeom prst="borderCallout1">
            <a:avLst>
              <a:gd name="adj1" fmla="val 46908"/>
              <a:gd name="adj2" fmla="val -1666"/>
              <a:gd name="adj3" fmla="val 12046"/>
              <a:gd name="adj4" fmla="val -86517"/>
            </a:avLst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TextBox 24"/>
          <p:cNvSpPr txBox="1"/>
          <p:nvPr/>
        </p:nvSpPr>
        <p:spPr>
          <a:xfrm>
            <a:off x="3408631" y="2500383"/>
            <a:ext cx="535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/>
              <a:t>1494 servers</a:t>
            </a:r>
            <a:endParaRPr lang="tr-TR" sz="800" dirty="0"/>
          </a:p>
        </p:txBody>
      </p:sp>
      <p:sp>
        <p:nvSpPr>
          <p:cNvPr id="26" name="Text Placeholder 5"/>
          <p:cNvSpPr txBox="1">
            <a:spLocks/>
          </p:cNvSpPr>
          <p:nvPr/>
        </p:nvSpPr>
        <p:spPr>
          <a:xfrm>
            <a:off x="1191190" y="4623686"/>
            <a:ext cx="6243982" cy="163213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i="1" dirty="0" smtClean="0"/>
              <a:t>Numbers include all market, back office etc servers in BIST and DR site</a:t>
            </a:r>
          </a:p>
          <a:p>
            <a:r>
              <a:rPr lang="tr-TR" sz="1400" i="1" dirty="0"/>
              <a:t>Market production systems are all </a:t>
            </a:r>
            <a:r>
              <a:rPr lang="tr-TR" sz="1400" i="1" dirty="0" smtClean="0"/>
              <a:t>physical</a:t>
            </a:r>
          </a:p>
          <a:p>
            <a:r>
              <a:rPr lang="tr-TR" sz="1400" i="1" dirty="0" smtClean="0"/>
              <a:t>Currently high level of virtualization due to numerous test and development environments</a:t>
            </a:r>
          </a:p>
          <a:p>
            <a:r>
              <a:rPr lang="tr-TR" sz="1400" i="1" dirty="0" smtClean="0"/>
              <a:t>Test and development systems quickly provisioned on the virtual system pools using highly automated processes</a:t>
            </a:r>
          </a:p>
          <a:p>
            <a:endParaRPr lang="en-US" sz="1400" i="1" dirty="0"/>
          </a:p>
        </p:txBody>
      </p:sp>
      <p:sp>
        <p:nvSpPr>
          <p:cNvPr id="27" name="Rectangle 26"/>
          <p:cNvSpPr/>
          <p:nvPr/>
        </p:nvSpPr>
        <p:spPr>
          <a:xfrm>
            <a:off x="4466211" y="1481014"/>
            <a:ext cx="750043" cy="29482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Rectangle 27"/>
          <p:cNvSpPr/>
          <p:nvPr/>
        </p:nvSpPr>
        <p:spPr>
          <a:xfrm rot="16200000">
            <a:off x="2063611" y="-171166"/>
            <a:ext cx="750043" cy="44145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Rectangle 28"/>
          <p:cNvSpPr/>
          <p:nvPr/>
        </p:nvSpPr>
        <p:spPr>
          <a:xfrm rot="16200000" flipH="1">
            <a:off x="4162496" y="2292246"/>
            <a:ext cx="699281" cy="4382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Rectangle 29"/>
          <p:cNvSpPr/>
          <p:nvPr/>
        </p:nvSpPr>
        <p:spPr>
          <a:xfrm rot="16200000" flipH="1">
            <a:off x="4041803" y="3501625"/>
            <a:ext cx="988094" cy="4382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551738" y="1670267"/>
            <a:ext cx="3914473" cy="41861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tr-TR" sz="1600" u="sng" dirty="0" smtClean="0"/>
              <a:t>Market server numbers (Physical + Virtual)</a:t>
            </a:r>
            <a:endParaRPr lang="en-GB" sz="1600" u="sng" dirty="0"/>
          </a:p>
        </p:txBody>
      </p:sp>
    </p:spTree>
    <p:extLst>
      <p:ext uri="{BB962C8B-B14F-4D97-AF65-F5344CB8AC3E}">
        <p14:creationId xmlns:p14="http://schemas.microsoft.com/office/powerpoint/2010/main" val="35330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27503" y="214183"/>
            <a:ext cx="8701888" cy="5881815"/>
            <a:chOff x="253140" y="214183"/>
            <a:chExt cx="8701888" cy="5881815"/>
          </a:xfrm>
        </p:grpSpPr>
        <p:sp>
          <p:nvSpPr>
            <p:cNvPr id="35" name="Rectangle 34"/>
            <p:cNvSpPr/>
            <p:nvPr/>
          </p:nvSpPr>
          <p:spPr>
            <a:xfrm>
              <a:off x="5596436" y="1797360"/>
              <a:ext cx="3300678" cy="23788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Title 1"/>
            <p:cNvSpPr txBox="1">
              <a:spLocks/>
            </p:cNvSpPr>
            <p:nvPr/>
          </p:nvSpPr>
          <p:spPr>
            <a:xfrm>
              <a:off x="1186248" y="214183"/>
              <a:ext cx="7171041" cy="673747"/>
            </a:xfrm>
            <a:prstGeom prst="rect">
              <a:avLst/>
            </a:prstGeom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2400" dirty="0" smtClean="0">
                  <a:solidFill>
                    <a:schemeClr val="bg1"/>
                  </a:solidFill>
                  <a:latin typeface="Concord"/>
                  <a:ea typeface="+mj-ea"/>
                  <a:cs typeface="Concord"/>
                </a:rPr>
                <a:t>BISTECH I</a:t>
              </a:r>
              <a:r>
                <a:rPr kumimoji="0" 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cord"/>
                  <a:ea typeface="+mj-ea"/>
                  <a:cs typeface="Concord"/>
                </a:rPr>
                <a:t>nfrastructure – Automation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cord"/>
                <a:ea typeface="+mj-ea"/>
                <a:cs typeface="Concord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8198" y="1603771"/>
              <a:ext cx="3300678" cy="2531213"/>
            </a:xfrm>
            <a:prstGeom prst="rect">
              <a:avLst/>
            </a:prstGeom>
          </p:spPr>
        </p:pic>
        <p:sp>
          <p:nvSpPr>
            <p:cNvPr id="31" name="Text Placeholder 5"/>
            <p:cNvSpPr txBox="1">
              <a:spLocks/>
            </p:cNvSpPr>
            <p:nvPr/>
          </p:nvSpPr>
          <p:spPr>
            <a:xfrm>
              <a:off x="784965" y="1197653"/>
              <a:ext cx="8054234" cy="489834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b="0" i="0" kern="1200">
                  <a:solidFill>
                    <a:srgbClr val="009FC2"/>
                  </a:solidFill>
                  <a:latin typeface="Concord Thin"/>
                  <a:ea typeface="+mn-ea"/>
                  <a:cs typeface="Concord Thin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b="0" i="0" kern="1200">
                  <a:solidFill>
                    <a:srgbClr val="009FC2"/>
                  </a:solidFill>
                  <a:latin typeface="Concord Thin"/>
                  <a:ea typeface="+mn-ea"/>
                  <a:cs typeface="Concord Thin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b="0" i="0" kern="1200">
                  <a:solidFill>
                    <a:srgbClr val="009FC2"/>
                  </a:solidFill>
                  <a:latin typeface="Concord Thin"/>
                  <a:ea typeface="+mn-ea"/>
                  <a:cs typeface="Concord Thin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rgbClr val="009FC2"/>
                  </a:solidFill>
                  <a:latin typeface="Concord Thin"/>
                  <a:ea typeface="+mn-ea"/>
                  <a:cs typeface="Concord Thin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b="0" i="0" kern="1200">
                  <a:solidFill>
                    <a:srgbClr val="009FC2"/>
                  </a:solidFill>
                  <a:latin typeface="Concord Thin"/>
                  <a:ea typeface="+mn-ea"/>
                  <a:cs typeface="Concord Thin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 dirty="0" smtClean="0"/>
            </a:p>
            <a:p>
              <a:pPr marL="0" indent="0">
                <a:buNone/>
              </a:pPr>
              <a:endParaRPr lang="en-US" sz="1200" dirty="0" smtClean="0"/>
            </a:p>
            <a:p>
              <a:endParaRPr lang="en-US" sz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3140" y="1448714"/>
              <a:ext cx="5250198" cy="2939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endParaRPr lang="tr-TR" sz="1100" dirty="0">
                <a:latin typeface="Arial" panose="020B0604020202020204" pitchFamily="34" charset="0"/>
              </a:endParaRP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tr-TR" sz="16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Market operations automated using workload automation tool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tr-TR" sz="16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Minimizes human errors </a:t>
              </a:r>
              <a:r>
                <a:rPr lang="tr-TR" sz="16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and ensures flawless operation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Control </a:t>
              </a:r>
              <a:r>
                <a:rPr lang="tr-TR" sz="16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j</a:t>
              </a:r>
              <a:r>
                <a:rPr lang="en-US" sz="1600" dirty="0" err="1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ob</a:t>
              </a:r>
              <a:r>
                <a:rPr lang="tr-TR" sz="16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s</a:t>
              </a:r>
              <a:r>
                <a:rPr lang="en-US" sz="16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and </a:t>
              </a:r>
              <a:r>
                <a:rPr lang="tr-TR" sz="16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p</a:t>
              </a:r>
              <a:r>
                <a:rPr lang="en-US" sz="1600" dirty="0" err="1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rocess</a:t>
              </a:r>
              <a:r>
                <a:rPr lang="tr-TR" sz="16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f</a:t>
              </a:r>
              <a:r>
                <a:rPr lang="en-US" sz="16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low </a:t>
              </a:r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execution with conditions </a:t>
              </a:r>
              <a:r>
                <a:rPr lang="tr-TR" sz="16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possible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tr-TR" sz="16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Status easily viewed during execution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tr-TR" sz="16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B</a:t>
              </a:r>
              <a:r>
                <a:rPr lang="en-US" sz="1600" dirty="0" err="1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usiness</a:t>
              </a:r>
              <a:r>
                <a:rPr lang="en-US" sz="16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rules </a:t>
              </a:r>
              <a:r>
                <a:rPr lang="tr-TR" sz="16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can be defined </a:t>
              </a:r>
              <a:r>
                <a:rPr lang="en-US" sz="16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without </a:t>
              </a:r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writing code </a:t>
              </a:r>
              <a:endParaRPr lang="tr-TR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endParaRP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tr-TR" sz="16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Extensive reporting and alarm generating capabilities</a:t>
              </a:r>
            </a:p>
          </p:txBody>
        </p:sp>
        <p:sp>
          <p:nvSpPr>
            <p:cNvPr id="32" name="Text Placeholder 5"/>
            <p:cNvSpPr txBox="1">
              <a:spLocks/>
            </p:cNvSpPr>
            <p:nvPr/>
          </p:nvSpPr>
          <p:spPr>
            <a:xfrm>
              <a:off x="6100936" y="4168714"/>
              <a:ext cx="2448009" cy="27155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b="0" i="0" kern="1200">
                  <a:solidFill>
                    <a:srgbClr val="009FC2"/>
                  </a:solidFill>
                  <a:latin typeface="Concord Thin"/>
                  <a:ea typeface="+mn-ea"/>
                  <a:cs typeface="Concord Thin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b="0" i="0" kern="1200">
                  <a:solidFill>
                    <a:srgbClr val="009FC2"/>
                  </a:solidFill>
                  <a:latin typeface="Concord Thin"/>
                  <a:ea typeface="+mn-ea"/>
                  <a:cs typeface="Concord Thin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b="0" i="0" kern="1200">
                  <a:solidFill>
                    <a:srgbClr val="009FC2"/>
                  </a:solidFill>
                  <a:latin typeface="Concord Thin"/>
                  <a:ea typeface="+mn-ea"/>
                  <a:cs typeface="Concord Thin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rgbClr val="009FC2"/>
                  </a:solidFill>
                  <a:latin typeface="Concord Thin"/>
                  <a:ea typeface="+mn-ea"/>
                  <a:cs typeface="Concord Thin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b="0" i="0" kern="1200">
                  <a:solidFill>
                    <a:srgbClr val="009FC2"/>
                  </a:solidFill>
                  <a:latin typeface="Concord Thin"/>
                  <a:ea typeface="+mn-ea"/>
                  <a:cs typeface="Concord Thin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tr-TR" sz="1100" i="1" dirty="0" smtClean="0"/>
                <a:t>Typical job flow prepared by the tool</a:t>
              </a:r>
              <a:endParaRPr lang="en-US" sz="1100" i="1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09" y="4505288"/>
              <a:ext cx="4632013" cy="1475382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5210722" y="4902941"/>
              <a:ext cx="37443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Flexible calendar structure enables having different job flows for different dates, including custom </a:t>
              </a:r>
              <a:r>
                <a:rPr lang="tr-TR" sz="14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holidays, half </a:t>
              </a:r>
              <a:r>
                <a:rPr lang="tr-TR" sz="14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workdays, etc.</a:t>
              </a:r>
            </a:p>
          </p:txBody>
        </p:sp>
        <p:sp>
          <p:nvSpPr>
            <p:cNvPr id="34" name="Metin kutusu 37"/>
            <p:cNvSpPr txBox="1"/>
            <p:nvPr/>
          </p:nvSpPr>
          <p:spPr>
            <a:xfrm>
              <a:off x="2520780" y="1157087"/>
              <a:ext cx="3805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accent5"/>
                  </a:solidFill>
                </a:rPr>
                <a:t>Automating day-to-day operations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596436" y="1644961"/>
              <a:ext cx="3300678" cy="150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91147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30111">
            <a:off x="6836575" y="1343007"/>
            <a:ext cx="1011260" cy="70411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24130" y="262055"/>
            <a:ext cx="6948493" cy="6769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dirty="0" smtClean="0">
                <a:solidFill>
                  <a:schemeClr val="bg1"/>
                </a:solidFill>
                <a:latin typeface="Concord"/>
                <a:ea typeface="+mj-ea"/>
                <a:cs typeface="Concord"/>
              </a:rPr>
              <a:t>BISTECH Time Server Infrastructure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cord"/>
              <a:ea typeface="+mj-ea"/>
              <a:cs typeface="Concord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11796" y="337755"/>
            <a:ext cx="7062538" cy="1098000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cord"/>
              <a:ea typeface="+mj-ea"/>
              <a:cs typeface="Concord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26945" y="2216890"/>
            <a:ext cx="5305167" cy="3269500"/>
          </a:xfrm>
          <a:prstGeom prst="roundRect">
            <a:avLst/>
          </a:prstGeom>
          <a:gradFill>
            <a:gsLst>
              <a:gs pos="2000">
                <a:schemeClr val="accent5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3936225" y="2921674"/>
            <a:ext cx="4298110" cy="23834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91" y="1341855"/>
            <a:ext cx="609056" cy="8204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053" y="3192340"/>
            <a:ext cx="1321615" cy="3217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309" y="3179383"/>
            <a:ext cx="1321615" cy="3281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986" y="3818669"/>
            <a:ext cx="1574228" cy="2736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602" y="3821952"/>
            <a:ext cx="1574228" cy="27364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154876" y="4418425"/>
            <a:ext cx="3802537" cy="774644"/>
            <a:chOff x="3651016" y="4889612"/>
            <a:chExt cx="4613903" cy="1094009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016" y="4889613"/>
              <a:ext cx="1052579" cy="29925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284" y="4889612"/>
              <a:ext cx="1052579" cy="29925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552" y="4892386"/>
              <a:ext cx="1052579" cy="29925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016" y="5274926"/>
              <a:ext cx="1052579" cy="29925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284" y="5274925"/>
              <a:ext cx="1052579" cy="29925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552" y="5277699"/>
              <a:ext cx="1052579" cy="29925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016" y="5678823"/>
              <a:ext cx="1052579" cy="29925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284" y="5678822"/>
              <a:ext cx="1052579" cy="29925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552" y="5681596"/>
              <a:ext cx="1052579" cy="29925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40" y="4895160"/>
              <a:ext cx="1052579" cy="29925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40" y="5280473"/>
              <a:ext cx="1052579" cy="29925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40" y="5684370"/>
              <a:ext cx="1052579" cy="299251"/>
            </a:xfrm>
            <a:prstGeom prst="rect">
              <a:avLst/>
            </a:prstGeom>
          </p:spPr>
        </p:pic>
      </p:grpSp>
      <p:cxnSp>
        <p:nvCxnSpPr>
          <p:cNvPr id="51" name="Straight Connector 50"/>
          <p:cNvCxnSpPr>
            <a:stCxn id="16" idx="2"/>
          </p:cNvCxnSpPr>
          <p:nvPr/>
        </p:nvCxnSpPr>
        <p:spPr>
          <a:xfrm>
            <a:off x="3979319" y="2162352"/>
            <a:ext cx="890781" cy="1049799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6" idx="2"/>
          </p:cNvCxnSpPr>
          <p:nvPr/>
        </p:nvCxnSpPr>
        <p:spPr>
          <a:xfrm flipH="1">
            <a:off x="6961847" y="2154114"/>
            <a:ext cx="1082676" cy="1028197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807239" y="3457480"/>
            <a:ext cx="0" cy="369427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044527" y="3485572"/>
            <a:ext cx="0" cy="31845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110985" y="4354119"/>
            <a:ext cx="3901948" cy="848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8" name="Straight Connector 57"/>
          <p:cNvCxnSpPr/>
          <p:nvPr/>
        </p:nvCxnSpPr>
        <p:spPr>
          <a:xfrm>
            <a:off x="4757237" y="4118797"/>
            <a:ext cx="0" cy="20227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969811" y="4118797"/>
            <a:ext cx="0" cy="213142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799001" y="3488256"/>
            <a:ext cx="2245140" cy="339184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258" y="1121727"/>
            <a:ext cx="1011260" cy="58204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4994959" y="1327819"/>
            <a:ext cx="729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GPS satellite-1</a:t>
            </a:r>
            <a:endParaRPr lang="tr-TR" sz="1000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95" y="1333617"/>
            <a:ext cx="609056" cy="820497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6263364" y="1332127"/>
            <a:ext cx="708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GPS satellite-2</a:t>
            </a:r>
            <a:endParaRPr lang="tr-TR" sz="1000" dirty="0"/>
          </a:p>
        </p:txBody>
      </p:sp>
      <p:sp>
        <p:nvSpPr>
          <p:cNvPr id="82" name="Text Placeholder 5"/>
          <p:cNvSpPr txBox="1">
            <a:spLocks/>
          </p:cNvSpPr>
          <p:nvPr/>
        </p:nvSpPr>
        <p:spPr>
          <a:xfrm>
            <a:off x="158830" y="1606433"/>
            <a:ext cx="3006288" cy="38919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dirty="0"/>
              <a:t>High-precision time-tagging and time-stamping needed for high frequency transactions</a:t>
            </a:r>
            <a:br>
              <a:rPr lang="tr-TR" sz="1400" dirty="0"/>
            </a:br>
            <a:endParaRPr lang="tr-TR" sz="1400" dirty="0"/>
          </a:p>
          <a:p>
            <a:r>
              <a:rPr lang="tr-TR" sz="1400" dirty="0" smtClean="0"/>
              <a:t>BIST established satellite time server infrastructure in 2015</a:t>
            </a:r>
            <a:br>
              <a:rPr lang="tr-TR" sz="1400" dirty="0" smtClean="0"/>
            </a:br>
            <a:endParaRPr lang="tr-TR" sz="1400" dirty="0" smtClean="0"/>
          </a:p>
          <a:p>
            <a:r>
              <a:rPr lang="tr-TR" sz="1400" dirty="0" smtClean="0"/>
              <a:t>Services all BIST IT </a:t>
            </a:r>
            <a:r>
              <a:rPr lang="tr-TR" sz="1400" dirty="0"/>
              <a:t>infrastructure </a:t>
            </a:r>
            <a:r>
              <a:rPr lang="tr-TR" sz="1400" dirty="0" smtClean="0"/>
              <a:t>systems and devices</a:t>
            </a:r>
            <a:br>
              <a:rPr lang="tr-TR" sz="1400" dirty="0" smtClean="0"/>
            </a:br>
            <a:endParaRPr lang="tr-TR" sz="1400" dirty="0" smtClean="0"/>
          </a:p>
          <a:p>
            <a:r>
              <a:rPr lang="tr-TR" sz="1400" dirty="0" smtClean="0"/>
              <a:t>Global best practices implemented</a:t>
            </a:r>
            <a:br>
              <a:rPr lang="tr-TR" sz="1400" dirty="0" smtClean="0"/>
            </a:br>
            <a:endParaRPr lang="tr-TR" sz="1400" dirty="0" smtClean="0"/>
          </a:p>
          <a:p>
            <a:r>
              <a:rPr lang="tr-TR" sz="1400" dirty="0"/>
              <a:t>A</a:t>
            </a:r>
            <a:r>
              <a:rPr lang="tr-TR" sz="1400" dirty="0" smtClean="0"/>
              <a:t>ccurate time information with up to 10</a:t>
            </a:r>
            <a:r>
              <a:rPr lang="tr-TR" sz="1400" baseline="30000" dirty="0" smtClean="0"/>
              <a:t>-7</a:t>
            </a:r>
            <a:r>
              <a:rPr lang="tr-TR" sz="1400" dirty="0" smtClean="0"/>
              <a:t> precision</a:t>
            </a:r>
          </a:p>
          <a:p>
            <a:endParaRPr lang="en-US" sz="1400" dirty="0"/>
          </a:p>
        </p:txBody>
      </p:sp>
      <p:sp>
        <p:nvSpPr>
          <p:cNvPr id="83" name="Text Placeholder 5"/>
          <p:cNvSpPr txBox="1">
            <a:spLocks/>
          </p:cNvSpPr>
          <p:nvPr/>
        </p:nvSpPr>
        <p:spPr>
          <a:xfrm>
            <a:off x="3779180" y="5543130"/>
            <a:ext cx="4935840" cy="79744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100" i="1" dirty="0" smtClean="0"/>
              <a:t>Provides NIST time</a:t>
            </a:r>
          </a:p>
          <a:p>
            <a:r>
              <a:rPr lang="tr-TR" sz="1100" i="1" dirty="0" smtClean="0"/>
              <a:t>Fully </a:t>
            </a:r>
            <a:r>
              <a:rPr lang="tr-TR" sz="1100" i="1" dirty="0" smtClean="0"/>
              <a:t>redundant «time server» infrastructure with NTP and PTP support</a:t>
            </a:r>
          </a:p>
          <a:p>
            <a:r>
              <a:rPr lang="tr-TR" sz="1100" i="1" dirty="0" smtClean="0"/>
              <a:t>BIST members are also provided time services </a:t>
            </a:r>
          </a:p>
          <a:p>
            <a:pPr marL="0" indent="0">
              <a:buNone/>
            </a:pPr>
            <a:endParaRPr lang="en-US" sz="1100" i="1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4819957" y="3489377"/>
            <a:ext cx="2214855" cy="307861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51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76612" y="316753"/>
            <a:ext cx="5197593" cy="51447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000" dirty="0" smtClean="0">
                <a:solidFill>
                  <a:schemeClr val="bg1"/>
                </a:solidFill>
                <a:latin typeface="Concord"/>
                <a:ea typeface="+mj-ea"/>
                <a:cs typeface="Concord"/>
              </a:rPr>
              <a:t>BIST Infrastructure : Datacenter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cord"/>
                <a:ea typeface="+mj-ea"/>
                <a:cs typeface="Concord"/>
              </a:rPr>
              <a:t> Highlights</a:t>
            </a:r>
            <a:endParaRPr kumimoji="0" lang="tr-TR" sz="20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cord"/>
              <a:ea typeface="+mj-ea"/>
              <a:cs typeface="Concord"/>
            </a:endParaRPr>
          </a:p>
        </p:txBody>
      </p:sp>
      <p:pic>
        <p:nvPicPr>
          <p:cNvPr id="6" name="Picture 2" descr="C:\Users\naima\Desktop\yeniler\Yeni BVM\H83A74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07" y="2004525"/>
            <a:ext cx="2941832" cy="196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057936" y="1916508"/>
            <a:ext cx="4587543" cy="1959455"/>
          </a:xfrm>
        </p:spPr>
        <p:txBody>
          <a:bodyPr/>
          <a:lstStyle/>
          <a:p>
            <a:pPr marL="0" indent="0" algn="ctr">
              <a:buNone/>
            </a:pPr>
            <a:r>
              <a:rPr lang="tr-TR" sz="1400" i="1" u="sng" dirty="0" smtClean="0"/>
              <a:t>Accomodates cutting edge technology </a:t>
            </a:r>
            <a:br>
              <a:rPr lang="tr-TR" sz="1400" i="1" u="sng" dirty="0" smtClean="0"/>
            </a:br>
            <a:endParaRPr lang="tr-TR" sz="1400" i="1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1200" dirty="0"/>
              <a:t>Redundant hybrid dry coolers </a:t>
            </a:r>
            <a:r>
              <a:rPr lang="tr-TR" sz="1200" dirty="0" smtClean="0"/>
              <a:t>ensure </a:t>
            </a:r>
            <a:r>
              <a:rPr lang="tr-TR" sz="1200" dirty="0"/>
              <a:t>«free cooling» during 3 months of the </a:t>
            </a:r>
            <a:r>
              <a:rPr lang="tr-TR" sz="1200" dirty="0" smtClean="0"/>
              <a:t>year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200" dirty="0"/>
              <a:t>Building Management System (BMS) with 150 sensors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200" dirty="0" smtClean="0"/>
              <a:t>Fully </a:t>
            </a:r>
            <a:r>
              <a:rPr lang="tr-TR" sz="1200" dirty="0"/>
              <a:t>manageble rack </a:t>
            </a:r>
            <a:r>
              <a:rPr lang="tr-TR" sz="1200" dirty="0" smtClean="0"/>
              <a:t>cabinets </a:t>
            </a:r>
            <a:r>
              <a:rPr lang="tr-TR" sz="1200" dirty="0"/>
              <a:t>and PDU’s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200" dirty="0" smtClean="0"/>
              <a:t>Total area of 1.500 m</a:t>
            </a:r>
            <a:r>
              <a:rPr lang="tr-TR" sz="1200" baseline="30000" dirty="0" smtClean="0"/>
              <a:t>2 </a:t>
            </a:r>
            <a:r>
              <a:rPr lang="tr-TR" sz="1200" dirty="0" smtClean="0"/>
              <a:t>in 5  </a:t>
            </a:r>
            <a:r>
              <a:rPr lang="tr-TR" sz="1200" dirty="0"/>
              <a:t>fire-resistant </a:t>
            </a:r>
            <a:r>
              <a:rPr lang="tr-TR" sz="1200" dirty="0" smtClean="0"/>
              <a:t>zones</a:t>
            </a:r>
            <a:endParaRPr lang="tr-TR" sz="1200" baseline="30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1200" dirty="0"/>
              <a:t>650 </a:t>
            </a:r>
            <a:r>
              <a:rPr lang="tr-TR" sz="1200" dirty="0" smtClean="0"/>
              <a:t>m</a:t>
            </a:r>
            <a:r>
              <a:rPr lang="tr-TR" sz="1200" baseline="30000" dirty="0" smtClean="0"/>
              <a:t>2 </a:t>
            </a:r>
            <a:r>
              <a:rPr lang="tr-TR" sz="1200" dirty="0" smtClean="0"/>
              <a:t>of eathquake-proof raised floor space (white space)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1200" dirty="0" smtClean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7134" y="4140117"/>
            <a:ext cx="3658955" cy="18344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1pPr>
            <a:lvl2pPr marL="742950" indent="-223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2pPr>
            <a:lvl3pPr marL="1143000" indent="-223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1400" i="1" u="sng" dirty="0" smtClean="0"/>
              <a:t>High level of security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tr-TR" sz="1200" i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200" dirty="0" smtClean="0"/>
              <a:t>70 indoor/outdoor cameras and sensors for surveillance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200" dirty="0" smtClean="0"/>
              <a:t>Carded access system for all doors and individual rack cabinets (420 card readers)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200" dirty="0" smtClean="0"/>
              <a:t>State-of-the-art fire detection, prevention and intrusion detection systems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4976" y="1232830"/>
            <a:ext cx="7331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i="1" dirty="0">
                <a:solidFill>
                  <a:schemeClr val="accent5"/>
                </a:solidFill>
              </a:rPr>
              <a:t>BIST datacenter hosts all IT infrastructure systems and devices </a:t>
            </a:r>
            <a:r>
              <a:rPr lang="tr-TR" sz="1400" b="1" i="1" dirty="0" smtClean="0">
                <a:solidFill>
                  <a:schemeClr val="accent5"/>
                </a:solidFill>
              </a:rPr>
              <a:t>of BIST</a:t>
            </a:r>
            <a:r>
              <a:rPr lang="tr-TR" sz="1400" b="1" i="1" dirty="0">
                <a:solidFill>
                  <a:schemeClr val="accent5"/>
                </a:solidFill>
              </a:rPr>
              <a:t>, Takasbank and </a:t>
            </a:r>
            <a:r>
              <a:rPr lang="tr-TR" sz="1400" b="1" i="1" dirty="0" smtClean="0">
                <a:solidFill>
                  <a:schemeClr val="accent5"/>
                </a:solidFill>
              </a:rPr>
              <a:t>MKK,</a:t>
            </a:r>
          </a:p>
          <a:p>
            <a:r>
              <a:rPr lang="tr-TR" sz="1400" b="1" i="1" dirty="0" smtClean="0">
                <a:solidFill>
                  <a:schemeClr val="accent5"/>
                </a:solidFill>
              </a:rPr>
              <a:t>as well as special areas for ISP’s, data vendors and co-located member systems</a:t>
            </a:r>
            <a:endParaRPr lang="tr-TR" sz="1400" b="1" i="1" dirty="0">
              <a:solidFill>
                <a:schemeClr val="accent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54210" y="5893954"/>
            <a:ext cx="28157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chemeClr val="accent5"/>
                </a:solidFill>
              </a:rPr>
              <a:t>Highly efficient : Yearly average PUE = 1,4</a:t>
            </a:r>
            <a:endParaRPr lang="tr-TR" sz="1200" b="1" dirty="0">
              <a:solidFill>
                <a:schemeClr val="accent5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723" y="4032915"/>
            <a:ext cx="2811438" cy="18778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68" y="3776064"/>
            <a:ext cx="866633" cy="88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0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027" y="396427"/>
            <a:ext cx="5197593" cy="51447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000" dirty="0" smtClean="0">
                <a:solidFill>
                  <a:schemeClr val="bg1"/>
                </a:solidFill>
                <a:latin typeface="Concord"/>
                <a:ea typeface="+mj-ea"/>
                <a:cs typeface="Concord"/>
              </a:rPr>
              <a:t>BIST Infrastructure : Monitoring</a:t>
            </a:r>
            <a:endParaRPr kumimoji="0" lang="tr-TR" sz="20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cord"/>
              <a:ea typeface="+mj-ea"/>
              <a:cs typeface="Concord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441591" y="1165325"/>
            <a:ext cx="2425022" cy="1359639"/>
            <a:chOff x="3463984" y="1264917"/>
            <a:chExt cx="2425022" cy="135963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5704" y="1567471"/>
              <a:ext cx="1537577" cy="1057085"/>
            </a:xfrm>
            <a:prstGeom prst="rect">
              <a:avLst/>
            </a:prstGeom>
          </p:spPr>
        </p:pic>
        <p:sp>
          <p:nvSpPr>
            <p:cNvPr id="12" name="Metin kutusu 37"/>
            <p:cNvSpPr txBox="1"/>
            <p:nvPr/>
          </p:nvSpPr>
          <p:spPr>
            <a:xfrm>
              <a:off x="3463984" y="1264917"/>
              <a:ext cx="2425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accent5"/>
                  </a:solidFill>
                </a:rPr>
                <a:t>7x24 Active Monitoring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3477188" y="2078859"/>
              <a:ext cx="405313" cy="5876"/>
            </a:xfrm>
            <a:prstGeom prst="straightConnector1">
              <a:avLst/>
            </a:prstGeom>
            <a:ln w="12700"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3621193" y="2337960"/>
              <a:ext cx="411909" cy="278706"/>
            </a:xfrm>
            <a:prstGeom prst="straightConnector1">
              <a:avLst/>
            </a:prstGeom>
            <a:ln w="12700"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460414" y="2084735"/>
              <a:ext cx="406199" cy="5876"/>
            </a:xfrm>
            <a:prstGeom prst="straightConnector1">
              <a:avLst/>
            </a:prstGeom>
            <a:ln w="12700"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316004" y="2318828"/>
              <a:ext cx="434203" cy="271277"/>
            </a:xfrm>
            <a:prstGeom prst="straightConnector1">
              <a:avLst/>
            </a:prstGeom>
            <a:ln w="12700"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2358" y="3783505"/>
            <a:ext cx="2752008" cy="147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4"/>
          <p:cNvSpPr>
            <a:spLocks noGrp="1"/>
          </p:cNvSpPr>
          <p:nvPr>
            <p:ph idx="1"/>
          </p:nvPr>
        </p:nvSpPr>
        <p:spPr>
          <a:xfrm>
            <a:off x="6136020" y="1533168"/>
            <a:ext cx="3007980" cy="2107461"/>
          </a:xfrm>
        </p:spPr>
        <p:txBody>
          <a:bodyPr/>
          <a:lstStyle/>
          <a:p>
            <a:pPr marL="0" indent="0" algn="ctr">
              <a:buNone/>
            </a:pPr>
            <a:r>
              <a:rPr lang="tr-TR" sz="1400" i="1" u="sng" dirty="0" smtClean="0"/>
              <a:t>Application Monitoring</a:t>
            </a:r>
            <a:br>
              <a:rPr lang="tr-TR" sz="1400" i="1" u="sng" dirty="0" smtClean="0"/>
            </a:br>
            <a:endParaRPr lang="tr-TR" sz="1400" i="1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1200" dirty="0" smtClean="0"/>
              <a:t>Application response time analysis and end user experience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200" dirty="0" smtClean="0"/>
              <a:t>Network traffic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200" dirty="0" smtClean="0"/>
              <a:t>Anomaly detection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200" dirty="0" smtClean="0"/>
              <a:t>Troubleshooting and root cause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200" dirty="0" smtClean="0"/>
              <a:t>Trend analysis</a:t>
            </a:r>
          </a:p>
          <a:p>
            <a:pPr marL="0" indent="0">
              <a:buNone/>
            </a:pPr>
            <a:endParaRPr lang="tr-TR" sz="1200" dirty="0" smtClean="0"/>
          </a:p>
        </p:txBody>
      </p:sp>
      <p:sp>
        <p:nvSpPr>
          <p:cNvPr id="23" name="Content Placeholder 4"/>
          <p:cNvSpPr txBox="1">
            <a:spLocks/>
          </p:cNvSpPr>
          <p:nvPr/>
        </p:nvSpPr>
        <p:spPr>
          <a:xfrm>
            <a:off x="296287" y="1514718"/>
            <a:ext cx="3007980" cy="316854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1pPr>
            <a:lvl2pPr marL="742950" indent="-223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2pPr>
            <a:lvl3pPr marL="1143000" indent="-223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tr-TR" sz="1400" i="1" u="sng" dirty="0" smtClean="0"/>
              <a:t>Infrastructure Monitoring</a:t>
            </a:r>
            <a:br>
              <a:rPr lang="tr-TR" sz="1400" i="1" u="sng" dirty="0" smtClean="0"/>
            </a:br>
            <a:endParaRPr lang="tr-TR" sz="1400" i="1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1200" dirty="0"/>
              <a:t>Unified </a:t>
            </a:r>
            <a:r>
              <a:rPr lang="tr-TR" sz="1200" dirty="0" smtClean="0"/>
              <a:t>console on single platform for the whole infrastructure</a:t>
            </a:r>
            <a:endParaRPr lang="tr-TR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1200" dirty="0"/>
              <a:t>Server, storage and network monitoring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200" dirty="0" smtClean="0"/>
              <a:t>Agentless, low CPU consuming approach for minimum intervention to trading systems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200" dirty="0"/>
              <a:t>Synthetic User Transactions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200" dirty="0" smtClean="0"/>
              <a:t>Service tree, alert correlation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200" dirty="0" smtClean="0"/>
              <a:t>Application availability monitoring</a:t>
            </a:r>
          </a:p>
        </p:txBody>
      </p:sp>
      <p:sp>
        <p:nvSpPr>
          <p:cNvPr id="24" name="Metin kutusu 37"/>
          <p:cNvSpPr txBox="1"/>
          <p:nvPr/>
        </p:nvSpPr>
        <p:spPr>
          <a:xfrm>
            <a:off x="6140920" y="5258744"/>
            <a:ext cx="26724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b="1" i="1" dirty="0" smtClean="0">
                <a:solidFill>
                  <a:schemeClr val="accent5"/>
                </a:solidFill>
              </a:rPr>
              <a:t>Example : Application response time analysis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7366" y="2767978"/>
            <a:ext cx="1245555" cy="100621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07550" y="5679450"/>
            <a:ext cx="38296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050" b="1" i="1" dirty="0" smtClean="0">
                <a:solidFill>
                  <a:schemeClr val="accent5"/>
                </a:solidFill>
              </a:rPr>
              <a:t>A total of nearly 29.000 </a:t>
            </a:r>
            <a:r>
              <a:rPr lang="tr-TR" sz="1050" b="1" i="1" dirty="0">
                <a:solidFill>
                  <a:schemeClr val="accent5"/>
                </a:solidFill>
              </a:rPr>
              <a:t>infrastructure elements monitored </a:t>
            </a:r>
            <a:r>
              <a:rPr lang="tr-TR" sz="1050" b="1" i="1" dirty="0" smtClean="0">
                <a:solidFill>
                  <a:schemeClr val="accent5"/>
                </a:solidFill>
              </a:rPr>
              <a:t/>
            </a:r>
            <a:br>
              <a:rPr lang="tr-TR" sz="1050" b="1" i="1" dirty="0" smtClean="0">
                <a:solidFill>
                  <a:schemeClr val="accent5"/>
                </a:solidFill>
              </a:rPr>
            </a:br>
            <a:r>
              <a:rPr lang="tr-TR" sz="1050" b="1" i="1" dirty="0" smtClean="0">
                <a:solidFill>
                  <a:schemeClr val="accent5"/>
                </a:solidFill>
              </a:rPr>
              <a:t>and </a:t>
            </a:r>
            <a:r>
              <a:rPr lang="en-US" sz="1050" b="1" i="1" dirty="0">
                <a:solidFill>
                  <a:schemeClr val="accent5"/>
                </a:solidFill>
              </a:rPr>
              <a:t>1</a:t>
            </a:r>
            <a:r>
              <a:rPr lang="tr-TR" sz="1050" b="1" i="1" dirty="0">
                <a:solidFill>
                  <a:schemeClr val="accent5"/>
                </a:solidFill>
              </a:rPr>
              <a:t>0</a:t>
            </a:r>
            <a:r>
              <a:rPr lang="en-US" sz="1050" b="1" i="1" dirty="0" smtClean="0">
                <a:solidFill>
                  <a:schemeClr val="accent5"/>
                </a:solidFill>
              </a:rPr>
              <a:t>.6</a:t>
            </a:r>
            <a:r>
              <a:rPr lang="tr-TR" sz="1050" b="1" i="1" dirty="0" smtClean="0">
                <a:solidFill>
                  <a:schemeClr val="accent5"/>
                </a:solidFill>
              </a:rPr>
              <a:t>00 checks </a:t>
            </a:r>
            <a:r>
              <a:rPr lang="tr-TR" sz="1050" b="1" i="1" dirty="0">
                <a:solidFill>
                  <a:schemeClr val="accent5"/>
                </a:solidFill>
              </a:rPr>
              <a:t>are done </a:t>
            </a:r>
            <a:r>
              <a:rPr lang="tr-TR" sz="1050" b="1" i="1" dirty="0" smtClean="0">
                <a:solidFill>
                  <a:schemeClr val="accent5"/>
                </a:solidFill>
              </a:rPr>
              <a:t>every minute</a:t>
            </a:r>
            <a:endParaRPr lang="en-US" sz="1050" b="1" i="1" dirty="0">
              <a:solidFill>
                <a:schemeClr val="accent5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66" y="4073281"/>
            <a:ext cx="4023148" cy="15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1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5484" y="148277"/>
            <a:ext cx="8229600" cy="93736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dirty="0" smtClean="0">
                <a:solidFill>
                  <a:schemeClr val="bg1"/>
                </a:solidFill>
                <a:latin typeface="Concord"/>
                <a:ea typeface="+mj-ea"/>
                <a:cs typeface="Concord"/>
              </a:rPr>
              <a:t>BISTECH Test Automation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cord"/>
              <a:ea typeface="+mj-ea"/>
              <a:cs typeface="Concor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86" y="1673181"/>
            <a:ext cx="2785008" cy="2348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3" y="1939313"/>
            <a:ext cx="3933259" cy="395074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998571" y="2397212"/>
            <a:ext cx="2696171" cy="2553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27" y="2388978"/>
            <a:ext cx="966843" cy="9346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20270" y="2644351"/>
            <a:ext cx="4860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100" dirty="0" smtClean="0">
                <a:solidFill>
                  <a:schemeClr val="bg1"/>
                </a:solidFill>
              </a:rPr>
              <a:t>Test</a:t>
            </a:r>
          </a:p>
          <a:p>
            <a:pPr algn="ctr"/>
            <a:r>
              <a:rPr lang="tr-TR" sz="1100" dirty="0" smtClean="0">
                <a:solidFill>
                  <a:schemeClr val="bg1"/>
                </a:solidFill>
              </a:rPr>
              <a:t>Cycle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31" name="Text Placeholder 5"/>
          <p:cNvSpPr txBox="1">
            <a:spLocks/>
          </p:cNvSpPr>
          <p:nvPr/>
        </p:nvSpPr>
        <p:spPr>
          <a:xfrm>
            <a:off x="3847074" y="4329906"/>
            <a:ext cx="5222787" cy="17908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tr-TR" sz="1400" i="1" dirty="0" smtClean="0"/>
              <a:t>A whole business day’s data can be replayed in minutes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1400" i="1" dirty="0" smtClean="0"/>
              <a:t>Actual order and trade data read from journal files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1400" i="1" dirty="0" smtClean="0"/>
              <a:t>Test client sends data through normal market gateways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1400" i="1" dirty="0" smtClean="0"/>
              <a:t>Responses compared with actual market responses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1400" i="1" dirty="0" smtClean="0"/>
              <a:t>Success and failure cases reported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1400" i="1" dirty="0" smtClean="0"/>
              <a:t>Enables bug-free </a:t>
            </a:r>
            <a:r>
              <a:rPr lang="tr-TR" sz="1400" i="1" dirty="0"/>
              <a:t>releases for UAT (User Acceptance Test) to business teams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400" i="1" dirty="0"/>
          </a:p>
        </p:txBody>
      </p:sp>
      <p:sp>
        <p:nvSpPr>
          <p:cNvPr id="18" name="Rectangle 17"/>
          <p:cNvSpPr/>
          <p:nvPr/>
        </p:nvSpPr>
        <p:spPr>
          <a:xfrm>
            <a:off x="852622" y="1184495"/>
            <a:ext cx="73769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solidFill>
                  <a:schemeClr val="accent5"/>
                </a:solidFill>
              </a:rPr>
              <a:t>BIST-developed automated market test tool enables thorough testing of applications</a:t>
            </a:r>
          </a:p>
        </p:txBody>
      </p:sp>
    </p:spTree>
    <p:extLst>
      <p:ext uri="{BB962C8B-B14F-4D97-AF65-F5344CB8AC3E}">
        <p14:creationId xmlns:p14="http://schemas.microsoft.com/office/powerpoint/2010/main" val="342623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8675" y="1373719"/>
            <a:ext cx="7467600" cy="620888"/>
          </a:xfrm>
        </p:spPr>
        <p:txBody>
          <a:bodyPr/>
          <a:lstStyle/>
          <a:p>
            <a:pPr marL="0" indent="0" algn="ctr">
              <a:buNone/>
            </a:pPr>
            <a:r>
              <a:rPr lang="tr-TR" sz="2400" i="1" dirty="0" smtClean="0"/>
              <a:t>How </a:t>
            </a:r>
            <a:r>
              <a:rPr lang="tr-TR" sz="2400" i="1" dirty="0" err="1" smtClean="0"/>
              <a:t>high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speed</a:t>
            </a:r>
            <a:r>
              <a:rPr lang="tr-TR" sz="2400" i="1" dirty="0" smtClean="0"/>
              <a:t> trading enables business</a:t>
            </a:r>
            <a:endParaRPr lang="en-GB" sz="2400" i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5484" y="148277"/>
            <a:ext cx="8229600" cy="93736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cord"/>
                <a:ea typeface="+mj-ea"/>
                <a:cs typeface="Concord"/>
              </a:rPr>
              <a:t>High Technology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cord"/>
                <a:ea typeface="+mj-ea"/>
                <a:cs typeface="Concord"/>
              </a:rPr>
              <a:t> in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cord"/>
                <a:ea typeface="+mj-ea"/>
                <a:cs typeface="Concord"/>
              </a:rPr>
              <a:t>Stock Exchange IT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cord"/>
              <a:ea typeface="+mj-ea"/>
              <a:cs typeface="Concord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/>
          </p:nvPr>
        </p:nvGraphicFramePr>
        <p:xfrm>
          <a:off x="5134757" y="2089858"/>
          <a:ext cx="3700327" cy="295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/>
          </p:nvPr>
        </p:nvGraphicFramePr>
        <p:xfrm>
          <a:off x="605484" y="2076449"/>
          <a:ext cx="3499790" cy="2876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2938057"/>
            <a:ext cx="1276350" cy="964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2847681"/>
            <a:ext cx="995460" cy="117829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914400" y="4838700"/>
            <a:ext cx="3028950" cy="19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4400" y="4949309"/>
            <a:ext cx="304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 smtClean="0"/>
              <a:t>Continuous improvement of IT</a:t>
            </a:r>
            <a:endParaRPr lang="tr-TR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25751" y="4914900"/>
            <a:ext cx="362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 smtClean="0"/>
              <a:t>Continuous improvement of Business</a:t>
            </a:r>
            <a:endParaRPr lang="tr-TR" i="1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469780" y="4819650"/>
            <a:ext cx="3028950" cy="19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4400550" y="3048000"/>
            <a:ext cx="438150" cy="372308"/>
          </a:xfrm>
          <a:prstGeom prst="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05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Düz Bağlayıcı 45"/>
          <p:cNvCxnSpPr/>
          <p:nvPr/>
        </p:nvCxnSpPr>
        <p:spPr>
          <a:xfrm>
            <a:off x="6601325" y="2091432"/>
            <a:ext cx="23091" cy="377788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Düz Bağlayıcı 44"/>
          <p:cNvCxnSpPr/>
          <p:nvPr/>
        </p:nvCxnSpPr>
        <p:spPr>
          <a:xfrm>
            <a:off x="5376767" y="2091432"/>
            <a:ext cx="0" cy="3839711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Düz Bağlayıcı 43"/>
          <p:cNvCxnSpPr/>
          <p:nvPr/>
        </p:nvCxnSpPr>
        <p:spPr>
          <a:xfrm>
            <a:off x="3972492" y="2080290"/>
            <a:ext cx="0" cy="3850853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2499586" y="2049357"/>
            <a:ext cx="0" cy="382056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Dikdörtgen 51"/>
          <p:cNvSpPr/>
          <p:nvPr/>
        </p:nvSpPr>
        <p:spPr>
          <a:xfrm>
            <a:off x="1225149" y="1352550"/>
            <a:ext cx="7172275" cy="866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/>
          </a:p>
        </p:txBody>
      </p:sp>
      <p:cxnSp>
        <p:nvCxnSpPr>
          <p:cNvPr id="51" name="Düz Bağlayıcı 50"/>
          <p:cNvCxnSpPr/>
          <p:nvPr/>
        </p:nvCxnSpPr>
        <p:spPr>
          <a:xfrm>
            <a:off x="4626135" y="3037817"/>
            <a:ext cx="0" cy="2893326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Düz Bağlayıcı 49"/>
          <p:cNvCxnSpPr/>
          <p:nvPr/>
        </p:nvCxnSpPr>
        <p:spPr>
          <a:xfrm>
            <a:off x="1814408" y="3037817"/>
            <a:ext cx="0" cy="2893326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Düz Bağlayıcı 48"/>
          <p:cNvCxnSpPr/>
          <p:nvPr/>
        </p:nvCxnSpPr>
        <p:spPr>
          <a:xfrm>
            <a:off x="3188240" y="3037817"/>
            <a:ext cx="0" cy="2893326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Dikdörtgen 42"/>
          <p:cNvSpPr/>
          <p:nvPr/>
        </p:nvSpPr>
        <p:spPr>
          <a:xfrm>
            <a:off x="1295820" y="4809761"/>
            <a:ext cx="7172275" cy="11822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6" name="Dikdörtgen 5"/>
          <p:cNvSpPr/>
          <p:nvPr/>
        </p:nvSpPr>
        <p:spPr>
          <a:xfrm>
            <a:off x="1279242" y="3428512"/>
            <a:ext cx="7172275" cy="11822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8" name="TextBox 17"/>
          <p:cNvSpPr txBox="1"/>
          <p:nvPr/>
        </p:nvSpPr>
        <p:spPr>
          <a:xfrm>
            <a:off x="1553762" y="4873262"/>
            <a:ext cx="1153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 Client &amp; Server</a:t>
            </a:r>
            <a:endParaRPr lang="tr-TR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280045" y="5559749"/>
            <a:ext cx="1686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 Three-tier Architecture </a:t>
            </a:r>
            <a:endParaRPr lang="tr-TR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852691" y="5218280"/>
            <a:ext cx="1239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 API Connections</a:t>
            </a:r>
            <a:endParaRPr lang="tr-TR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048189" y="4256121"/>
            <a:ext cx="1980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DMA (Direct Market Access)</a:t>
            </a:r>
            <a:endParaRPr lang="tr-TR" sz="9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395834" y="1488136"/>
            <a:ext cx="12570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/>
              <a:t> Equity Market on</a:t>
            </a:r>
          </a:p>
          <a:p>
            <a:r>
              <a:rPr lang="tr-TR" sz="1100" dirty="0"/>
              <a:t> </a:t>
            </a:r>
            <a:r>
              <a:rPr lang="tr-TR" sz="1100" dirty="0" smtClean="0"/>
              <a:t> BISTECH platform</a:t>
            </a:r>
            <a:endParaRPr lang="tr-TR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3812540" y="3535712"/>
            <a:ext cx="1618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High-frequency trading</a:t>
            </a:r>
            <a:br>
              <a:rPr lang="tr-TR" sz="1200" dirty="0" smtClean="0"/>
            </a:br>
            <a:r>
              <a:rPr lang="tr-TR" sz="1200" dirty="0" smtClean="0"/>
              <a:t> </a:t>
            </a:r>
            <a:r>
              <a:rPr lang="tr-TR" sz="900" i="1" dirty="0" smtClean="0"/>
              <a:t>(1999)</a:t>
            </a:r>
            <a:endParaRPr lang="tr-TR" sz="9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2997946" y="4255279"/>
            <a:ext cx="1867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Exchange Hosting</a:t>
            </a:r>
            <a:r>
              <a:rPr lang="tr-TR" sz="900" i="1" dirty="0" smtClean="0"/>
              <a:t> (Mid 1990s)</a:t>
            </a:r>
            <a:endParaRPr lang="tr-TR" sz="12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5131633" y="3960053"/>
            <a:ext cx="177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   Remote Membership</a:t>
            </a:r>
            <a:endParaRPr lang="tr-TR" sz="9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2768642" y="3535712"/>
            <a:ext cx="93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FIX protocol</a:t>
            </a:r>
            <a:br>
              <a:rPr lang="tr-TR" sz="1200" dirty="0" smtClean="0"/>
            </a:br>
            <a:r>
              <a:rPr lang="tr-TR" sz="1200" dirty="0" smtClean="0"/>
              <a:t> (</a:t>
            </a:r>
            <a:r>
              <a:rPr lang="tr-TR" sz="900" i="1" dirty="0" smtClean="0"/>
              <a:t>1992)</a:t>
            </a:r>
            <a:endParaRPr lang="tr-TR" sz="12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3565370" y="3968212"/>
            <a:ext cx="1500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OUCH protocol </a:t>
            </a:r>
            <a:r>
              <a:rPr lang="tr-TR" sz="900" i="1" dirty="0" smtClean="0"/>
              <a:t>(1997)</a:t>
            </a:r>
            <a:endParaRPr lang="tr-TR" sz="12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4531880" y="4813897"/>
            <a:ext cx="1345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Micro service </a:t>
            </a:r>
          </a:p>
          <a:p>
            <a:r>
              <a:rPr lang="tr-TR" sz="1200" dirty="0" smtClean="0"/>
              <a:t> Architecture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4287" y="1516571"/>
            <a:ext cx="854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</a:rPr>
              <a:t>BIST</a:t>
            </a:r>
            <a:br>
              <a:rPr lang="tr-TR" sz="1400" b="1" dirty="0" smtClean="0">
                <a:solidFill>
                  <a:srgbClr val="FF0000"/>
                </a:solidFill>
              </a:rPr>
            </a:br>
            <a:r>
              <a:rPr lang="tr-TR" sz="1400" b="1" dirty="0" smtClean="0">
                <a:solidFill>
                  <a:srgbClr val="FF0000"/>
                </a:solidFill>
              </a:rPr>
              <a:t>Business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4303" y="5126225"/>
            <a:ext cx="1153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</a:rPr>
              <a:t>Application</a:t>
            </a:r>
            <a:br>
              <a:rPr lang="tr-TR" sz="1400" b="1" dirty="0" smtClean="0">
                <a:solidFill>
                  <a:srgbClr val="FF0000"/>
                </a:solidFill>
              </a:rPr>
            </a:br>
            <a:r>
              <a:rPr lang="tr-TR" sz="1400" b="1" dirty="0" smtClean="0">
                <a:solidFill>
                  <a:srgbClr val="FF0000"/>
                </a:solidFill>
              </a:rPr>
              <a:t>Organization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8928" y="3733135"/>
            <a:ext cx="1043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</a:rPr>
              <a:t>Technology</a:t>
            </a:r>
            <a:br>
              <a:rPr lang="tr-TR" sz="1400" b="1" dirty="0" smtClean="0">
                <a:solidFill>
                  <a:srgbClr val="FF0000"/>
                </a:solidFill>
              </a:rPr>
            </a:br>
            <a:r>
              <a:rPr lang="tr-TR" sz="1400" b="1" dirty="0" smtClean="0">
                <a:solidFill>
                  <a:srgbClr val="FF0000"/>
                </a:solidFill>
              </a:rPr>
              <a:t>Trends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68181" y="5508000"/>
            <a:ext cx="1650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smtClean="0"/>
              <a:t>Cloud Services </a:t>
            </a:r>
          </a:p>
          <a:p>
            <a:r>
              <a:rPr lang="tr-TR" sz="1200" dirty="0"/>
              <a:t> </a:t>
            </a:r>
            <a:r>
              <a:rPr lang="tr-TR" sz="1200" dirty="0" smtClean="0"/>
              <a:t>(SaaS, PaaS, IaaS)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365223" y="221673"/>
            <a:ext cx="6789456" cy="720436"/>
          </a:xfrm>
          <a:prstGeom prst="rect">
            <a:avLst/>
          </a:prstGeom>
        </p:spPr>
        <p:txBody>
          <a:bodyPr anchor="ctr"/>
          <a:lstStyle/>
          <a:p>
            <a:pPr algn="ctr" defTabSz="457200">
              <a:spcBef>
                <a:spcPct val="0"/>
              </a:spcBef>
              <a:defRPr/>
            </a:pPr>
            <a:r>
              <a:rPr lang="tr-TR" sz="2400" dirty="0" smtClean="0">
                <a:solidFill>
                  <a:prstClr val="white"/>
                </a:solidFill>
                <a:latin typeface="Concord"/>
                <a:cs typeface="Concord"/>
              </a:rPr>
              <a:t>Evolution of Business and Technology Trends</a:t>
            </a:r>
            <a:endParaRPr lang="en-US" sz="2400" dirty="0">
              <a:solidFill>
                <a:prstClr val="white"/>
              </a:solidFill>
              <a:latin typeface="Concord"/>
              <a:cs typeface="Concord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1168909" y="1343025"/>
            <a:ext cx="80773" cy="8667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Left Brace 37"/>
          <p:cNvSpPr/>
          <p:nvPr/>
        </p:nvSpPr>
        <p:spPr>
          <a:xfrm>
            <a:off x="1169430" y="3418987"/>
            <a:ext cx="162213" cy="118225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1400"/>
          </a:p>
        </p:txBody>
      </p:sp>
      <p:sp>
        <p:nvSpPr>
          <p:cNvPr id="39" name="Left Brace 38"/>
          <p:cNvSpPr/>
          <p:nvPr/>
        </p:nvSpPr>
        <p:spPr>
          <a:xfrm>
            <a:off x="1183290" y="4793682"/>
            <a:ext cx="162213" cy="118225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1400"/>
          </a:p>
        </p:txBody>
      </p:sp>
      <p:sp>
        <p:nvSpPr>
          <p:cNvPr id="3" name="Dikdörtgen 2"/>
          <p:cNvSpPr/>
          <p:nvPr/>
        </p:nvSpPr>
        <p:spPr>
          <a:xfrm>
            <a:off x="2112633" y="2321670"/>
            <a:ext cx="50161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2400" b="1" i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1990            2000            2010         2016</a:t>
            </a:r>
            <a:endParaRPr lang="tr-TR" sz="2400" b="1" i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Sağ Ok 3"/>
          <p:cNvSpPr/>
          <p:nvPr/>
        </p:nvSpPr>
        <p:spPr>
          <a:xfrm>
            <a:off x="1093107" y="2823091"/>
            <a:ext cx="7425791" cy="259523"/>
          </a:xfrm>
          <a:prstGeom prst="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İkizkenar Üçgen 4"/>
          <p:cNvSpPr/>
          <p:nvPr/>
        </p:nvSpPr>
        <p:spPr>
          <a:xfrm>
            <a:off x="2395323" y="2730327"/>
            <a:ext cx="182022" cy="14370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İkizkenar Üçgen 39"/>
          <p:cNvSpPr/>
          <p:nvPr/>
        </p:nvSpPr>
        <p:spPr>
          <a:xfrm>
            <a:off x="3881481" y="2729672"/>
            <a:ext cx="182022" cy="14370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İkizkenar Üçgen 40"/>
          <p:cNvSpPr/>
          <p:nvPr/>
        </p:nvSpPr>
        <p:spPr>
          <a:xfrm>
            <a:off x="5285756" y="2735982"/>
            <a:ext cx="182022" cy="14370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İkizkenar Üçgen 41"/>
          <p:cNvSpPr/>
          <p:nvPr/>
        </p:nvSpPr>
        <p:spPr>
          <a:xfrm>
            <a:off x="6510314" y="2735981"/>
            <a:ext cx="182022" cy="14370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Rectangle 34"/>
          <p:cNvSpPr/>
          <p:nvPr/>
        </p:nvSpPr>
        <p:spPr>
          <a:xfrm>
            <a:off x="6420560" y="5494800"/>
            <a:ext cx="10611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smtClean="0"/>
              <a:t>Analytics </a:t>
            </a:r>
            <a:endParaRPr lang="tr-TR" sz="1200" dirty="0"/>
          </a:p>
        </p:txBody>
      </p:sp>
      <p:sp>
        <p:nvSpPr>
          <p:cNvPr id="48" name="Rectangle 34"/>
          <p:cNvSpPr/>
          <p:nvPr/>
        </p:nvSpPr>
        <p:spPr>
          <a:xfrm>
            <a:off x="5913028" y="4784311"/>
            <a:ext cx="2233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/>
              <a:t> </a:t>
            </a:r>
            <a:r>
              <a:rPr lang="tr-TR" sz="1200" dirty="0" smtClean="0"/>
              <a:t>  CDP (Continuous Delivery    </a:t>
            </a:r>
            <a:br>
              <a:rPr lang="tr-TR" sz="1200" dirty="0" smtClean="0"/>
            </a:br>
            <a:r>
              <a:rPr lang="tr-TR" sz="1200" dirty="0" smtClean="0"/>
              <a:t>   Pipeline) &amp; Automated QA </a:t>
            </a:r>
            <a:br>
              <a:rPr lang="tr-TR" sz="1200" dirty="0" smtClean="0"/>
            </a:br>
            <a:r>
              <a:rPr lang="tr-TR" sz="1200" dirty="0" smtClean="0"/>
              <a:t>   Functions</a:t>
            </a:r>
          </a:p>
        </p:txBody>
      </p:sp>
      <p:sp>
        <p:nvSpPr>
          <p:cNvPr id="53" name="TextBox 24"/>
          <p:cNvSpPr txBox="1"/>
          <p:nvPr/>
        </p:nvSpPr>
        <p:spPr>
          <a:xfrm>
            <a:off x="2586580" y="1312296"/>
            <a:ext cx="2890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smtClean="0"/>
              <a:t>Equity Market electronic trading</a:t>
            </a:r>
            <a:endParaRPr lang="tr-TR" sz="1100" dirty="0"/>
          </a:p>
        </p:txBody>
      </p:sp>
      <p:sp>
        <p:nvSpPr>
          <p:cNvPr id="54" name="TextBox 24"/>
          <p:cNvSpPr txBox="1"/>
          <p:nvPr/>
        </p:nvSpPr>
        <p:spPr>
          <a:xfrm>
            <a:off x="3512679" y="1785823"/>
            <a:ext cx="2050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smtClean="0"/>
              <a:t> 3-tier trading architecture  </a:t>
            </a:r>
            <a:br>
              <a:rPr lang="tr-TR" sz="1100" dirty="0" smtClean="0"/>
            </a:br>
            <a:r>
              <a:rPr lang="tr-TR" sz="1100" dirty="0" smtClean="0"/>
              <a:t>  for Bills &amp; Bonds, Futures</a:t>
            </a:r>
            <a:endParaRPr lang="tr-TR" sz="1100" dirty="0"/>
          </a:p>
        </p:txBody>
      </p:sp>
      <p:sp>
        <p:nvSpPr>
          <p:cNvPr id="7" name="Flowchart: Decision 6"/>
          <p:cNvSpPr/>
          <p:nvPr/>
        </p:nvSpPr>
        <p:spPr>
          <a:xfrm>
            <a:off x="2554135" y="1424620"/>
            <a:ext cx="97399" cy="83127"/>
          </a:xfrm>
          <a:prstGeom prst="flowChartDecis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Flowchart: Decision 54"/>
          <p:cNvSpPr/>
          <p:nvPr/>
        </p:nvSpPr>
        <p:spPr>
          <a:xfrm>
            <a:off x="3492763" y="1866282"/>
            <a:ext cx="97399" cy="83127"/>
          </a:xfrm>
          <a:prstGeom prst="flowChartDecis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Flowchart: Decision 55"/>
          <p:cNvSpPr/>
          <p:nvPr/>
        </p:nvSpPr>
        <p:spPr>
          <a:xfrm>
            <a:off x="6371659" y="1600490"/>
            <a:ext cx="97399" cy="83127"/>
          </a:xfrm>
          <a:prstGeom prst="flowChartDecis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Flowchart: Decision 56"/>
          <p:cNvSpPr/>
          <p:nvPr/>
        </p:nvSpPr>
        <p:spPr>
          <a:xfrm>
            <a:off x="2716357" y="1632791"/>
            <a:ext cx="97399" cy="83127"/>
          </a:xfrm>
          <a:prstGeom prst="flowChartDecis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Flowchart: Decision 57"/>
          <p:cNvSpPr/>
          <p:nvPr/>
        </p:nvSpPr>
        <p:spPr>
          <a:xfrm>
            <a:off x="3782590" y="3628140"/>
            <a:ext cx="97399" cy="83127"/>
          </a:xfrm>
          <a:prstGeom prst="flowChartDecis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59" name="Flowchart: Decision 58"/>
          <p:cNvSpPr/>
          <p:nvPr/>
        </p:nvSpPr>
        <p:spPr>
          <a:xfrm>
            <a:off x="5197041" y="4063688"/>
            <a:ext cx="97399" cy="83127"/>
          </a:xfrm>
          <a:prstGeom prst="flowChartDecis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60" name="Flowchart: Decision 59"/>
          <p:cNvSpPr/>
          <p:nvPr/>
        </p:nvSpPr>
        <p:spPr>
          <a:xfrm>
            <a:off x="2734388" y="3630527"/>
            <a:ext cx="97399" cy="83127"/>
          </a:xfrm>
          <a:prstGeom prst="flowChartDecis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61" name="Flowchart: Decision 60"/>
          <p:cNvSpPr/>
          <p:nvPr/>
        </p:nvSpPr>
        <p:spPr>
          <a:xfrm>
            <a:off x="2975712" y="4350878"/>
            <a:ext cx="97399" cy="83127"/>
          </a:xfrm>
          <a:prstGeom prst="flowChartDecis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62" name="Flowchart: Decision 61"/>
          <p:cNvSpPr/>
          <p:nvPr/>
        </p:nvSpPr>
        <p:spPr>
          <a:xfrm>
            <a:off x="5957836" y="4900344"/>
            <a:ext cx="97399" cy="83127"/>
          </a:xfrm>
          <a:prstGeom prst="flowChartDecis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63" name="Flowchart: Decision 62"/>
          <p:cNvSpPr/>
          <p:nvPr/>
        </p:nvSpPr>
        <p:spPr>
          <a:xfrm>
            <a:off x="1831969" y="5330604"/>
            <a:ext cx="97399" cy="83127"/>
          </a:xfrm>
          <a:prstGeom prst="flowChartDecis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64" name="Flowchart: Decision 63"/>
          <p:cNvSpPr/>
          <p:nvPr/>
        </p:nvSpPr>
        <p:spPr>
          <a:xfrm>
            <a:off x="1523532" y="4985586"/>
            <a:ext cx="97399" cy="83127"/>
          </a:xfrm>
          <a:prstGeom prst="flowChartDecis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65" name="TextBox 24"/>
          <p:cNvSpPr txBox="1"/>
          <p:nvPr/>
        </p:nvSpPr>
        <p:spPr>
          <a:xfrm>
            <a:off x="2759940" y="1538924"/>
            <a:ext cx="2890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smtClean="0"/>
              <a:t>Bills &amp; Bonds Market electronic trading</a:t>
            </a:r>
            <a:endParaRPr lang="tr-TR" sz="1100" dirty="0"/>
          </a:p>
        </p:txBody>
      </p:sp>
      <p:sp>
        <p:nvSpPr>
          <p:cNvPr id="66" name="Flowchart: Decision 65"/>
          <p:cNvSpPr/>
          <p:nvPr/>
        </p:nvSpPr>
        <p:spPr>
          <a:xfrm>
            <a:off x="4492945" y="4937780"/>
            <a:ext cx="97399" cy="83127"/>
          </a:xfrm>
          <a:prstGeom prst="flowChartDecis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67" name="Flowchart: Decision 66"/>
          <p:cNvSpPr/>
          <p:nvPr/>
        </p:nvSpPr>
        <p:spPr>
          <a:xfrm>
            <a:off x="5048038" y="5623004"/>
            <a:ext cx="97399" cy="83127"/>
          </a:xfrm>
          <a:prstGeom prst="flowChartDecis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68" name="Flowchart: Decision 67"/>
          <p:cNvSpPr/>
          <p:nvPr/>
        </p:nvSpPr>
        <p:spPr>
          <a:xfrm>
            <a:off x="3499390" y="4045806"/>
            <a:ext cx="97399" cy="83127"/>
          </a:xfrm>
          <a:prstGeom prst="flowChartDecis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69" name="Flowchart: Decision 68"/>
          <p:cNvSpPr/>
          <p:nvPr/>
        </p:nvSpPr>
        <p:spPr>
          <a:xfrm>
            <a:off x="5011362" y="4346226"/>
            <a:ext cx="97399" cy="83127"/>
          </a:xfrm>
          <a:prstGeom prst="flowChartDecis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70" name="Flowchart: Decision 69"/>
          <p:cNvSpPr/>
          <p:nvPr/>
        </p:nvSpPr>
        <p:spPr>
          <a:xfrm>
            <a:off x="2277552" y="5653086"/>
            <a:ext cx="97399" cy="83127"/>
          </a:xfrm>
          <a:prstGeom prst="flowChartDecis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 </a:t>
            </a:r>
            <a:endParaRPr lang="tr-TR" sz="1200" dirty="0"/>
          </a:p>
        </p:txBody>
      </p:sp>
      <p:sp>
        <p:nvSpPr>
          <p:cNvPr id="72" name="Flowchart: Decision 71"/>
          <p:cNvSpPr/>
          <p:nvPr/>
        </p:nvSpPr>
        <p:spPr>
          <a:xfrm>
            <a:off x="6394087" y="5591703"/>
            <a:ext cx="97399" cy="83127"/>
          </a:xfrm>
          <a:prstGeom prst="flowChartDecis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</p:spTree>
    <p:extLst>
      <p:ext uri="{BB962C8B-B14F-4D97-AF65-F5344CB8AC3E}">
        <p14:creationId xmlns:p14="http://schemas.microsoft.com/office/powerpoint/2010/main" val="343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1380" y="286602"/>
            <a:ext cx="5505030" cy="62161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dirty="0" smtClean="0">
                <a:solidFill>
                  <a:schemeClr val="bg1"/>
                </a:solidFill>
                <a:latin typeface="Concord"/>
                <a:ea typeface="+mj-ea"/>
                <a:cs typeface="Concord"/>
              </a:rPr>
              <a:t>BIST : 2017 and Beyond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cord"/>
              <a:ea typeface="+mj-ea"/>
              <a:cs typeface="Concor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18414" y="1087000"/>
            <a:ext cx="7488194" cy="5196980"/>
            <a:chOff x="1865218" y="1087000"/>
            <a:chExt cx="5304467" cy="519698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495" y="4626527"/>
              <a:ext cx="2639256" cy="1657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Rectangle 1"/>
            <p:cNvSpPr/>
            <p:nvPr/>
          </p:nvSpPr>
          <p:spPr>
            <a:xfrm>
              <a:off x="1865218" y="1087000"/>
              <a:ext cx="5304467" cy="346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u="sng" dirty="0" smtClean="0">
                  <a:solidFill>
                    <a:schemeClr val="accent5"/>
                  </a:solidFill>
                </a:rPr>
                <a:t>Future services</a:t>
              </a:r>
            </a:p>
            <a:p>
              <a:pPr algn="ctr"/>
              <a:endParaRPr lang="tr-TR" sz="2000" b="1" u="sng" dirty="0">
                <a:solidFill>
                  <a:schemeClr val="accent5"/>
                </a:solidFill>
              </a:endParaRPr>
            </a:p>
            <a:p>
              <a:pPr marL="171450" indent="-171450">
                <a:spcBef>
                  <a:spcPts val="600"/>
                </a:spcBef>
                <a:buFont typeface="Wingdings" pitchFamily="2" charset="2"/>
                <a:buChar char="§"/>
              </a:pPr>
              <a:r>
                <a:rPr lang="tr-TR" sz="2000" b="1" i="1" dirty="0">
                  <a:solidFill>
                    <a:schemeClr val="accent5"/>
                  </a:solidFill>
                </a:rPr>
                <a:t>BISTECH </a:t>
              </a:r>
              <a:r>
                <a:rPr lang="tr-TR" sz="2000" b="1" i="1" dirty="0" smtClean="0">
                  <a:solidFill>
                    <a:schemeClr val="accent5"/>
                  </a:solidFill>
                </a:rPr>
                <a:t>Cloud</a:t>
              </a:r>
            </a:p>
            <a:p>
              <a:pPr marL="171450" indent="-171450">
                <a:spcBef>
                  <a:spcPts val="600"/>
                </a:spcBef>
                <a:buFont typeface="Wingdings" pitchFamily="2" charset="2"/>
                <a:buChar char="§"/>
              </a:pPr>
              <a:r>
                <a:rPr lang="tr-TR" sz="2000" b="1" i="1" dirty="0" smtClean="0">
                  <a:solidFill>
                    <a:schemeClr val="accent5"/>
                  </a:solidFill>
                </a:rPr>
                <a:t>Advanced Data Analytics</a:t>
              </a:r>
              <a:endParaRPr lang="tr-TR" sz="2000" b="1" i="1" dirty="0">
                <a:solidFill>
                  <a:schemeClr val="accent5"/>
                </a:solidFill>
              </a:endParaRPr>
            </a:p>
            <a:p>
              <a:pPr marL="171450" indent="-171450">
                <a:spcBef>
                  <a:spcPts val="600"/>
                </a:spcBef>
                <a:buFont typeface="Wingdings" pitchFamily="2" charset="2"/>
                <a:buChar char="§"/>
              </a:pPr>
              <a:r>
                <a:rPr lang="tr-TR" sz="2000" b="1" i="1" dirty="0">
                  <a:solidFill>
                    <a:schemeClr val="accent5"/>
                  </a:solidFill>
                </a:rPr>
                <a:t>Order </a:t>
              </a:r>
              <a:r>
                <a:rPr lang="tr-TR" sz="2000" b="1" i="1" dirty="0" smtClean="0">
                  <a:solidFill>
                    <a:schemeClr val="accent5"/>
                  </a:solidFill>
                </a:rPr>
                <a:t>Entry Hub</a:t>
              </a:r>
            </a:p>
            <a:p>
              <a:pPr marL="171450" indent="-171450">
                <a:spcBef>
                  <a:spcPts val="600"/>
                </a:spcBef>
                <a:buFont typeface="Wingdings" pitchFamily="2" charset="2"/>
                <a:buChar char="§"/>
              </a:pPr>
              <a:r>
                <a:rPr lang="tr-TR" sz="2000" b="1" i="1" dirty="0" smtClean="0">
                  <a:solidFill>
                    <a:schemeClr val="accent5"/>
                  </a:solidFill>
                </a:rPr>
                <a:t>Blockchain</a:t>
              </a:r>
              <a:endParaRPr lang="tr-TR" sz="2000" b="1" i="1" dirty="0">
                <a:solidFill>
                  <a:schemeClr val="accent5"/>
                </a:solidFill>
              </a:endParaRPr>
            </a:p>
            <a:p>
              <a:pPr marL="171450" indent="-171450">
                <a:spcBef>
                  <a:spcPts val="600"/>
                </a:spcBef>
                <a:buFont typeface="Wingdings" pitchFamily="2" charset="2"/>
                <a:buChar char="§"/>
              </a:pPr>
              <a:r>
                <a:rPr lang="tr-TR" sz="2000" b="1" i="1" dirty="0">
                  <a:solidFill>
                    <a:schemeClr val="accent5"/>
                  </a:solidFill>
                </a:rPr>
                <a:t>Hosting services for other exchanges</a:t>
              </a:r>
            </a:p>
            <a:p>
              <a:pPr marL="171450" indent="-171450">
                <a:spcBef>
                  <a:spcPts val="600"/>
                </a:spcBef>
                <a:buFont typeface="Wingdings" pitchFamily="2" charset="2"/>
                <a:buChar char="§"/>
              </a:pPr>
              <a:r>
                <a:rPr lang="tr-TR" sz="2000" b="1" i="1" dirty="0">
                  <a:solidFill>
                    <a:schemeClr val="accent5"/>
                  </a:solidFill>
                </a:rPr>
                <a:t>New EDDN connections </a:t>
              </a:r>
              <a:endParaRPr lang="tr-TR" sz="2000" b="1" i="1" dirty="0" smtClean="0">
                <a:solidFill>
                  <a:schemeClr val="accent5"/>
                </a:solidFill>
              </a:endParaRPr>
            </a:p>
            <a:p>
              <a:pPr marL="171450" indent="-171450">
                <a:spcBef>
                  <a:spcPts val="600"/>
                </a:spcBef>
                <a:buFont typeface="Wingdings" pitchFamily="2" charset="2"/>
                <a:buChar char="§"/>
              </a:pPr>
              <a:r>
                <a:rPr lang="tr-TR" sz="2000" b="1" i="1" dirty="0" smtClean="0">
                  <a:solidFill>
                    <a:schemeClr val="accent5"/>
                  </a:solidFill>
                </a:rPr>
                <a:t>Extensive use of «Continuous Delivery Pipeline» approach</a:t>
              </a:r>
              <a:endParaRPr lang="tr-TR" sz="2000" b="1" i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828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622" y="2344294"/>
            <a:ext cx="3277018" cy="829947"/>
          </a:xfrm>
        </p:spPr>
        <p:txBody>
          <a:bodyPr anchor="ctr">
            <a:noAutofit/>
          </a:bodyPr>
          <a:lstStyle/>
          <a:p>
            <a:pPr algn="ctr"/>
            <a:r>
              <a:rPr lang="tr-TR" sz="4000" dirty="0" smtClean="0"/>
              <a:t>Thank You…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26" y="1714041"/>
            <a:ext cx="2309491" cy="263553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458691" y="2205154"/>
            <a:ext cx="1062182" cy="121230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188549" y="190500"/>
            <a:ext cx="7028741" cy="809414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cord"/>
                <a:ea typeface="+mj-ea"/>
                <a:cs typeface="Concord"/>
              </a:rPr>
              <a:t>Brief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cord"/>
                <a:ea typeface="+mj-ea"/>
                <a:cs typeface="Concord"/>
              </a:rPr>
              <a:t> History :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cord"/>
                <a:ea typeface="+mj-ea"/>
                <a:cs typeface="Concord"/>
              </a:rPr>
              <a:t>Infrastructure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cord"/>
                <a:ea typeface="+mj-ea"/>
                <a:cs typeface="Concord"/>
              </a:rPr>
              <a:t>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cord"/>
                <a:ea typeface="+mj-ea"/>
                <a:cs typeface="Concord"/>
              </a:rPr>
              <a:t>Roadmap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cord"/>
              <a:ea typeface="+mj-ea"/>
              <a:cs typeface="Concord"/>
            </a:endParaRPr>
          </a:p>
        </p:txBody>
      </p:sp>
      <p:sp>
        <p:nvSpPr>
          <p:cNvPr id="8" name="Yukarı Ok 5"/>
          <p:cNvSpPr/>
          <p:nvPr/>
        </p:nvSpPr>
        <p:spPr>
          <a:xfrm>
            <a:off x="755576" y="2924944"/>
            <a:ext cx="45719" cy="721240"/>
          </a:xfrm>
          <a:prstGeom prst="upArrow">
            <a:avLst/>
          </a:prstGeom>
          <a:noFill/>
          <a:ln cap="flat" cmpd="sng"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6"/>
          <p:cNvSpPr txBox="1"/>
          <p:nvPr/>
        </p:nvSpPr>
        <p:spPr>
          <a:xfrm>
            <a:off x="394355" y="3625833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December</a:t>
            </a:r>
            <a:endParaRPr lang="tr-TR" sz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tr-TR" sz="12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1985</a:t>
            </a:r>
            <a:endParaRPr lang="tr-TR" sz="1200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" name="Metin kutusu 9"/>
          <p:cNvSpPr txBox="1"/>
          <p:nvPr/>
        </p:nvSpPr>
        <p:spPr>
          <a:xfrm>
            <a:off x="251520" y="2278613"/>
            <a:ext cx="12961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 smtClean="0"/>
              <a:t>Istanbul</a:t>
            </a:r>
            <a:r>
              <a:rPr lang="tr-TR" sz="1100" dirty="0" smtClean="0"/>
              <a:t> </a:t>
            </a:r>
            <a:r>
              <a:rPr lang="tr-TR" sz="1100" dirty="0" err="1" smtClean="0"/>
              <a:t>Stock</a:t>
            </a:r>
            <a:r>
              <a:rPr lang="tr-TR" sz="1100" dirty="0" smtClean="0"/>
              <a:t> Exchange (ISE) </a:t>
            </a:r>
            <a:r>
              <a:rPr lang="tr-TR" sz="1100" dirty="0" err="1" smtClean="0"/>
              <a:t>established</a:t>
            </a:r>
            <a:endParaRPr lang="tr-TR" sz="1100" dirty="0"/>
          </a:p>
        </p:txBody>
      </p:sp>
      <p:pic>
        <p:nvPicPr>
          <p:cNvPr id="12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44" y="4984097"/>
            <a:ext cx="1359299" cy="709200"/>
          </a:xfrm>
          <a:prstGeom prst="rect">
            <a:avLst/>
          </a:prstGeom>
        </p:spPr>
      </p:pic>
      <p:sp>
        <p:nvSpPr>
          <p:cNvPr id="13" name="Metin kutusu 11"/>
          <p:cNvSpPr txBox="1"/>
          <p:nvPr/>
        </p:nvSpPr>
        <p:spPr>
          <a:xfrm>
            <a:off x="1265104" y="3205486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December</a:t>
            </a:r>
            <a:endParaRPr lang="tr-TR" sz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tr-TR" sz="12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1993</a:t>
            </a:r>
            <a:endParaRPr lang="tr-TR" sz="1200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Yukarı Ok 12"/>
          <p:cNvSpPr/>
          <p:nvPr/>
        </p:nvSpPr>
        <p:spPr>
          <a:xfrm flipV="1">
            <a:off x="1625144" y="3645023"/>
            <a:ext cx="45719" cy="792088"/>
          </a:xfrm>
          <a:prstGeom prst="upArrow">
            <a:avLst/>
          </a:prstGeom>
          <a:noFill/>
          <a:ln cap="flat" cmpd="sng"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3"/>
          <p:cNvSpPr txBox="1"/>
          <p:nvPr/>
        </p:nvSpPr>
        <p:spPr>
          <a:xfrm>
            <a:off x="958604" y="4437111"/>
            <a:ext cx="13681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smtClean="0"/>
              <a:t>Online Trading  starts on the trading floor</a:t>
            </a:r>
            <a:endParaRPr lang="tr-TR" sz="1100" dirty="0"/>
          </a:p>
        </p:txBody>
      </p:sp>
      <p:sp>
        <p:nvSpPr>
          <p:cNvPr id="16" name="Yukarı Ok 14"/>
          <p:cNvSpPr/>
          <p:nvPr/>
        </p:nvSpPr>
        <p:spPr>
          <a:xfrm>
            <a:off x="2318724" y="2613891"/>
            <a:ext cx="45719" cy="1020609"/>
          </a:xfrm>
          <a:prstGeom prst="upArrow">
            <a:avLst/>
          </a:prstGeom>
          <a:noFill/>
          <a:ln cap="flat" cmpd="sng"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5"/>
          <p:cNvSpPr txBox="1"/>
          <p:nvPr/>
        </p:nvSpPr>
        <p:spPr>
          <a:xfrm>
            <a:off x="2102035" y="3625833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April</a:t>
            </a:r>
          </a:p>
          <a:p>
            <a:pPr algn="ctr"/>
            <a:r>
              <a:rPr lang="tr-TR" sz="12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2000</a:t>
            </a:r>
            <a:endParaRPr lang="tr-TR" sz="1200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" name="Metin kutusu 16"/>
          <p:cNvSpPr txBox="1"/>
          <p:nvPr/>
        </p:nvSpPr>
        <p:spPr>
          <a:xfrm>
            <a:off x="2717812" y="5030188"/>
            <a:ext cx="13223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smtClean="0"/>
              <a:t>Remote access for members</a:t>
            </a:r>
            <a:endParaRPr lang="tr-TR" sz="1100" dirty="0"/>
          </a:p>
        </p:txBody>
      </p:sp>
      <p:sp>
        <p:nvSpPr>
          <p:cNvPr id="19" name="Yukarı Ok 17"/>
          <p:cNvSpPr/>
          <p:nvPr/>
        </p:nvSpPr>
        <p:spPr>
          <a:xfrm flipV="1">
            <a:off x="5201832" y="3646185"/>
            <a:ext cx="45719" cy="792088"/>
          </a:xfrm>
          <a:prstGeom prst="upArrow">
            <a:avLst/>
          </a:prstGeom>
          <a:noFill/>
          <a:ln cap="flat" cmpd="sng"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8"/>
          <p:cNvSpPr txBox="1"/>
          <p:nvPr/>
        </p:nvSpPr>
        <p:spPr>
          <a:xfrm>
            <a:off x="4588943" y="4437112"/>
            <a:ext cx="13681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smtClean="0"/>
              <a:t>ISE &amp; </a:t>
            </a:r>
            <a:r>
              <a:rPr lang="tr-TR" sz="1100" dirty="0" err="1" smtClean="0"/>
              <a:t>Istanbul</a:t>
            </a:r>
            <a:r>
              <a:rPr lang="tr-TR" sz="1100" dirty="0" smtClean="0"/>
              <a:t> Gold Exchange </a:t>
            </a:r>
            <a:r>
              <a:rPr lang="tr-TR" sz="1100" dirty="0" err="1" smtClean="0"/>
              <a:t>under</a:t>
            </a:r>
            <a:r>
              <a:rPr lang="tr-TR" sz="1100" dirty="0" smtClean="0"/>
              <a:t> </a:t>
            </a:r>
            <a:r>
              <a:rPr lang="tr-TR" sz="1100" dirty="0" err="1" smtClean="0"/>
              <a:t>one</a:t>
            </a:r>
            <a:r>
              <a:rPr lang="tr-TR" sz="1100" dirty="0" smtClean="0"/>
              <a:t> </a:t>
            </a:r>
            <a:r>
              <a:rPr lang="tr-TR" sz="1100" dirty="0" err="1" smtClean="0"/>
              <a:t>roof</a:t>
            </a:r>
            <a:endParaRPr lang="tr-TR" sz="1100" dirty="0"/>
          </a:p>
        </p:txBody>
      </p:sp>
      <p:sp>
        <p:nvSpPr>
          <p:cNvPr id="21" name="Metin kutusu 19"/>
          <p:cNvSpPr txBox="1"/>
          <p:nvPr/>
        </p:nvSpPr>
        <p:spPr>
          <a:xfrm>
            <a:off x="4991295" y="3196384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April</a:t>
            </a:r>
          </a:p>
          <a:p>
            <a:pPr algn="ctr"/>
            <a:r>
              <a:rPr lang="tr-TR" sz="12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2013</a:t>
            </a:r>
            <a:endParaRPr lang="tr-TR" sz="1200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2" name="Resim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920" y="5083443"/>
            <a:ext cx="1099432" cy="728540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4809367" y="2540379"/>
            <a:ext cx="10104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tr-TR" dirty="0"/>
              <a:t>Borsa </a:t>
            </a:r>
            <a:r>
              <a:rPr lang="tr-TR" dirty="0" err="1"/>
              <a:t>Istanbul</a:t>
            </a:r>
            <a:r>
              <a:rPr lang="tr-TR" dirty="0"/>
              <a:t> (BIST) </a:t>
            </a:r>
            <a:r>
              <a:rPr lang="tr-TR" dirty="0" err="1"/>
              <a:t>established</a:t>
            </a:r>
            <a:endParaRPr lang="tr-TR" dirty="0"/>
          </a:p>
        </p:txBody>
      </p:sp>
      <p:pic>
        <p:nvPicPr>
          <p:cNvPr id="24" name="Resim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392" y="4328034"/>
            <a:ext cx="1599783" cy="699358"/>
          </a:xfrm>
          <a:prstGeom prst="rect">
            <a:avLst/>
          </a:prstGeom>
        </p:spPr>
      </p:pic>
      <p:sp>
        <p:nvSpPr>
          <p:cNvPr id="25" name="Dikdörtgen 25"/>
          <p:cNvSpPr/>
          <p:nvPr/>
        </p:nvSpPr>
        <p:spPr>
          <a:xfrm>
            <a:off x="4823735" y="2468360"/>
            <a:ext cx="963202" cy="7335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Metin kutusu 26"/>
          <p:cNvSpPr txBox="1"/>
          <p:nvPr/>
        </p:nvSpPr>
        <p:spPr>
          <a:xfrm>
            <a:off x="6237591" y="3196384"/>
            <a:ext cx="579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August</a:t>
            </a:r>
            <a:endParaRPr lang="tr-TR" sz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tr-TR" sz="12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2013</a:t>
            </a:r>
            <a:endParaRPr lang="tr-TR" sz="1200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7" name="Resim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85" y="1989278"/>
            <a:ext cx="967146" cy="454138"/>
          </a:xfrm>
          <a:prstGeom prst="rect">
            <a:avLst/>
          </a:prstGeom>
        </p:spPr>
      </p:pic>
      <p:sp>
        <p:nvSpPr>
          <p:cNvPr id="28" name="Metin kutusu 28"/>
          <p:cNvSpPr txBox="1"/>
          <p:nvPr/>
        </p:nvSpPr>
        <p:spPr>
          <a:xfrm>
            <a:off x="5995172" y="4454777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 smtClean="0"/>
              <a:t>Turkish</a:t>
            </a:r>
            <a:r>
              <a:rPr lang="tr-TR" sz="1100" dirty="0" smtClean="0"/>
              <a:t> </a:t>
            </a:r>
            <a:r>
              <a:rPr lang="tr-TR" sz="1100" dirty="0" err="1" smtClean="0"/>
              <a:t>Derivatives</a:t>
            </a:r>
            <a:r>
              <a:rPr lang="tr-TR" sz="1100" dirty="0" smtClean="0"/>
              <a:t> Exchange  </a:t>
            </a:r>
            <a:r>
              <a:rPr lang="tr-TR" sz="1100" dirty="0" err="1" smtClean="0"/>
              <a:t>starts</a:t>
            </a:r>
            <a:r>
              <a:rPr lang="tr-TR" sz="1100" dirty="0" smtClean="0"/>
              <a:t> </a:t>
            </a:r>
            <a:r>
              <a:rPr lang="tr-TR" sz="1100" dirty="0" err="1" smtClean="0"/>
              <a:t>operating</a:t>
            </a:r>
            <a:r>
              <a:rPr lang="tr-TR" sz="1100" dirty="0" smtClean="0"/>
              <a:t> </a:t>
            </a:r>
            <a:r>
              <a:rPr lang="tr-TR" sz="1100" dirty="0" err="1" smtClean="0"/>
              <a:t>under</a:t>
            </a:r>
            <a:r>
              <a:rPr lang="tr-TR" sz="1100" dirty="0" smtClean="0"/>
              <a:t> BIST</a:t>
            </a:r>
            <a:endParaRPr lang="tr-TR" sz="1100" dirty="0"/>
          </a:p>
        </p:txBody>
      </p:sp>
      <p:sp>
        <p:nvSpPr>
          <p:cNvPr id="29" name="Yukarı Ok 29"/>
          <p:cNvSpPr/>
          <p:nvPr/>
        </p:nvSpPr>
        <p:spPr>
          <a:xfrm flipV="1">
            <a:off x="6525623" y="3656708"/>
            <a:ext cx="45719" cy="792088"/>
          </a:xfrm>
          <a:prstGeom prst="upArrow">
            <a:avLst/>
          </a:prstGeom>
          <a:noFill/>
          <a:ln cap="flat" cmpd="sng"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" name="Resim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51" y="5295788"/>
            <a:ext cx="1080120" cy="321918"/>
          </a:xfrm>
          <a:prstGeom prst="rect">
            <a:avLst/>
          </a:prstGeom>
        </p:spPr>
      </p:pic>
      <p:sp>
        <p:nvSpPr>
          <p:cNvPr id="31" name="Metin kutusu 31"/>
          <p:cNvSpPr txBox="1"/>
          <p:nvPr/>
        </p:nvSpPr>
        <p:spPr>
          <a:xfrm>
            <a:off x="7014523" y="3644069"/>
            <a:ext cx="633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October</a:t>
            </a:r>
            <a:endParaRPr lang="tr-TR" sz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tr-TR" sz="12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2013</a:t>
            </a:r>
            <a:endParaRPr lang="tr-TR" sz="1200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2" name="Yukarı Ok 33"/>
          <p:cNvSpPr/>
          <p:nvPr/>
        </p:nvSpPr>
        <p:spPr>
          <a:xfrm>
            <a:off x="7279346" y="2830289"/>
            <a:ext cx="45719" cy="814733"/>
          </a:xfrm>
          <a:prstGeom prst="upArrow">
            <a:avLst/>
          </a:prstGeom>
          <a:noFill/>
          <a:ln cap="flat" cmpd="sng"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Metin kutusu 34"/>
          <p:cNvSpPr txBox="1"/>
          <p:nvPr/>
        </p:nvSpPr>
        <p:spPr>
          <a:xfrm>
            <a:off x="7051094" y="2199923"/>
            <a:ext cx="9331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smtClean="0"/>
              <a:t>Order entry via FIX protocol</a:t>
            </a:r>
            <a:endParaRPr lang="tr-TR" sz="1100" dirty="0"/>
          </a:p>
        </p:txBody>
      </p:sp>
      <p:sp>
        <p:nvSpPr>
          <p:cNvPr id="34" name="Metin kutusu 35"/>
          <p:cNvSpPr txBox="1"/>
          <p:nvPr/>
        </p:nvSpPr>
        <p:spPr>
          <a:xfrm>
            <a:off x="7886812" y="3210664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December</a:t>
            </a:r>
            <a:endParaRPr lang="tr-TR" sz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tr-TR" sz="12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2013</a:t>
            </a:r>
            <a:endParaRPr lang="tr-TR" sz="1200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5" name="Metin kutusu 36"/>
          <p:cNvSpPr txBox="1"/>
          <p:nvPr/>
        </p:nvSpPr>
        <p:spPr>
          <a:xfrm>
            <a:off x="7885562" y="4564489"/>
            <a:ext cx="1162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Strategic </a:t>
            </a:r>
            <a:r>
              <a:rPr lang="tr-TR" sz="1100" dirty="0" err="1"/>
              <a:t>Partnership</a:t>
            </a:r>
            <a:r>
              <a:rPr lang="tr-TR" sz="1100" dirty="0"/>
              <a:t> </a:t>
            </a:r>
            <a:r>
              <a:rPr lang="tr-TR" sz="1100" dirty="0" err="1"/>
              <a:t>Agreement</a:t>
            </a:r>
            <a:r>
              <a:rPr lang="tr-TR" sz="1100" dirty="0"/>
              <a:t> </a:t>
            </a:r>
            <a:r>
              <a:rPr lang="tr-TR" sz="1100" dirty="0" err="1"/>
              <a:t>with</a:t>
            </a:r>
            <a:r>
              <a:rPr lang="tr-TR" sz="1100" dirty="0"/>
              <a:t> </a:t>
            </a:r>
            <a:r>
              <a:rPr lang="tr-TR" sz="1100" dirty="0" err="1"/>
              <a:t>Nasdaq</a:t>
            </a:r>
            <a:endParaRPr lang="tr-TR" sz="1100" dirty="0"/>
          </a:p>
        </p:txBody>
      </p:sp>
      <p:pic>
        <p:nvPicPr>
          <p:cNvPr id="37" name="Resim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3" y="1628800"/>
            <a:ext cx="649253" cy="655182"/>
          </a:xfrm>
          <a:prstGeom prst="rect">
            <a:avLst/>
          </a:prstGeom>
        </p:spPr>
      </p:pic>
      <p:pic>
        <p:nvPicPr>
          <p:cNvPr id="38" name="Resim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24405" y="2087051"/>
            <a:ext cx="1222658" cy="287684"/>
          </a:xfrm>
          <a:prstGeom prst="rect">
            <a:avLst/>
          </a:prstGeom>
        </p:spPr>
      </p:pic>
      <p:sp>
        <p:nvSpPr>
          <p:cNvPr id="42" name="Metin kutusu 15"/>
          <p:cNvSpPr txBox="1"/>
          <p:nvPr/>
        </p:nvSpPr>
        <p:spPr>
          <a:xfrm>
            <a:off x="2938617" y="3214722"/>
            <a:ext cx="466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July</a:t>
            </a:r>
            <a:endParaRPr lang="tr-TR" sz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tr-TR" sz="12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2000</a:t>
            </a:r>
            <a:endParaRPr lang="tr-TR" sz="1200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3" name="Yukarı Ok 12"/>
          <p:cNvSpPr/>
          <p:nvPr/>
        </p:nvSpPr>
        <p:spPr>
          <a:xfrm flipV="1">
            <a:off x="3154760" y="3668466"/>
            <a:ext cx="45719" cy="573860"/>
          </a:xfrm>
          <a:prstGeom prst="upArrow">
            <a:avLst/>
          </a:prstGeom>
          <a:noFill/>
          <a:ln cap="flat" cmpd="sng"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Metin kutusu 9"/>
          <p:cNvSpPr txBox="1"/>
          <p:nvPr/>
        </p:nvSpPr>
        <p:spPr>
          <a:xfrm>
            <a:off x="1947826" y="2217144"/>
            <a:ext cx="920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tr-TR" dirty="0"/>
              <a:t>Batch order submission</a:t>
            </a:r>
          </a:p>
        </p:txBody>
      </p:sp>
      <p:sp>
        <p:nvSpPr>
          <p:cNvPr id="45" name="Metin kutusu 15"/>
          <p:cNvSpPr txBox="1"/>
          <p:nvPr/>
        </p:nvSpPr>
        <p:spPr>
          <a:xfrm>
            <a:off x="3692410" y="3630457"/>
            <a:ext cx="768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December</a:t>
            </a:r>
          </a:p>
          <a:p>
            <a:pPr algn="ctr"/>
            <a:r>
              <a:rPr lang="tr-TR" sz="12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2001</a:t>
            </a:r>
            <a:endParaRPr lang="tr-TR" sz="1200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36" y="1826237"/>
            <a:ext cx="405222" cy="416967"/>
          </a:xfrm>
          <a:prstGeom prst="rect">
            <a:avLst/>
          </a:prstGeom>
        </p:spPr>
      </p:pic>
      <p:sp>
        <p:nvSpPr>
          <p:cNvPr id="46" name="Yukarı Ok 14"/>
          <p:cNvSpPr/>
          <p:nvPr/>
        </p:nvSpPr>
        <p:spPr>
          <a:xfrm>
            <a:off x="4031423" y="3048881"/>
            <a:ext cx="45719" cy="563121"/>
          </a:xfrm>
          <a:prstGeom prst="upArrow">
            <a:avLst/>
          </a:prstGeom>
          <a:noFill/>
          <a:ln cap="flat" cmpd="sng"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Metin kutusu 9"/>
          <p:cNvSpPr txBox="1"/>
          <p:nvPr/>
        </p:nvSpPr>
        <p:spPr>
          <a:xfrm>
            <a:off x="3553980" y="2266913"/>
            <a:ext cx="1066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tr-TR" dirty="0" smtClean="0"/>
              <a:t>First API connection via </a:t>
            </a:r>
            <a:r>
              <a:rPr lang="tr-TR" dirty="0"/>
              <a:t>ISE </a:t>
            </a:r>
            <a:r>
              <a:rPr lang="tr-TR" dirty="0" smtClean="0"/>
              <a:t>proprietary</a:t>
            </a:r>
          </a:p>
          <a:p>
            <a:r>
              <a:rPr lang="tr-TR" dirty="0"/>
              <a:t>p</a:t>
            </a:r>
            <a:r>
              <a:rPr lang="tr-TR" dirty="0" smtClean="0"/>
              <a:t>rotocol</a:t>
            </a:r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3640610" y="1959640"/>
            <a:ext cx="72648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b="1" i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ExAPI</a:t>
            </a:r>
            <a:endParaRPr lang="en-US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9" name="Yukarı Ok 29"/>
          <p:cNvSpPr/>
          <p:nvPr/>
        </p:nvSpPr>
        <p:spPr>
          <a:xfrm flipV="1">
            <a:off x="8248031" y="3671748"/>
            <a:ext cx="45719" cy="570578"/>
          </a:xfrm>
          <a:prstGeom prst="upArrow">
            <a:avLst/>
          </a:prstGeom>
          <a:noFill/>
          <a:ln cap="flat" cmpd="sng"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93" y="4330643"/>
            <a:ext cx="899393" cy="291736"/>
          </a:xfrm>
          <a:prstGeom prst="rect">
            <a:avLst/>
          </a:prstGeom>
        </p:spPr>
      </p:pic>
      <p:cxnSp>
        <p:nvCxnSpPr>
          <p:cNvPr id="7" name="Düz Ok Bağlayıcısı 4"/>
          <p:cNvCxnSpPr/>
          <p:nvPr/>
        </p:nvCxnSpPr>
        <p:spPr>
          <a:xfrm flipV="1">
            <a:off x="539552" y="3645023"/>
            <a:ext cx="8424936" cy="11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7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80" y="4545612"/>
            <a:ext cx="2208932" cy="135380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93515" y="123376"/>
            <a:ext cx="6202685" cy="81542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cord"/>
                <a:ea typeface="+mj-ea"/>
                <a:cs typeface="Concord"/>
              </a:rPr>
              <a:t>Brief History :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cord"/>
                <a:ea typeface="+mj-ea"/>
                <a:cs typeface="Concord"/>
              </a:rPr>
              <a:t>Infrastructure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cord"/>
                <a:ea typeface="+mj-ea"/>
                <a:cs typeface="Concord"/>
              </a:rPr>
              <a:t>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cord"/>
                <a:ea typeface="+mj-ea"/>
                <a:cs typeface="Concord"/>
              </a:rPr>
              <a:t>Roadmap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cord"/>
              <a:ea typeface="+mj-ea"/>
              <a:cs typeface="Concord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000" i="1" dirty="0" smtClean="0">
                <a:solidFill>
                  <a:schemeClr val="bg1"/>
                </a:solidFill>
                <a:latin typeface="Concord"/>
                <a:ea typeface="+mj-ea"/>
                <a:cs typeface="Concord"/>
              </a:rPr>
              <a:t>(continued)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cord"/>
              <a:ea typeface="+mj-ea"/>
              <a:cs typeface="Concord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7106" y="1462705"/>
            <a:ext cx="8308765" cy="3928371"/>
            <a:chOff x="470630" y="1314421"/>
            <a:chExt cx="8308765" cy="3928371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4494952" y="3829337"/>
              <a:ext cx="0" cy="1199863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Yukarı Ok 5"/>
            <p:cNvSpPr/>
            <p:nvPr/>
          </p:nvSpPr>
          <p:spPr>
            <a:xfrm flipH="1">
              <a:off x="1659095" y="2579144"/>
              <a:ext cx="45719" cy="788492"/>
            </a:xfrm>
            <a:prstGeom prst="upArrow">
              <a:avLst/>
            </a:prstGeom>
            <a:noFill/>
            <a:ln cap="flat" cmpd="sng"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Metin kutusu 6"/>
            <p:cNvSpPr txBox="1"/>
            <p:nvPr/>
          </p:nvSpPr>
          <p:spPr>
            <a:xfrm>
              <a:off x="1293659" y="3379687"/>
              <a:ext cx="6335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20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October</a:t>
              </a:r>
            </a:p>
            <a:p>
              <a:pPr algn="ctr"/>
              <a:r>
                <a:rPr lang="tr-TR" sz="120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2014</a:t>
              </a:r>
              <a:endParaRPr lang="tr-TR" sz="12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3" name="Metin kutusu 11"/>
            <p:cNvSpPr txBox="1"/>
            <p:nvPr/>
          </p:nvSpPr>
          <p:spPr>
            <a:xfrm>
              <a:off x="1999760" y="2935487"/>
              <a:ext cx="6335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20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January</a:t>
              </a:r>
            </a:p>
            <a:p>
              <a:pPr algn="ctr"/>
              <a:r>
                <a:rPr lang="tr-TR" sz="120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2015</a:t>
              </a:r>
              <a:endParaRPr lang="tr-TR" sz="12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42" name="Metin kutusu 15"/>
            <p:cNvSpPr txBox="1"/>
            <p:nvPr/>
          </p:nvSpPr>
          <p:spPr>
            <a:xfrm>
              <a:off x="4110872" y="3391525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defRPr>
              </a:lvl1pPr>
            </a:lstStyle>
            <a:p>
              <a:r>
                <a:rPr lang="tr-TR" dirty="0"/>
                <a:t>November</a:t>
              </a:r>
            </a:p>
            <a:p>
              <a:r>
                <a:rPr lang="tr-TR" dirty="0"/>
                <a:t>2015</a:t>
              </a:r>
            </a:p>
          </p:txBody>
        </p:sp>
        <p:sp>
          <p:nvSpPr>
            <p:cNvPr id="43" name="Yukarı Ok 12"/>
            <p:cNvSpPr/>
            <p:nvPr/>
          </p:nvSpPr>
          <p:spPr>
            <a:xfrm flipH="1">
              <a:off x="4449232" y="2427326"/>
              <a:ext cx="47797" cy="968572"/>
            </a:xfrm>
            <a:prstGeom prst="upArrow">
              <a:avLst/>
            </a:prstGeom>
            <a:noFill/>
            <a:ln cap="flat" cmpd="sng"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400"/>
            </a:p>
          </p:txBody>
        </p:sp>
        <p:sp>
          <p:nvSpPr>
            <p:cNvPr id="45" name="Metin kutusu 15"/>
            <p:cNvSpPr txBox="1"/>
            <p:nvPr/>
          </p:nvSpPr>
          <p:spPr>
            <a:xfrm>
              <a:off x="4997089" y="2944723"/>
              <a:ext cx="6335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20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January</a:t>
              </a:r>
            </a:p>
            <a:p>
              <a:pPr algn="ctr"/>
              <a:r>
                <a:rPr lang="tr-TR" sz="120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2016</a:t>
              </a:r>
              <a:endParaRPr lang="tr-TR" sz="12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49" name="Metin kutusu 34"/>
            <p:cNvSpPr txBox="1"/>
            <p:nvPr/>
          </p:nvSpPr>
          <p:spPr>
            <a:xfrm>
              <a:off x="1116385" y="1998146"/>
              <a:ext cx="137869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50" dirty="0" smtClean="0"/>
                <a:t>Co-location services for members in BIST datacenter (FIX order entry)</a:t>
              </a:r>
              <a:endParaRPr lang="tr-TR" sz="1050" dirty="0"/>
            </a:p>
          </p:txBody>
        </p:sp>
        <p:sp>
          <p:nvSpPr>
            <p:cNvPr id="50" name="Yukarı Ok 29"/>
            <p:cNvSpPr/>
            <p:nvPr/>
          </p:nvSpPr>
          <p:spPr>
            <a:xfrm flipV="1">
              <a:off x="2288968" y="3422290"/>
              <a:ext cx="45719" cy="581898"/>
            </a:xfrm>
            <a:prstGeom prst="upArrow">
              <a:avLst/>
            </a:prstGeom>
            <a:noFill/>
            <a:ln cap="flat" cmpd="sng"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8" name="Metin kutusu 34"/>
            <p:cNvSpPr txBox="1"/>
            <p:nvPr/>
          </p:nvSpPr>
          <p:spPr>
            <a:xfrm>
              <a:off x="1624727" y="3994525"/>
              <a:ext cx="143004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50" dirty="0" smtClean="0"/>
                <a:t>BIST Point of Presence (PoP) opens in London, UK</a:t>
              </a:r>
              <a:endParaRPr lang="tr-TR" sz="1050" dirty="0"/>
            </a:p>
          </p:txBody>
        </p:sp>
        <p:sp>
          <p:nvSpPr>
            <p:cNvPr id="30" name="Metin kutusu 34"/>
            <p:cNvSpPr txBox="1"/>
            <p:nvPr/>
          </p:nvSpPr>
          <p:spPr>
            <a:xfrm>
              <a:off x="4046016" y="1873327"/>
              <a:ext cx="11945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dirty="0" smtClean="0"/>
                <a:t>Equity Market opens on Nasdaq (Bistech) platform</a:t>
              </a:r>
              <a:endParaRPr lang="tr-TR" sz="1000" dirty="0"/>
            </a:p>
          </p:txBody>
        </p:sp>
        <p:sp>
          <p:nvSpPr>
            <p:cNvPr id="33" name="Metin kutusu 34"/>
            <p:cNvSpPr txBox="1"/>
            <p:nvPr/>
          </p:nvSpPr>
          <p:spPr>
            <a:xfrm>
              <a:off x="4895757" y="4348066"/>
              <a:ext cx="137869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tr-TR" sz="1000" dirty="0" smtClean="0"/>
                <a:t>Drop </a:t>
              </a:r>
              <a:r>
                <a:rPr lang="tr-TR" sz="1000" dirty="0"/>
                <a:t>Copy </a:t>
              </a:r>
              <a:r>
                <a:rPr lang="tr-TR" sz="1000" dirty="0" smtClean="0"/>
                <a:t>service starts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tr-TR" sz="1000" dirty="0" smtClean="0"/>
                <a:t>ITCH service for </a:t>
              </a:r>
              <a:r>
                <a:rPr lang="tr-TR" sz="1000" dirty="0"/>
                <a:t>BIST </a:t>
              </a:r>
              <a:r>
                <a:rPr lang="tr-TR" sz="1000" dirty="0" smtClean="0"/>
                <a:t>Co-location customers</a:t>
              </a:r>
              <a:endParaRPr lang="tr-TR" sz="1000" dirty="0"/>
            </a:p>
          </p:txBody>
        </p:sp>
        <p:sp>
          <p:nvSpPr>
            <p:cNvPr id="35" name="Yukarı Ok 29"/>
            <p:cNvSpPr/>
            <p:nvPr/>
          </p:nvSpPr>
          <p:spPr>
            <a:xfrm flipV="1">
              <a:off x="5316694" y="3390926"/>
              <a:ext cx="45719" cy="549510"/>
            </a:xfrm>
            <a:prstGeom prst="upArrow">
              <a:avLst/>
            </a:prstGeom>
            <a:noFill/>
            <a:ln cap="flat" cmpd="sng"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951" y="1531908"/>
              <a:ext cx="1382984" cy="3951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612" y="1314421"/>
              <a:ext cx="1236137" cy="6673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2086" y="4017911"/>
              <a:ext cx="839663" cy="360819"/>
            </a:xfrm>
            <a:prstGeom prst="rect">
              <a:avLst/>
            </a:prstGeom>
          </p:spPr>
        </p:pic>
        <p:sp>
          <p:nvSpPr>
            <p:cNvPr id="41" name="Metin kutusu 15"/>
            <p:cNvSpPr txBox="1"/>
            <p:nvPr/>
          </p:nvSpPr>
          <p:spPr>
            <a:xfrm>
              <a:off x="6046052" y="3400375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20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June</a:t>
              </a:r>
            </a:p>
            <a:p>
              <a:pPr algn="ctr"/>
              <a:r>
                <a:rPr lang="tr-TR" sz="120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2016</a:t>
              </a:r>
              <a:endParaRPr lang="tr-TR" sz="12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44" name="Yukarı Ok 12"/>
            <p:cNvSpPr/>
            <p:nvPr/>
          </p:nvSpPr>
          <p:spPr>
            <a:xfrm flipH="1">
              <a:off x="6234884" y="2771605"/>
              <a:ext cx="45719" cy="601993"/>
            </a:xfrm>
            <a:prstGeom prst="upArrow">
              <a:avLst/>
            </a:prstGeom>
            <a:noFill/>
            <a:ln cap="flat" cmpd="sng"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8" name="Metin kutusu 34"/>
            <p:cNvSpPr txBox="1"/>
            <p:nvPr/>
          </p:nvSpPr>
          <p:spPr>
            <a:xfrm>
              <a:off x="5643301" y="1766328"/>
              <a:ext cx="129780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tr-TR" sz="1050" dirty="0" smtClean="0"/>
                <a:t>BIST Sponsored Access / PTRM begins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tr-TR" sz="1050" dirty="0" smtClean="0"/>
                <a:t>OUCH </a:t>
              </a:r>
              <a:r>
                <a:rPr lang="tr-TR" sz="1050" dirty="0"/>
                <a:t>service for BIST Co-location customers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7030985" y="1911563"/>
              <a:ext cx="0" cy="3331229"/>
            </a:xfrm>
            <a:prstGeom prst="line">
              <a:avLst/>
            </a:prstGeom>
            <a:ln w="22225">
              <a:solidFill>
                <a:schemeClr val="accent5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Metin kutusu 15"/>
            <p:cNvSpPr txBox="1"/>
            <p:nvPr/>
          </p:nvSpPr>
          <p:spPr>
            <a:xfrm>
              <a:off x="7560723" y="3094900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200" i="1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2017</a:t>
              </a:r>
              <a:endParaRPr lang="tr-TR" sz="1200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3" name="Metin kutusu 34"/>
            <p:cNvSpPr txBox="1"/>
            <p:nvPr/>
          </p:nvSpPr>
          <p:spPr>
            <a:xfrm>
              <a:off x="7228477" y="3589394"/>
              <a:ext cx="1463430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100" i="1" u="sng" dirty="0" smtClean="0"/>
                <a:t>BISTECH Phase-2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tr-TR" sz="1100" i="1" dirty="0"/>
                <a:t>Derivatives </a:t>
              </a:r>
              <a:r>
                <a:rPr lang="tr-TR" sz="1100" i="1" dirty="0" smtClean="0"/>
                <a:t>Market </a:t>
              </a:r>
              <a:endParaRPr lang="tr-TR" sz="1100" i="1" dirty="0"/>
            </a:p>
            <a:p>
              <a:pPr marL="171450" indent="-171450">
                <a:buFont typeface="Wingdings" pitchFamily="2" charset="2"/>
                <a:buChar char="§"/>
              </a:pPr>
              <a:r>
                <a:rPr lang="tr-TR" sz="1100" i="1" dirty="0" smtClean="0"/>
                <a:t>Debt Securities </a:t>
              </a:r>
              <a:r>
                <a:rPr lang="tr-TR" sz="1100" i="1" dirty="0"/>
                <a:t>M</a:t>
              </a:r>
              <a:r>
                <a:rPr lang="tr-TR" sz="1100" i="1" dirty="0" smtClean="0"/>
                <a:t>arket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tr-TR" sz="1100" i="1" dirty="0" smtClean="0"/>
                <a:t>Precious </a:t>
              </a:r>
              <a:r>
                <a:rPr lang="tr-TR" sz="1100" i="1" dirty="0"/>
                <a:t>M</a:t>
              </a:r>
              <a:r>
                <a:rPr lang="tr-TR" sz="1100" i="1" dirty="0" smtClean="0"/>
                <a:t>etals &amp; Diamond Market</a:t>
              </a:r>
            </a:p>
            <a:p>
              <a:endParaRPr lang="tr-TR" sz="1100" i="1" dirty="0"/>
            </a:p>
          </p:txBody>
        </p:sp>
        <p:sp>
          <p:nvSpPr>
            <p:cNvPr id="29" name="Metin kutusu 34"/>
            <p:cNvSpPr txBox="1"/>
            <p:nvPr/>
          </p:nvSpPr>
          <p:spPr>
            <a:xfrm>
              <a:off x="2605796" y="2289570"/>
              <a:ext cx="137869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50" dirty="0"/>
                <a:t>Dropcopy and </a:t>
              </a:r>
              <a:r>
                <a:rPr lang="tr-TR" sz="1050" dirty="0" smtClean="0"/>
                <a:t>ITCH services for Co-lo members</a:t>
              </a:r>
              <a:endParaRPr lang="tr-TR" sz="1050" dirty="0"/>
            </a:p>
          </p:txBody>
        </p:sp>
        <p:sp>
          <p:nvSpPr>
            <p:cNvPr id="31" name="Yukarı Ok 5"/>
            <p:cNvSpPr/>
            <p:nvPr/>
          </p:nvSpPr>
          <p:spPr>
            <a:xfrm flipH="1">
              <a:off x="3087081" y="2834716"/>
              <a:ext cx="45719" cy="552945"/>
            </a:xfrm>
            <a:prstGeom prst="upArrow">
              <a:avLst/>
            </a:prstGeom>
            <a:noFill/>
            <a:ln cap="flat" cmpd="sng"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267" y="1965169"/>
              <a:ext cx="839663" cy="360819"/>
            </a:xfrm>
            <a:prstGeom prst="rect">
              <a:avLst/>
            </a:prstGeom>
          </p:spPr>
        </p:pic>
        <p:sp>
          <p:nvSpPr>
            <p:cNvPr id="34" name="Metin kutusu 11"/>
            <p:cNvSpPr txBox="1"/>
            <p:nvPr/>
          </p:nvSpPr>
          <p:spPr>
            <a:xfrm>
              <a:off x="2838651" y="3410242"/>
              <a:ext cx="5357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20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March</a:t>
              </a:r>
            </a:p>
            <a:p>
              <a:pPr algn="ctr"/>
              <a:r>
                <a:rPr lang="tr-TR" sz="120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2015</a:t>
              </a:r>
              <a:endParaRPr lang="tr-TR" sz="12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92986" y="2143227"/>
              <a:ext cx="35090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6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 Rounded MT Bold" panose="020F0704030504030204" pitchFamily="34" charset="0"/>
                  <a:ea typeface="Microsoft JhengHei" panose="020B0604030504040204" pitchFamily="34" charset="-120"/>
                </a:rPr>
                <a:t>Itch</a:t>
              </a:r>
              <a:endParaRPr lang="tr-TR" sz="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39761" y="4190792"/>
              <a:ext cx="35090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6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 Rounded MT Bold" panose="020F0704030504030204" pitchFamily="34" charset="0"/>
                  <a:ea typeface="Microsoft JhengHei" panose="020B0604030504040204" pitchFamily="34" charset="-120"/>
                </a:rPr>
                <a:t>Itch</a:t>
              </a:r>
              <a:endParaRPr lang="tr-TR" sz="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38" name="Metin kutusu 15"/>
            <p:cNvSpPr txBox="1"/>
            <p:nvPr/>
          </p:nvSpPr>
          <p:spPr>
            <a:xfrm>
              <a:off x="470630" y="2948577"/>
              <a:ext cx="6335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20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January</a:t>
              </a:r>
            </a:p>
            <a:p>
              <a:pPr algn="ctr"/>
              <a:r>
                <a:rPr lang="tr-TR" sz="120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2014</a:t>
              </a:r>
              <a:endParaRPr lang="tr-TR" sz="12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39" name="Yukarı Ok 29"/>
            <p:cNvSpPr/>
            <p:nvPr/>
          </p:nvSpPr>
          <p:spPr>
            <a:xfrm flipV="1">
              <a:off x="727855" y="3402357"/>
              <a:ext cx="45719" cy="296817"/>
            </a:xfrm>
            <a:prstGeom prst="upArrow">
              <a:avLst/>
            </a:prstGeom>
            <a:noFill/>
            <a:ln cap="flat" cmpd="sng"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Metin kutusu 34"/>
            <p:cNvSpPr txBox="1"/>
            <p:nvPr/>
          </p:nvSpPr>
          <p:spPr>
            <a:xfrm>
              <a:off x="483878" y="3717829"/>
              <a:ext cx="9563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50" dirty="0" smtClean="0"/>
                <a:t>EDDN service begins for Sarajevo exchange</a:t>
              </a:r>
              <a:endParaRPr lang="tr-TR" sz="1050" dirty="0"/>
            </a:p>
          </p:txBody>
        </p:sp>
        <p:sp>
          <p:nvSpPr>
            <p:cNvPr id="46" name="Metin kutusu 11"/>
            <p:cNvSpPr txBox="1"/>
            <p:nvPr/>
          </p:nvSpPr>
          <p:spPr>
            <a:xfrm>
              <a:off x="3538450" y="2951085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20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July</a:t>
              </a:r>
            </a:p>
            <a:p>
              <a:pPr algn="ctr"/>
              <a:r>
                <a:rPr lang="tr-TR" sz="120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2015</a:t>
              </a:r>
              <a:endParaRPr lang="tr-TR" sz="12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47" name="Yukarı Ok 29"/>
            <p:cNvSpPr/>
            <p:nvPr/>
          </p:nvSpPr>
          <p:spPr>
            <a:xfrm flipV="1">
              <a:off x="3794752" y="3410242"/>
              <a:ext cx="45719" cy="581898"/>
            </a:xfrm>
            <a:prstGeom prst="upArrow">
              <a:avLst/>
            </a:prstGeom>
            <a:noFill/>
            <a:ln cap="flat" cmpd="sng"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4" name="Metin kutusu 34"/>
            <p:cNvSpPr txBox="1"/>
            <p:nvPr/>
          </p:nvSpPr>
          <p:spPr>
            <a:xfrm>
              <a:off x="3427069" y="3952180"/>
              <a:ext cx="9563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50" dirty="0" smtClean="0"/>
                <a:t>EDDN service begins for Montenegro</a:t>
              </a:r>
              <a:br>
                <a:rPr lang="tr-TR" sz="1050" dirty="0" smtClean="0"/>
              </a:br>
              <a:r>
                <a:rPr lang="tr-TR" sz="1050" dirty="0" smtClean="0"/>
                <a:t>exchange</a:t>
              </a:r>
              <a:endParaRPr lang="tr-TR" sz="1050" dirty="0"/>
            </a:p>
          </p:txBody>
        </p:sp>
        <p:cxnSp>
          <p:nvCxnSpPr>
            <p:cNvPr id="7" name="Düz Ok Bağlayıcısı 4"/>
            <p:cNvCxnSpPr/>
            <p:nvPr/>
          </p:nvCxnSpPr>
          <p:spPr>
            <a:xfrm flipV="1">
              <a:off x="524804" y="3379687"/>
              <a:ext cx="8254591" cy="124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704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2799597" y="180257"/>
            <a:ext cx="3342585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9FC2"/>
                </a:solidFill>
                <a:latin typeface="Concord"/>
                <a:ea typeface="+mj-ea"/>
                <a:cs typeface="Concord"/>
              </a:defRPr>
            </a:lvl1pPr>
          </a:lstStyle>
          <a:p>
            <a:r>
              <a:rPr lang="tr-TR" sz="2400" dirty="0" smtClean="0">
                <a:solidFill>
                  <a:schemeClr val="bg1"/>
                </a:solidFill>
                <a:latin typeface="+mn-lt"/>
                <a:cs typeface="Aparajita" panose="020B0604020202020204" pitchFamily="34" charset="0"/>
              </a:rPr>
              <a:t>Partnership with Nasdaq</a:t>
            </a:r>
            <a:endParaRPr lang="en-US" sz="2400" dirty="0">
              <a:solidFill>
                <a:schemeClr val="bg1"/>
              </a:solidFill>
              <a:latin typeface="+mn-lt"/>
              <a:cs typeface="Aparajita" panose="020B0604020202020204" pitchFamily="34" charset="0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044" y="693126"/>
            <a:ext cx="1580839" cy="28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65220" y="622058"/>
            <a:ext cx="1093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i="1" dirty="0" smtClean="0">
                <a:solidFill>
                  <a:schemeClr val="bg1"/>
                </a:solidFill>
              </a:rPr>
              <a:t>Platform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8069" y="624615"/>
            <a:ext cx="562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i="1" dirty="0" smtClean="0">
                <a:solidFill>
                  <a:schemeClr val="bg1"/>
                </a:solidFill>
              </a:rPr>
              <a:t>The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2767" y="1608520"/>
            <a:ext cx="7748204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tr-TR" u="sng" dirty="0" smtClean="0">
                <a:solidFill>
                  <a:srgbClr val="0070C0"/>
                </a:solidFill>
              </a:rPr>
              <a:t>Strategic partnership agreement with Nasdaq signed end of 2013</a:t>
            </a:r>
            <a:br>
              <a:rPr lang="tr-TR" u="sng" dirty="0" smtClean="0">
                <a:solidFill>
                  <a:srgbClr val="0070C0"/>
                </a:solidFill>
              </a:rPr>
            </a:br>
            <a:endParaRPr lang="tr-TR" u="sng" dirty="0" smtClean="0">
              <a:solidFill>
                <a:srgbClr val="0070C0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tr-TR" i="1" dirty="0" smtClean="0">
                <a:solidFill>
                  <a:srgbClr val="0070C0"/>
                </a:solidFill>
              </a:rPr>
              <a:t>Adapting and developing high Nasdaq technology and infrastructure to suit BIST needs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tr-TR" i="1" dirty="0" smtClean="0">
                <a:solidFill>
                  <a:srgbClr val="0070C0"/>
                </a:solidFill>
              </a:rPr>
              <a:t>Large spectrum of products from index calculation to business intelligence, marketing, etc.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tr-TR" i="1" dirty="0" smtClean="0">
                <a:solidFill>
                  <a:srgbClr val="0070C0"/>
                </a:solidFill>
              </a:rPr>
              <a:t>Technology know-how transfer made </a:t>
            </a:r>
            <a:r>
              <a:rPr lang="tr-TR" i="1" dirty="0" err="1" smtClean="0">
                <a:solidFill>
                  <a:srgbClr val="0070C0"/>
                </a:solidFill>
              </a:rPr>
              <a:t>possible</a:t>
            </a:r>
            <a:r>
              <a:rPr lang="tr-TR" i="1" dirty="0" smtClean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tr-TR" i="1" dirty="0">
                <a:solidFill>
                  <a:srgbClr val="0070C0"/>
                </a:solidFill>
              </a:rPr>
              <a:t> </a:t>
            </a:r>
            <a:r>
              <a:rPr lang="tr-TR" i="1" dirty="0" smtClean="0">
                <a:solidFill>
                  <a:srgbClr val="0070C0"/>
                </a:solidFill>
              </a:rPr>
              <a:t>    </a:t>
            </a:r>
            <a:r>
              <a:rPr lang="tr-TR" i="1" dirty="0" err="1" smtClean="0">
                <a:solidFill>
                  <a:srgbClr val="0070C0"/>
                </a:solidFill>
              </a:rPr>
              <a:t>through</a:t>
            </a:r>
            <a:r>
              <a:rPr lang="tr-TR" i="1" dirty="0" smtClean="0">
                <a:solidFill>
                  <a:srgbClr val="0070C0"/>
                </a:solidFill>
              </a:rPr>
              <a:t> </a:t>
            </a:r>
            <a:r>
              <a:rPr lang="tr-TR" i="1" dirty="0" err="1" smtClean="0">
                <a:solidFill>
                  <a:srgbClr val="0070C0"/>
                </a:solidFill>
              </a:rPr>
              <a:t>human</a:t>
            </a:r>
            <a:r>
              <a:rPr lang="tr-TR" i="1" dirty="0" smtClean="0">
                <a:solidFill>
                  <a:srgbClr val="0070C0"/>
                </a:solidFill>
              </a:rPr>
              <a:t> </a:t>
            </a:r>
            <a:r>
              <a:rPr lang="tr-TR" i="1" dirty="0" err="1" smtClean="0">
                <a:solidFill>
                  <a:srgbClr val="0070C0"/>
                </a:solidFill>
              </a:rPr>
              <a:t>resource</a:t>
            </a:r>
            <a:r>
              <a:rPr lang="tr-TR" i="1" dirty="0" smtClean="0">
                <a:solidFill>
                  <a:srgbClr val="0070C0"/>
                </a:solidFill>
              </a:rPr>
              <a:t> training </a:t>
            </a:r>
            <a:r>
              <a:rPr lang="tr-TR" i="1" dirty="0" err="1" smtClean="0">
                <a:solidFill>
                  <a:srgbClr val="0070C0"/>
                </a:solidFill>
              </a:rPr>
              <a:t>programmes</a:t>
            </a:r>
            <a:r>
              <a:rPr lang="tr-TR" i="1" dirty="0" smtClean="0">
                <a:solidFill>
                  <a:srgbClr val="0070C0"/>
                </a:solidFill>
              </a:rPr>
              <a:t> </a:t>
            </a:r>
            <a:br>
              <a:rPr lang="tr-TR" i="1" dirty="0" smtClean="0">
                <a:solidFill>
                  <a:srgbClr val="0070C0"/>
                </a:solidFill>
              </a:rPr>
            </a:br>
            <a:r>
              <a:rPr lang="tr-TR" i="1" dirty="0" smtClean="0">
                <a:solidFill>
                  <a:srgbClr val="0070C0"/>
                </a:solidFill>
              </a:rPr>
              <a:t>     </a:t>
            </a:r>
            <a:r>
              <a:rPr lang="tr-TR" i="1" dirty="0" err="1" smtClean="0">
                <a:solidFill>
                  <a:srgbClr val="0070C0"/>
                </a:solidFill>
              </a:rPr>
              <a:t>and</a:t>
            </a:r>
            <a:r>
              <a:rPr lang="tr-TR" i="1" dirty="0" smtClean="0">
                <a:solidFill>
                  <a:srgbClr val="0070C0"/>
                </a:solidFill>
              </a:rPr>
              <a:t> source code access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tr-TR" i="1" dirty="0" smtClean="0">
                <a:solidFill>
                  <a:srgbClr val="0070C0"/>
                </a:solidFill>
              </a:rPr>
              <a:t>BIST has ownership and re-selling rights </a:t>
            </a:r>
            <a:r>
              <a:rPr lang="tr-TR" i="1" dirty="0" err="1" smtClean="0">
                <a:solidFill>
                  <a:srgbClr val="0070C0"/>
                </a:solidFill>
              </a:rPr>
              <a:t>throughout</a:t>
            </a:r>
            <a:r>
              <a:rPr lang="tr-TR" i="1" dirty="0" smtClean="0">
                <a:solidFill>
                  <a:srgbClr val="0070C0"/>
                </a:solidFill>
              </a:rPr>
              <a:t> </a:t>
            </a:r>
            <a:br>
              <a:rPr lang="tr-TR" i="1" dirty="0" smtClean="0">
                <a:solidFill>
                  <a:srgbClr val="0070C0"/>
                </a:solidFill>
              </a:rPr>
            </a:br>
            <a:r>
              <a:rPr lang="tr-TR" i="1" dirty="0" err="1" smtClean="0">
                <a:solidFill>
                  <a:srgbClr val="0070C0"/>
                </a:solidFill>
              </a:rPr>
              <a:t>the</a:t>
            </a:r>
            <a:r>
              <a:rPr lang="tr-TR" i="1" dirty="0" smtClean="0">
                <a:solidFill>
                  <a:srgbClr val="0070C0"/>
                </a:solidFill>
              </a:rPr>
              <a:t> </a:t>
            </a:r>
            <a:r>
              <a:rPr lang="tr-TR" i="1" dirty="0" err="1" smtClean="0">
                <a:solidFill>
                  <a:srgbClr val="0070C0"/>
                </a:solidFill>
              </a:rPr>
              <a:t>region</a:t>
            </a:r>
            <a:r>
              <a:rPr lang="tr-TR" i="1" dirty="0" smtClean="0">
                <a:solidFill>
                  <a:srgbClr val="0070C0"/>
                </a:solidFill>
              </a:rPr>
              <a:t> (25 countries)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82" y="3949714"/>
            <a:ext cx="3081730" cy="204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0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Yuvarlatılmış Dikdörtgen 10"/>
          <p:cNvSpPr/>
          <p:nvPr/>
        </p:nvSpPr>
        <p:spPr>
          <a:xfrm>
            <a:off x="642734" y="1303923"/>
            <a:ext cx="7920880" cy="453650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dirty="0"/>
          </a:p>
        </p:txBody>
      </p:sp>
      <p:graphicFrame>
        <p:nvGraphicFramePr>
          <p:cNvPr id="12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937714"/>
              </p:ext>
            </p:extLst>
          </p:nvPr>
        </p:nvGraphicFramePr>
        <p:xfrm>
          <a:off x="746615" y="1704034"/>
          <a:ext cx="7674024" cy="3821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464072" y="281657"/>
            <a:ext cx="8229600" cy="882282"/>
          </a:xfrm>
          <a:prstGeom prst="rect">
            <a:avLst/>
          </a:prstGeom>
        </p:spPr>
        <p:txBody>
          <a:bodyPr anchor="ctr"/>
          <a:lstStyle/>
          <a:p>
            <a:pPr algn="ctr" defTabSz="457200">
              <a:spcBef>
                <a:spcPct val="0"/>
              </a:spcBef>
              <a:defRPr/>
            </a:pPr>
            <a:r>
              <a:rPr lang="tr-TR" sz="2400" dirty="0" smtClean="0">
                <a:solidFill>
                  <a:prstClr val="white"/>
                </a:solidFill>
                <a:latin typeface="Concord"/>
                <a:cs typeface="Concord"/>
              </a:rPr>
              <a:t>BIST </a:t>
            </a:r>
            <a:r>
              <a:rPr lang="tr-TR" sz="2400" dirty="0" err="1" smtClean="0">
                <a:solidFill>
                  <a:prstClr val="white"/>
                </a:solidFill>
                <a:latin typeface="Concord"/>
                <a:cs typeface="Concord"/>
              </a:rPr>
              <a:t>Markets</a:t>
            </a:r>
            <a:r>
              <a:rPr lang="tr-TR" sz="2400" dirty="0" smtClean="0">
                <a:solidFill>
                  <a:prstClr val="white"/>
                </a:solidFill>
                <a:latin typeface="Concord"/>
                <a:cs typeface="Concord"/>
              </a:rPr>
              <a:t> </a:t>
            </a:r>
            <a:r>
              <a:rPr lang="tr-TR" sz="2400" dirty="0" err="1" smtClean="0">
                <a:solidFill>
                  <a:prstClr val="white"/>
                </a:solidFill>
                <a:latin typeface="Concord"/>
                <a:cs typeface="Concord"/>
              </a:rPr>
              <a:t>Infrastructure</a:t>
            </a:r>
            <a:r>
              <a:rPr lang="tr-TR" sz="2400" dirty="0" smtClean="0">
                <a:solidFill>
                  <a:prstClr val="white"/>
                </a:solidFill>
                <a:latin typeface="Concord"/>
                <a:cs typeface="Concord"/>
              </a:rPr>
              <a:t> </a:t>
            </a:r>
            <a:r>
              <a:rPr lang="tr-TR" sz="2400" i="1" dirty="0" smtClean="0">
                <a:solidFill>
                  <a:prstClr val="white"/>
                </a:solidFill>
                <a:latin typeface="Concord"/>
                <a:cs typeface="Concord"/>
              </a:rPr>
              <a:t>(</a:t>
            </a:r>
            <a:r>
              <a:rPr lang="tr-TR" sz="2400" i="1" dirty="0" err="1" smtClean="0">
                <a:solidFill>
                  <a:prstClr val="white"/>
                </a:solidFill>
                <a:latin typeface="Concord"/>
                <a:cs typeface="Concord"/>
              </a:rPr>
              <a:t>Before</a:t>
            </a:r>
            <a:r>
              <a:rPr lang="tr-TR" sz="2400" i="1" dirty="0" smtClean="0">
                <a:solidFill>
                  <a:prstClr val="white"/>
                </a:solidFill>
                <a:latin typeface="Concord"/>
                <a:cs typeface="Concord"/>
              </a:rPr>
              <a:t> </a:t>
            </a:r>
            <a:r>
              <a:rPr lang="tr-TR" sz="2400" i="1" dirty="0" err="1" smtClean="0">
                <a:solidFill>
                  <a:prstClr val="white"/>
                </a:solidFill>
                <a:latin typeface="Concord"/>
                <a:cs typeface="Concord"/>
              </a:rPr>
              <a:t>Common</a:t>
            </a:r>
            <a:r>
              <a:rPr lang="tr-TR" sz="2400" i="1" dirty="0" smtClean="0">
                <a:solidFill>
                  <a:prstClr val="white"/>
                </a:solidFill>
                <a:latin typeface="Concord"/>
                <a:cs typeface="Concord"/>
              </a:rPr>
              <a:t> Platform)</a:t>
            </a:r>
            <a:endParaRPr lang="en-US" sz="2400" i="1" dirty="0">
              <a:solidFill>
                <a:prstClr val="white"/>
              </a:solidFill>
              <a:latin typeface="Concord"/>
              <a:cs typeface="Concord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2636220" y="1232364"/>
            <a:ext cx="3789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latin typeface="+mj-lt"/>
              </a:rPr>
              <a:t>BIST </a:t>
            </a:r>
            <a:r>
              <a:rPr lang="tr-TR" sz="1600" b="1" dirty="0" err="1" smtClean="0">
                <a:latin typeface="+mj-lt"/>
              </a:rPr>
              <a:t>Markets</a:t>
            </a:r>
            <a:r>
              <a:rPr lang="tr-TR" sz="1600" b="1" dirty="0" smtClean="0">
                <a:latin typeface="+mj-lt"/>
              </a:rPr>
              <a:t> (Silo </a:t>
            </a:r>
            <a:r>
              <a:rPr lang="tr-TR" sz="1600" b="1" dirty="0" err="1" smtClean="0">
                <a:latin typeface="+mj-lt"/>
              </a:rPr>
              <a:t>Structure</a:t>
            </a:r>
            <a:r>
              <a:rPr lang="tr-TR" sz="1600" b="1" dirty="0" smtClean="0">
                <a:latin typeface="+mj-lt"/>
              </a:rPr>
              <a:t>)</a:t>
            </a:r>
            <a:endParaRPr lang="tr-TR" sz="1600" b="1" dirty="0">
              <a:latin typeface="+mj-lt"/>
            </a:endParaRPr>
          </a:p>
        </p:txBody>
      </p:sp>
      <p:cxnSp>
        <p:nvCxnSpPr>
          <p:cNvPr id="15" name="Düz Bağlayıcı 14"/>
          <p:cNvCxnSpPr/>
          <p:nvPr/>
        </p:nvCxnSpPr>
        <p:spPr>
          <a:xfrm>
            <a:off x="416366" y="4064529"/>
            <a:ext cx="8363272" cy="0"/>
          </a:xfrm>
          <a:prstGeom prst="line">
            <a:avLst/>
          </a:prstGeom>
          <a:ln w="22225">
            <a:solidFill>
              <a:schemeClr val="tx1"/>
            </a:solidFill>
            <a:prstDash val="sysDash"/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 rot="16200000">
            <a:off x="26675" y="3211298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TRADING</a:t>
            </a:r>
            <a:endParaRPr lang="tr-TR" sz="1200" b="1" dirty="0"/>
          </a:p>
        </p:txBody>
      </p:sp>
      <p:sp>
        <p:nvSpPr>
          <p:cNvPr id="17" name="Metin kutusu 16"/>
          <p:cNvSpPr txBox="1"/>
          <p:nvPr/>
        </p:nvSpPr>
        <p:spPr>
          <a:xfrm rot="16200000">
            <a:off x="-92074" y="4833447"/>
            <a:ext cx="1016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SETTLEMENT</a:t>
            </a:r>
            <a:endParaRPr lang="tr-TR" sz="1200" b="1" dirty="0"/>
          </a:p>
        </p:txBody>
      </p:sp>
      <p:sp>
        <p:nvSpPr>
          <p:cNvPr id="18" name="Sağ Ok 17"/>
          <p:cNvSpPr/>
          <p:nvPr/>
        </p:nvSpPr>
        <p:spPr>
          <a:xfrm>
            <a:off x="282694" y="3739488"/>
            <a:ext cx="276999" cy="228731"/>
          </a:xfrm>
          <a:prstGeom prst="rightArrow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Sağ Ok 18"/>
          <p:cNvSpPr/>
          <p:nvPr/>
        </p:nvSpPr>
        <p:spPr>
          <a:xfrm>
            <a:off x="282694" y="4234775"/>
            <a:ext cx="276999" cy="228731"/>
          </a:xfrm>
          <a:prstGeom prst="rightArrow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/>
          <p:cNvSpPr txBox="1"/>
          <p:nvPr/>
        </p:nvSpPr>
        <p:spPr>
          <a:xfrm>
            <a:off x="763905" y="1991907"/>
            <a:ext cx="1535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tr-TR" sz="800" dirty="0" err="1" smtClean="0">
                <a:latin typeface="Arial" pitchFamily="34" charset="0"/>
                <a:cs typeface="Arial" pitchFamily="34" charset="0"/>
              </a:rPr>
              <a:t>Proprietary</a:t>
            </a:r>
            <a:r>
              <a:rPr lang="tr-TR" sz="800" dirty="0" smtClean="0">
                <a:latin typeface="Arial" pitchFamily="34" charset="0"/>
                <a:cs typeface="Arial" pitchFamily="34" charset="0"/>
              </a:rPr>
              <a:t> hardware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tr-TR" sz="800" dirty="0" smtClean="0">
                <a:latin typeface="Arial" pitchFamily="34" charset="0"/>
                <a:cs typeface="Arial" pitchFamily="34" charset="0"/>
              </a:rPr>
              <a:t>Proprietary O/S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tr-TR" sz="800" dirty="0" smtClean="0">
                <a:latin typeface="Arial" pitchFamily="34" charset="0"/>
                <a:cs typeface="Arial" pitchFamily="34" charset="0"/>
              </a:rPr>
              <a:t>PL/I and C applications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tr-TR" sz="800" dirty="0" err="1" smtClean="0">
                <a:latin typeface="Arial" pitchFamily="34" charset="0"/>
                <a:cs typeface="Arial" pitchFamily="34" charset="0"/>
              </a:rPr>
              <a:t>In-memory</a:t>
            </a:r>
            <a:r>
              <a:rPr lang="tr-TR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800" dirty="0" err="1" smtClean="0">
                <a:latin typeface="Arial" pitchFamily="34" charset="0"/>
                <a:cs typeface="Arial" pitchFamily="34" charset="0"/>
              </a:rPr>
              <a:t>database</a:t>
            </a:r>
            <a:endParaRPr lang="tr-TR" sz="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tr-TR" sz="800" dirty="0" err="1" smtClean="0">
                <a:latin typeface="Arial" pitchFamily="34" charset="0"/>
                <a:cs typeface="Arial" pitchFamily="34" charset="0"/>
              </a:rPr>
              <a:t>Separate</a:t>
            </a:r>
            <a:r>
              <a:rPr lang="tr-TR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800" dirty="0" err="1" smtClean="0">
                <a:latin typeface="Arial" pitchFamily="34" charset="0"/>
                <a:cs typeface="Arial" pitchFamily="34" charset="0"/>
              </a:rPr>
              <a:t>back-office</a:t>
            </a:r>
            <a:endParaRPr lang="tr-T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2817673" y="1976005"/>
            <a:ext cx="1435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tr-TR" sz="800" dirty="0" err="1" smtClean="0">
                <a:latin typeface="Arial" pitchFamily="34" charset="0"/>
                <a:cs typeface="Arial" pitchFamily="34" charset="0"/>
              </a:rPr>
              <a:t>Proprietary</a:t>
            </a:r>
            <a:r>
              <a:rPr lang="tr-TR" sz="800" dirty="0" smtClean="0">
                <a:latin typeface="Arial" pitchFamily="34" charset="0"/>
                <a:cs typeface="Arial" pitchFamily="34" charset="0"/>
              </a:rPr>
              <a:t> hardware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tr-TR" sz="800" dirty="0" smtClean="0">
                <a:latin typeface="Arial" pitchFamily="34" charset="0"/>
                <a:cs typeface="Arial" pitchFamily="34" charset="0"/>
              </a:rPr>
              <a:t>UNIX based O/S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tr-TR" sz="800" dirty="0" smtClean="0">
                <a:latin typeface="Arial" pitchFamily="34" charset="0"/>
                <a:cs typeface="Arial" pitchFamily="34" charset="0"/>
              </a:rPr>
              <a:t>C applications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tr-TR" sz="800" dirty="0" err="1" smtClean="0">
                <a:latin typeface="Arial" pitchFamily="34" charset="0"/>
                <a:cs typeface="Arial" pitchFamily="34" charset="0"/>
              </a:rPr>
              <a:t>Relational</a:t>
            </a:r>
            <a:r>
              <a:rPr lang="tr-TR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800" dirty="0" err="1" smtClean="0">
                <a:latin typeface="Arial" pitchFamily="34" charset="0"/>
                <a:cs typeface="Arial" pitchFamily="34" charset="0"/>
              </a:rPr>
              <a:t>database</a:t>
            </a:r>
            <a:endParaRPr lang="tr-TR" sz="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tr-TR" sz="800" dirty="0" err="1" smtClean="0">
                <a:latin typeface="Arial" pitchFamily="34" charset="0"/>
                <a:cs typeface="Arial" pitchFamily="34" charset="0"/>
              </a:rPr>
              <a:t>Separate</a:t>
            </a:r>
            <a:r>
              <a:rPr lang="tr-TR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800" dirty="0" err="1" smtClean="0">
                <a:latin typeface="Arial" pitchFamily="34" charset="0"/>
                <a:cs typeface="Arial" pitchFamily="34" charset="0"/>
              </a:rPr>
              <a:t>back-office</a:t>
            </a:r>
            <a:endParaRPr lang="tr-T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Metin kutusu 20"/>
          <p:cNvSpPr txBox="1"/>
          <p:nvPr/>
        </p:nvSpPr>
        <p:spPr>
          <a:xfrm>
            <a:off x="4830676" y="1981368"/>
            <a:ext cx="1435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tr-TR" sz="800" dirty="0" err="1" smtClean="0">
                <a:latin typeface="Arial" pitchFamily="34" charset="0"/>
                <a:cs typeface="Arial" pitchFamily="34" charset="0"/>
              </a:rPr>
              <a:t>Proprietary</a:t>
            </a:r>
            <a:r>
              <a:rPr lang="tr-TR" sz="800" dirty="0" smtClean="0">
                <a:latin typeface="Arial" pitchFamily="34" charset="0"/>
                <a:cs typeface="Arial" pitchFamily="34" charset="0"/>
              </a:rPr>
              <a:t> hardware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tr-TR" sz="800" dirty="0" smtClean="0">
                <a:latin typeface="Arial" pitchFamily="34" charset="0"/>
                <a:cs typeface="Arial" pitchFamily="34" charset="0"/>
              </a:rPr>
              <a:t>UNIX based O/S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tr-TR" sz="800" dirty="0" smtClean="0">
                <a:latin typeface="Arial" pitchFamily="34" charset="0"/>
                <a:cs typeface="Arial" pitchFamily="34" charset="0"/>
              </a:rPr>
              <a:t>C applications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tr-TR" sz="800" dirty="0" err="1" smtClean="0">
                <a:latin typeface="Arial" pitchFamily="34" charset="0"/>
                <a:cs typeface="Arial" pitchFamily="34" charset="0"/>
              </a:rPr>
              <a:t>Relational</a:t>
            </a:r>
            <a:r>
              <a:rPr lang="tr-TR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800" dirty="0" err="1" smtClean="0">
                <a:latin typeface="Arial" pitchFamily="34" charset="0"/>
                <a:cs typeface="Arial" pitchFamily="34" charset="0"/>
              </a:rPr>
              <a:t>database</a:t>
            </a:r>
            <a:endParaRPr lang="tr-TR" sz="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tr-TR" sz="800" dirty="0" err="1" smtClean="0">
                <a:latin typeface="Arial" pitchFamily="34" charset="0"/>
                <a:cs typeface="Arial" pitchFamily="34" charset="0"/>
              </a:rPr>
              <a:t>Separate</a:t>
            </a:r>
            <a:r>
              <a:rPr lang="tr-TR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800" dirty="0" err="1" smtClean="0">
                <a:latin typeface="Arial" pitchFamily="34" charset="0"/>
                <a:cs typeface="Arial" pitchFamily="34" charset="0"/>
              </a:rPr>
              <a:t>back-office</a:t>
            </a:r>
            <a:endParaRPr lang="tr-T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Metin kutusu 20"/>
          <p:cNvSpPr txBox="1"/>
          <p:nvPr/>
        </p:nvSpPr>
        <p:spPr>
          <a:xfrm>
            <a:off x="6678091" y="2066821"/>
            <a:ext cx="19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tr-TR" sz="800" dirty="0" err="1" smtClean="0">
                <a:latin typeface="Arial" pitchFamily="34" charset="0"/>
                <a:cs typeface="Arial" pitchFamily="34" charset="0"/>
              </a:rPr>
              <a:t>Proprietary</a:t>
            </a:r>
            <a:r>
              <a:rPr lang="tr-TR" sz="800" dirty="0" smtClean="0">
                <a:latin typeface="Arial" pitchFamily="34" charset="0"/>
                <a:cs typeface="Arial" pitchFamily="34" charset="0"/>
              </a:rPr>
              <a:t> hardware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tr-TR" sz="800" dirty="0" smtClean="0">
                <a:latin typeface="Arial" pitchFamily="34" charset="0"/>
                <a:cs typeface="Arial" pitchFamily="34" charset="0"/>
              </a:rPr>
              <a:t>UNIX and Windows based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tr-TR" sz="800" dirty="0" smtClean="0">
                <a:latin typeface="Arial" pitchFamily="34" charset="0"/>
                <a:cs typeface="Arial" pitchFamily="34" charset="0"/>
              </a:rPr>
              <a:t>Web-based app (C and JAVA)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tr-TR" sz="800" dirty="0" err="1" smtClean="0">
                <a:latin typeface="Arial" pitchFamily="34" charset="0"/>
                <a:cs typeface="Arial" pitchFamily="34" charset="0"/>
              </a:rPr>
              <a:t>Relational</a:t>
            </a:r>
            <a:r>
              <a:rPr lang="tr-TR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800" dirty="0" err="1" smtClean="0">
                <a:latin typeface="Arial" pitchFamily="34" charset="0"/>
                <a:cs typeface="Arial" pitchFamily="34" charset="0"/>
              </a:rPr>
              <a:t>database</a:t>
            </a:r>
            <a:endParaRPr lang="tr-TR" sz="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tr-TR" sz="800" dirty="0" err="1" smtClean="0">
                <a:latin typeface="Arial" pitchFamily="34" charset="0"/>
                <a:cs typeface="Arial" pitchFamily="34" charset="0"/>
              </a:rPr>
              <a:t>Separate</a:t>
            </a:r>
            <a:r>
              <a:rPr lang="tr-TR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800" dirty="0" err="1" smtClean="0">
                <a:latin typeface="Arial" pitchFamily="34" charset="0"/>
                <a:cs typeface="Arial" pitchFamily="34" charset="0"/>
              </a:rPr>
              <a:t>back-office</a:t>
            </a:r>
            <a:endParaRPr lang="tr-TR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67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01965" y="221673"/>
            <a:ext cx="7703126" cy="720436"/>
          </a:xfrm>
          <a:prstGeom prst="rect">
            <a:avLst/>
          </a:prstGeom>
        </p:spPr>
        <p:txBody>
          <a:bodyPr anchor="ctr"/>
          <a:lstStyle/>
          <a:p>
            <a:pPr algn="ctr" defTabSz="457200">
              <a:spcBef>
                <a:spcPct val="0"/>
              </a:spcBef>
              <a:defRPr/>
            </a:pPr>
            <a:r>
              <a:rPr lang="tr-TR" sz="2000" dirty="0" smtClean="0">
                <a:solidFill>
                  <a:prstClr val="white"/>
                </a:solidFill>
                <a:latin typeface="Concord"/>
                <a:cs typeface="Concord"/>
              </a:rPr>
              <a:t>BIST Infrastructure : Moving towards a Common Platform</a:t>
            </a:r>
            <a:endParaRPr lang="en-US" sz="2000" dirty="0">
              <a:solidFill>
                <a:prstClr val="white"/>
              </a:solidFill>
              <a:latin typeface="Concord"/>
              <a:cs typeface="Concord"/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830019"/>
              </p:ext>
            </p:extLst>
          </p:nvPr>
        </p:nvGraphicFramePr>
        <p:xfrm>
          <a:off x="3104866" y="1370075"/>
          <a:ext cx="6185657" cy="4647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4079" y="1814159"/>
            <a:ext cx="31957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200" dirty="0" smtClean="0"/>
              <a:t>Highly modular and scalable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200" dirty="0" smtClean="0"/>
              <a:t>Better </a:t>
            </a:r>
            <a:r>
              <a:rPr lang="tr-TR" sz="1200" dirty="0"/>
              <a:t>investment protection due to shared and re-assignable resources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200" dirty="0" smtClean="0"/>
              <a:t>Near-homogeneous hardware and software infrastructure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200" dirty="0" smtClean="0"/>
              <a:t>Required knowledge domain more limited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200" dirty="0" smtClean="0"/>
              <a:t>Increased know-how sharing among various business units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200" dirty="0" smtClean="0"/>
              <a:t>Single database management and data sharing possible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200" dirty="0" smtClean="0"/>
              <a:t>Common modules usable by trading and settlement organizations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74079" y="5001475"/>
            <a:ext cx="3195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200" dirty="0" smtClean="0"/>
              <a:t>Underlying platform requires large number of resources due to high level of functional segregation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1200" dirty="0" smtClean="0"/>
              <a:t>High homogeneity creates platform dependency and associated risks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7923" y="1173020"/>
            <a:ext cx="6463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(+)</a:t>
            </a:r>
            <a:endParaRPr lang="en-US" sz="3200" b="1" i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1708" y="4379756"/>
            <a:ext cx="5661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(-)</a:t>
            </a:r>
            <a:endParaRPr lang="en-US" sz="3200" b="1" i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453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7316" y="1652410"/>
            <a:ext cx="7381876" cy="4281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/>
              <a:t>Technological Progress : BIST </a:t>
            </a:r>
            <a:r>
              <a:rPr lang="tr-TR" sz="2000" dirty="0" err="1" smtClean="0"/>
              <a:t>Trading</a:t>
            </a:r>
            <a:r>
              <a:rPr lang="tr-TR" sz="2000" dirty="0" smtClean="0"/>
              <a:t> </a:t>
            </a:r>
            <a:r>
              <a:rPr lang="tr-TR" sz="2000" dirty="0" err="1" smtClean="0"/>
              <a:t>System</a:t>
            </a:r>
            <a:r>
              <a:rPr lang="tr-TR" sz="2000" dirty="0" smtClean="0"/>
              <a:t> </a:t>
            </a:r>
            <a:r>
              <a:rPr lang="tr-TR" sz="2000" dirty="0" err="1" smtClean="0"/>
              <a:t>Performance</a:t>
            </a:r>
            <a:endParaRPr lang="en-GB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5484" y="148277"/>
            <a:ext cx="8229600" cy="93736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cord"/>
                <a:ea typeface="+mj-ea"/>
                <a:cs typeface="Concord"/>
              </a:rPr>
              <a:t>BIST IT infrastructure : Capabilities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cord"/>
              <a:ea typeface="+mj-ea"/>
              <a:cs typeface="Concord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45416" y="3686715"/>
            <a:ext cx="7343776" cy="18400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1pPr>
            <a:lvl2pPr marL="742950" indent="-223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2pPr>
            <a:lvl3pPr marL="1143000" indent="-223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/>
              <a:t>BISTECH platform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dirty="0" smtClean="0"/>
              <a:t> 10.000  orders/sec (sustained)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dirty="0" smtClean="0"/>
              <a:t>100.000 orders/sec (peak)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tr-TR" sz="2000" dirty="0" smtClean="0"/>
              <a:t>99% of orders from FixAPI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tr-TR" sz="2000" dirty="0" smtClean="0"/>
              <a:t>Includes orders from co-lo customers</a:t>
            </a:r>
            <a:endParaRPr lang="en-GB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907392"/>
              </p:ext>
            </p:extLst>
          </p:nvPr>
        </p:nvGraphicFramePr>
        <p:xfrm>
          <a:off x="849753" y="2281708"/>
          <a:ext cx="7435264" cy="853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9064"/>
                <a:gridCol w="530056"/>
                <a:gridCol w="508000"/>
                <a:gridCol w="508000"/>
                <a:gridCol w="526473"/>
                <a:gridCol w="517236"/>
                <a:gridCol w="508000"/>
                <a:gridCol w="563418"/>
                <a:gridCol w="554182"/>
                <a:gridCol w="508000"/>
                <a:gridCol w="508000"/>
                <a:gridCol w="563418"/>
                <a:gridCol w="526473"/>
                <a:gridCol w="544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YEAR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1993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1994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1995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1997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1999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2000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2000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2001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2003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2006</a:t>
                      </a:r>
                      <a:endParaRPr lang="tr-TR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2008</a:t>
                      </a:r>
                      <a:endParaRPr lang="tr-TR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  <a:p>
                      <a:pPr marL="0" algn="ctr" defTabSz="457200" rtl="0" eaLnBrk="1" latinLnBrk="0" hangingPunct="1"/>
                      <a:endParaRPr lang="tr-TR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Orders / sec</a:t>
                      </a:r>
                      <a:endParaRPr lang="tr-T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3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5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13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25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39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77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124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239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478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550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2500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5000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10000</a:t>
                      </a:r>
                      <a:endParaRPr lang="tr-TR" sz="10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7737893" y="2062989"/>
            <a:ext cx="19050" cy="2211637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70" y="3360017"/>
            <a:ext cx="833091" cy="23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5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05484" y="105745"/>
            <a:ext cx="8229600" cy="93736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cord"/>
                <a:ea typeface="+mj-ea"/>
                <a:cs typeface="Concord"/>
              </a:rPr>
              <a:t>BIST Application </a:t>
            </a:r>
            <a:r>
              <a:rPr lang="tr-TR" sz="2800" dirty="0" smtClean="0">
                <a:solidFill>
                  <a:schemeClr val="bg1"/>
                </a:solidFill>
                <a:latin typeface="Concord"/>
                <a:ea typeface="+mj-ea"/>
                <a:cs typeface="Concord"/>
              </a:rPr>
              <a:t>I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cord"/>
                <a:ea typeface="+mj-ea"/>
                <a:cs typeface="Concord"/>
              </a:rPr>
              <a:t>nfrastructure Shift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cord"/>
              <a:ea typeface="+mj-ea"/>
              <a:cs typeface="Concor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20" y="2224092"/>
            <a:ext cx="8433464" cy="292276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38150" y="2667000"/>
            <a:ext cx="495300" cy="5143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ounded Rectangle 6"/>
          <p:cNvSpPr/>
          <p:nvPr/>
        </p:nvSpPr>
        <p:spPr>
          <a:xfrm>
            <a:off x="5429250" y="2400300"/>
            <a:ext cx="495300" cy="5143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Straight Connector 10"/>
          <p:cNvCxnSpPr>
            <a:stCxn id="32" idx="2"/>
          </p:cNvCxnSpPr>
          <p:nvPr/>
        </p:nvCxnSpPr>
        <p:spPr>
          <a:xfrm flipH="1">
            <a:off x="4514850" y="2129130"/>
            <a:ext cx="20064" cy="3394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04775" y="1462092"/>
            <a:ext cx="3914775" cy="37918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2380672"/>
            <a:ext cx="2531023" cy="31430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7725" y="1504951"/>
            <a:ext cx="3048508" cy="533400"/>
          </a:xfrm>
        </p:spPr>
        <p:txBody>
          <a:bodyPr/>
          <a:lstStyle/>
          <a:p>
            <a:pPr marL="0" indent="0">
              <a:buNone/>
            </a:pPr>
            <a:r>
              <a:rPr lang="tr-TR" sz="1600" dirty="0" smtClean="0"/>
              <a:t>Monolithic approach – One server for multiple services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000250" y="2667000"/>
            <a:ext cx="82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Service-1</a:t>
            </a:r>
            <a:endParaRPr lang="tr-TR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14538" y="3347741"/>
            <a:ext cx="82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Service-2</a:t>
            </a:r>
            <a:endParaRPr lang="tr-TR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014538" y="4366916"/>
            <a:ext cx="82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Service-</a:t>
            </a:r>
            <a:r>
              <a:rPr lang="tr-TR" sz="1200" i="1" dirty="0" smtClean="0"/>
              <a:t>n</a:t>
            </a:r>
            <a:endParaRPr lang="tr-TR" sz="12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93131" y="379095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. . . . </a:t>
            </a:r>
            <a:endParaRPr lang="tr-TR" dirty="0"/>
          </a:p>
        </p:txBody>
      </p:sp>
      <p:sp>
        <p:nvSpPr>
          <p:cNvPr id="18" name="Rounded Rectangle 17"/>
          <p:cNvSpPr/>
          <p:nvPr/>
        </p:nvSpPr>
        <p:spPr>
          <a:xfrm>
            <a:off x="838200" y="4864417"/>
            <a:ext cx="2230985" cy="6562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i="1" dirty="0" smtClean="0"/>
              <a:t>Application</a:t>
            </a:r>
            <a:endParaRPr lang="tr-TR" i="1" dirty="0"/>
          </a:p>
        </p:txBody>
      </p:sp>
      <p:sp>
        <p:nvSpPr>
          <p:cNvPr id="6" name="Rounded Rectangle 5"/>
          <p:cNvSpPr/>
          <p:nvPr/>
        </p:nvSpPr>
        <p:spPr>
          <a:xfrm>
            <a:off x="586434" y="2143125"/>
            <a:ext cx="3414066" cy="3232330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Rectangle 18"/>
          <p:cNvSpPr/>
          <p:nvPr/>
        </p:nvSpPr>
        <p:spPr>
          <a:xfrm>
            <a:off x="838200" y="2380673"/>
            <a:ext cx="2076450" cy="26104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Rectangle 19"/>
          <p:cNvSpPr/>
          <p:nvPr/>
        </p:nvSpPr>
        <p:spPr>
          <a:xfrm>
            <a:off x="3143251" y="2667000"/>
            <a:ext cx="609599" cy="197691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20"/>
          <p:cNvSpPr txBox="1"/>
          <p:nvPr/>
        </p:nvSpPr>
        <p:spPr>
          <a:xfrm>
            <a:off x="790575" y="4962524"/>
            <a:ext cx="887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i="1" dirty="0" smtClean="0"/>
              <a:t>Application</a:t>
            </a:r>
            <a:endParaRPr lang="tr-TR" sz="12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089601" y="4618851"/>
            <a:ext cx="485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i="1" dirty="0" smtClean="0"/>
              <a:t>Data</a:t>
            </a:r>
            <a:endParaRPr lang="tr-TR" sz="1200" i="1" dirty="0"/>
          </a:p>
        </p:txBody>
      </p:sp>
      <p:sp>
        <p:nvSpPr>
          <p:cNvPr id="24" name="Flowchart: Magnetic Disk 23"/>
          <p:cNvSpPr/>
          <p:nvPr/>
        </p:nvSpPr>
        <p:spPr>
          <a:xfrm>
            <a:off x="3279637" y="2943999"/>
            <a:ext cx="330338" cy="542241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Flowchart: Magnetic Disk 24"/>
          <p:cNvSpPr/>
          <p:nvPr/>
        </p:nvSpPr>
        <p:spPr>
          <a:xfrm>
            <a:off x="3282881" y="3889161"/>
            <a:ext cx="330338" cy="542241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TextBox 25"/>
          <p:cNvSpPr txBox="1"/>
          <p:nvPr/>
        </p:nvSpPr>
        <p:spPr>
          <a:xfrm>
            <a:off x="1847851" y="5375455"/>
            <a:ext cx="752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SERVER</a:t>
            </a:r>
            <a:endParaRPr lang="tr-TR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781801" y="2327897"/>
            <a:ext cx="752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SERVER-1</a:t>
            </a:r>
            <a:endParaRPr lang="tr-TR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7724775" y="2914650"/>
            <a:ext cx="752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SERVER-2</a:t>
            </a:r>
            <a:endParaRPr lang="tr-TR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7984331" y="3478066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. . . . </a:t>
            </a:r>
            <a:endParaRPr lang="tr-TR" dirty="0"/>
          </a:p>
        </p:txBody>
      </p:sp>
      <p:sp>
        <p:nvSpPr>
          <p:cNvPr id="30" name="TextBox 29"/>
          <p:cNvSpPr txBox="1"/>
          <p:nvPr/>
        </p:nvSpPr>
        <p:spPr>
          <a:xfrm>
            <a:off x="6945329" y="4867990"/>
            <a:ext cx="752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SERVER-</a:t>
            </a:r>
            <a:r>
              <a:rPr lang="tr-TR" sz="1000" i="1" dirty="0" smtClean="0"/>
              <a:t>n</a:t>
            </a:r>
            <a:endParaRPr lang="tr-TR" sz="1000" i="1" dirty="0"/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5138229" y="1612044"/>
            <a:ext cx="3339560" cy="71914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1pPr>
            <a:lvl2pPr marL="742950" indent="-223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2pPr>
            <a:lvl3pPr marL="1143000" indent="-223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tr-TR" sz="1600" dirty="0" smtClean="0"/>
              <a:t>Multiple dedicated servers – Separate server for each service</a:t>
            </a:r>
            <a:endParaRPr lang="en-GB" sz="16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85" y="1616719"/>
            <a:ext cx="692858" cy="512411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4382608" y="2224091"/>
            <a:ext cx="9525" cy="2671759"/>
          </a:xfrm>
          <a:prstGeom prst="line">
            <a:avLst/>
          </a:prstGeom>
          <a:ln w="635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45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EED9A72E3884244BD28C0C603EE9C9F" ma:contentTypeVersion="10" ma:contentTypeDescription="Yeni belge oluşturun." ma:contentTypeScope="" ma:versionID="93573a4fae1b2a6a38bb9e4a20736801">
  <xsd:schema xmlns:xsd="http://www.w3.org/2001/XMLSchema" xmlns:xs="http://www.w3.org/2001/XMLSchema" xmlns:p="http://schemas.microsoft.com/office/2006/metadata/properties" xmlns:ns2="115bed41-4006-407e-8152-b817fc9efde8" xmlns:ns3="80e7c24a-ead5-4e15-a462-1b18f426cab1" targetNamespace="http://schemas.microsoft.com/office/2006/metadata/properties" ma:root="true" ma:fieldsID="19e7fc69adf49ec2b028ed0ecedcb0e7" ns2:_="" ns3:_="">
    <xsd:import namespace="115bed41-4006-407e-8152-b817fc9efde8"/>
    <xsd:import namespace="80e7c24a-ead5-4e15-a462-1b18f426cab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5bed41-4006-407e-8152-b817fc9efd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e7c24a-ead5-4e15-a462-1b18f426ca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B55B85-C76B-4B4A-B72C-A0C81B73A956}"/>
</file>

<file path=customXml/itemProps2.xml><?xml version="1.0" encoding="utf-8"?>
<ds:datastoreItem xmlns:ds="http://schemas.openxmlformats.org/officeDocument/2006/customXml" ds:itemID="{1171AD24-DC71-4E3D-931D-5D9256222AD8}"/>
</file>

<file path=customXml/itemProps3.xml><?xml version="1.0" encoding="utf-8"?>
<ds:datastoreItem xmlns:ds="http://schemas.openxmlformats.org/officeDocument/2006/customXml" ds:itemID="{7D99B622-7FFD-4E48-8447-0967752BB2A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2925</TotalTime>
  <Words>1549</Words>
  <Application>Microsoft Office PowerPoint</Application>
  <PresentationFormat>On-screen Show (4:3)</PresentationFormat>
  <Paragraphs>438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Microsoft JhengHei</vt:lpstr>
      <vt:lpstr>Aparajita</vt:lpstr>
      <vt:lpstr>Arial</vt:lpstr>
      <vt:lpstr>Arial Narrow</vt:lpstr>
      <vt:lpstr>Arial Rounded MT Bold</vt:lpstr>
      <vt:lpstr>Calibri</vt:lpstr>
      <vt:lpstr>Concord</vt:lpstr>
      <vt:lpstr>Concord Thin</vt:lpstr>
      <vt:lpstr>Wingdings</vt:lpstr>
      <vt:lpstr>Office Theme</vt:lpstr>
      <vt:lpstr>OIC Member States’ Stock Exchanges Forum 10th Meeting  October 27,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</vt:lpstr>
    </vt:vector>
  </TitlesOfParts>
  <Company>Euro RSCG 4D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Mert Maviş</dc:creator>
  <cp:lastModifiedBy>Haluk Gürsel</cp:lastModifiedBy>
  <cp:revision>241</cp:revision>
  <cp:lastPrinted>2016-10-17T06:32:41Z</cp:lastPrinted>
  <dcterms:created xsi:type="dcterms:W3CDTF">2013-05-20T22:51:08Z</dcterms:created>
  <dcterms:modified xsi:type="dcterms:W3CDTF">2016-10-26T13:57:48Z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0x0101002EED9A72E3884244BD28C0C603EE9C9F</vt:lpwstr>
  </property>
</Properties>
</file>