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4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37.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38.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handoutMasters/handoutMaster1.xml" ContentType="application/vnd.openxmlformats-officedocument.presentationml.handoutMaster+xml"/>
  <Override PartName="/ppt/diagrams/layout1.xml" ContentType="application/vnd.openxmlformats-officedocument.drawingml.diagram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diagrams/drawing1.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2"/>
  </p:sldMasterIdLst>
  <p:notesMasterIdLst>
    <p:notesMasterId r:id="rId57"/>
  </p:notesMasterIdLst>
  <p:handoutMasterIdLst>
    <p:handoutMasterId r:id="rId58"/>
  </p:handoutMasterIdLst>
  <p:sldIdLst>
    <p:sldId id="256" r:id="rId3"/>
    <p:sldId id="656" r:id="rId4"/>
    <p:sldId id="737" r:id="rId5"/>
    <p:sldId id="739" r:id="rId6"/>
    <p:sldId id="740" r:id="rId7"/>
    <p:sldId id="741" r:id="rId8"/>
    <p:sldId id="742" r:id="rId9"/>
    <p:sldId id="743" r:id="rId10"/>
    <p:sldId id="744" r:id="rId11"/>
    <p:sldId id="745" r:id="rId12"/>
    <p:sldId id="746" r:id="rId13"/>
    <p:sldId id="747" r:id="rId14"/>
    <p:sldId id="749" r:id="rId15"/>
    <p:sldId id="750" r:id="rId16"/>
    <p:sldId id="752" r:id="rId17"/>
    <p:sldId id="751" r:id="rId18"/>
    <p:sldId id="753" r:id="rId19"/>
    <p:sldId id="754" r:id="rId20"/>
    <p:sldId id="755" r:id="rId21"/>
    <p:sldId id="756" r:id="rId22"/>
    <p:sldId id="757" r:id="rId23"/>
    <p:sldId id="759" r:id="rId24"/>
    <p:sldId id="760" r:id="rId25"/>
    <p:sldId id="758" r:id="rId26"/>
    <p:sldId id="761" r:id="rId27"/>
    <p:sldId id="762" r:id="rId28"/>
    <p:sldId id="763" r:id="rId29"/>
    <p:sldId id="764" r:id="rId30"/>
    <p:sldId id="778" r:id="rId31"/>
    <p:sldId id="768" r:id="rId32"/>
    <p:sldId id="657" r:id="rId33"/>
    <p:sldId id="771" r:id="rId34"/>
    <p:sldId id="663" r:id="rId35"/>
    <p:sldId id="773" r:id="rId36"/>
    <p:sldId id="660" r:id="rId37"/>
    <p:sldId id="662" r:id="rId38"/>
    <p:sldId id="679" r:id="rId39"/>
    <p:sldId id="779" r:id="rId40"/>
    <p:sldId id="680" r:id="rId41"/>
    <p:sldId id="731" r:id="rId42"/>
    <p:sldId id="732" r:id="rId43"/>
    <p:sldId id="681" r:id="rId44"/>
    <p:sldId id="687" r:id="rId45"/>
    <p:sldId id="688" r:id="rId46"/>
    <p:sldId id="689" r:id="rId47"/>
    <p:sldId id="690" r:id="rId48"/>
    <p:sldId id="696" r:id="rId49"/>
    <p:sldId id="697" r:id="rId50"/>
    <p:sldId id="701" r:id="rId51"/>
    <p:sldId id="703" r:id="rId52"/>
    <p:sldId id="704" r:id="rId53"/>
    <p:sldId id="780" r:id="rId54"/>
    <p:sldId id="781" r:id="rId55"/>
    <p:sldId id="706" r:id="rId56"/>
  </p:sldIdLst>
  <p:sldSz cx="9144000" cy="6858000" type="screen4x3"/>
  <p:notesSz cx="7010400" cy="9296400"/>
  <p:defaultTextStyle>
    <a:defPPr>
      <a:defRPr lang="en-US"/>
    </a:defPPr>
    <a:lvl1pPr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1pPr>
    <a:lvl2pPr marL="4572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2pPr>
    <a:lvl3pPr marL="9144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3pPr>
    <a:lvl4pPr marL="13716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4pPr>
    <a:lvl5pPr marL="18288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5pPr>
    <a:lvl6pPr marL="2286000" algn="l" defTabSz="914400" rtl="0" eaLnBrk="1" latinLnBrk="0" hangingPunct="1">
      <a:defRPr sz="2600" kern="1200">
        <a:solidFill>
          <a:schemeClr val="tx1"/>
        </a:solidFill>
        <a:latin typeface="Arial" charset="0"/>
        <a:ea typeface="+mn-ea"/>
        <a:cs typeface="+mn-cs"/>
      </a:defRPr>
    </a:lvl6pPr>
    <a:lvl7pPr marL="2743200" algn="l" defTabSz="914400" rtl="0" eaLnBrk="1" latinLnBrk="0" hangingPunct="1">
      <a:defRPr sz="2600" kern="1200">
        <a:solidFill>
          <a:schemeClr val="tx1"/>
        </a:solidFill>
        <a:latin typeface="Arial" charset="0"/>
        <a:ea typeface="+mn-ea"/>
        <a:cs typeface="+mn-cs"/>
      </a:defRPr>
    </a:lvl7pPr>
    <a:lvl8pPr marL="3200400" algn="l" defTabSz="914400" rtl="0" eaLnBrk="1" latinLnBrk="0" hangingPunct="1">
      <a:defRPr sz="2600" kern="1200">
        <a:solidFill>
          <a:schemeClr val="tx1"/>
        </a:solidFill>
        <a:latin typeface="Arial" charset="0"/>
        <a:ea typeface="+mn-ea"/>
        <a:cs typeface="+mn-cs"/>
      </a:defRPr>
    </a:lvl8pPr>
    <a:lvl9pPr marL="3657600" algn="l" defTabSz="914400" rtl="0" eaLnBrk="1" latinLnBrk="0" hangingPunct="1">
      <a:defRPr sz="2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6600"/>
    <a:srgbClr val="893611"/>
    <a:srgbClr val="A44114"/>
    <a:srgbClr val="F3B99F"/>
    <a:srgbClr val="B94917"/>
    <a:srgbClr val="00002C"/>
    <a:srgbClr val="C4E7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8" autoAdjust="0"/>
    <p:restoredTop sz="86429" autoAdjust="0"/>
  </p:normalViewPr>
  <p:slideViewPr>
    <p:cSldViewPr>
      <p:cViewPr varScale="1">
        <p:scale>
          <a:sx n="79" d="100"/>
          <a:sy n="79" d="100"/>
        </p:scale>
        <p:origin x="1206" y="78"/>
      </p:cViewPr>
      <p:guideLst>
        <p:guide orient="horz" pos="2160"/>
        <p:guide pos="2880"/>
      </p:guideLst>
    </p:cSldViewPr>
  </p:slideViewPr>
  <p:outlineViewPr>
    <p:cViewPr>
      <p:scale>
        <a:sx n="33" d="100"/>
        <a:sy n="33" d="100"/>
      </p:scale>
      <p:origin x="0" y="-1200"/>
    </p:cViewPr>
  </p:outlineViewPr>
  <p:notesTextViewPr>
    <p:cViewPr>
      <p:scale>
        <a:sx n="75" d="100"/>
        <a:sy n="75" d="100"/>
      </p:scale>
      <p:origin x="0" y="0"/>
    </p:cViewPr>
  </p:notesTextViewPr>
  <p:sorterViewPr>
    <p:cViewPr>
      <p:scale>
        <a:sx n="170" d="100"/>
        <a:sy n="170" d="100"/>
      </p:scale>
      <p:origin x="0" y="-34782"/>
    </p:cViewPr>
  </p:sorterViewPr>
  <p:notesViewPr>
    <p:cSldViewPr>
      <p:cViewPr varScale="1">
        <p:scale>
          <a:sx n="69" d="100"/>
          <a:sy n="69" d="100"/>
        </p:scale>
        <p:origin x="237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customXml" Target="../customXml/item3.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FC7D38-538D-4AF7-8FCE-17DD113F1DD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196F470B-B59F-4AAD-A123-3FACF25BB1E6}">
      <dgm:prSet phldrT="[Text]" custT="1"/>
      <dgm:spPr>
        <a:solidFill>
          <a:srgbClr val="FF0000"/>
        </a:solidFill>
      </dgm:spPr>
      <dgm:t>
        <a:bodyPr/>
        <a:lstStyle/>
        <a:p>
          <a:r>
            <a:rPr lang="en-US" sz="2800" dirty="0" smtClean="0"/>
            <a:t>Core ETF</a:t>
          </a:r>
          <a:endParaRPr lang="en-US" sz="2800" dirty="0"/>
        </a:p>
      </dgm:t>
    </dgm:pt>
    <dgm:pt modelId="{BCF7E1A6-DF1C-4EAE-AC4C-2CD9B87B8A1A}" type="parTrans" cxnId="{4A8B81C1-8B72-4400-B5F9-381A4F6B7D13}">
      <dgm:prSet/>
      <dgm:spPr/>
      <dgm:t>
        <a:bodyPr/>
        <a:lstStyle/>
        <a:p>
          <a:endParaRPr lang="en-US" sz="2800"/>
        </a:p>
      </dgm:t>
    </dgm:pt>
    <dgm:pt modelId="{8F8E114E-4ECE-4A02-A6B6-AF32CBFBFFE6}" type="sibTrans" cxnId="{4A8B81C1-8B72-4400-B5F9-381A4F6B7D13}">
      <dgm:prSet/>
      <dgm:spPr/>
      <dgm:t>
        <a:bodyPr/>
        <a:lstStyle/>
        <a:p>
          <a:endParaRPr lang="en-US" sz="2800"/>
        </a:p>
      </dgm:t>
    </dgm:pt>
    <dgm:pt modelId="{2CF2D620-9DE8-4632-8493-3AB8707EAFFF}">
      <dgm:prSet phldrT="[Text]" custT="1"/>
      <dgm:spPr>
        <a:solidFill>
          <a:srgbClr val="00B050"/>
        </a:solidFill>
      </dgm:spPr>
      <dgm:t>
        <a:bodyPr/>
        <a:lstStyle/>
        <a:p>
          <a:r>
            <a:rPr lang="en-US" sz="2800" dirty="0" smtClean="0"/>
            <a:t>Sector</a:t>
          </a:r>
          <a:endParaRPr lang="en-US" sz="2800" dirty="0"/>
        </a:p>
      </dgm:t>
    </dgm:pt>
    <dgm:pt modelId="{9B2B29FE-27AE-4742-AF84-2E58405DCC78}" type="parTrans" cxnId="{DCF6E3CA-1477-47C8-ACE5-88320ED322F9}">
      <dgm:prSet/>
      <dgm:spPr/>
      <dgm:t>
        <a:bodyPr/>
        <a:lstStyle/>
        <a:p>
          <a:endParaRPr lang="en-US" sz="2800"/>
        </a:p>
      </dgm:t>
    </dgm:pt>
    <dgm:pt modelId="{3B58E426-A18E-429B-8211-6F1664A45881}" type="sibTrans" cxnId="{DCF6E3CA-1477-47C8-ACE5-88320ED322F9}">
      <dgm:prSet/>
      <dgm:spPr/>
      <dgm:t>
        <a:bodyPr/>
        <a:lstStyle/>
        <a:p>
          <a:endParaRPr lang="en-US" sz="2800"/>
        </a:p>
      </dgm:t>
    </dgm:pt>
    <dgm:pt modelId="{C9BE3633-CEE1-4856-A974-AC4DA7D1FEC3}">
      <dgm:prSet phldrT="[Text]" custT="1"/>
      <dgm:spPr>
        <a:solidFill>
          <a:srgbClr val="0070C0"/>
        </a:solidFill>
      </dgm:spPr>
      <dgm:t>
        <a:bodyPr/>
        <a:lstStyle/>
        <a:p>
          <a:r>
            <a:rPr lang="en-US" sz="2800" dirty="0" smtClean="0"/>
            <a:t>Global</a:t>
          </a:r>
          <a:endParaRPr lang="en-US" sz="2800" dirty="0"/>
        </a:p>
      </dgm:t>
    </dgm:pt>
    <dgm:pt modelId="{3672EBCD-B670-404F-928B-B6473D4E245F}" type="parTrans" cxnId="{4F951310-DB95-4CC9-905B-A9CAB5F1DA21}">
      <dgm:prSet/>
      <dgm:spPr/>
      <dgm:t>
        <a:bodyPr/>
        <a:lstStyle/>
        <a:p>
          <a:endParaRPr lang="en-US" sz="2800"/>
        </a:p>
      </dgm:t>
    </dgm:pt>
    <dgm:pt modelId="{482FF725-E035-4B01-BDC7-224C774E83CD}" type="sibTrans" cxnId="{4F951310-DB95-4CC9-905B-A9CAB5F1DA21}">
      <dgm:prSet/>
      <dgm:spPr/>
      <dgm:t>
        <a:bodyPr/>
        <a:lstStyle/>
        <a:p>
          <a:endParaRPr lang="en-US" sz="2800"/>
        </a:p>
      </dgm:t>
    </dgm:pt>
    <dgm:pt modelId="{44E5320F-5582-46BA-8168-3DEC9BC91332}">
      <dgm:prSet phldrT="[Text]" custT="1"/>
      <dgm:spPr>
        <a:solidFill>
          <a:srgbClr val="000066"/>
        </a:solidFill>
      </dgm:spPr>
      <dgm:t>
        <a:bodyPr/>
        <a:lstStyle/>
        <a:p>
          <a:r>
            <a:rPr lang="en-US" sz="2800" dirty="0" smtClean="0"/>
            <a:t>Multi factor</a:t>
          </a:r>
          <a:endParaRPr lang="en-US" sz="2800" dirty="0"/>
        </a:p>
      </dgm:t>
    </dgm:pt>
    <dgm:pt modelId="{DC9D7D25-74BC-4B33-9875-36D19B18C007}" type="parTrans" cxnId="{1C37B874-20E7-4C7E-8BC1-E624CC4FED5F}">
      <dgm:prSet/>
      <dgm:spPr/>
      <dgm:t>
        <a:bodyPr/>
        <a:lstStyle/>
        <a:p>
          <a:endParaRPr lang="en-US" sz="2800"/>
        </a:p>
      </dgm:t>
    </dgm:pt>
    <dgm:pt modelId="{956735F9-1ED8-4E59-9C87-16CBF4939402}" type="sibTrans" cxnId="{1C37B874-20E7-4C7E-8BC1-E624CC4FED5F}">
      <dgm:prSet/>
      <dgm:spPr/>
      <dgm:t>
        <a:bodyPr/>
        <a:lstStyle/>
        <a:p>
          <a:endParaRPr lang="en-US" sz="2800"/>
        </a:p>
      </dgm:t>
    </dgm:pt>
    <dgm:pt modelId="{7224ED0B-BDE8-4CB0-8D9C-6FFF319F8117}">
      <dgm:prSet phldrT="[Text]" custT="1"/>
      <dgm:spPr>
        <a:solidFill>
          <a:srgbClr val="FFC000"/>
        </a:solidFill>
      </dgm:spPr>
      <dgm:t>
        <a:bodyPr/>
        <a:lstStyle/>
        <a:p>
          <a:r>
            <a:rPr lang="en-US" sz="2800" dirty="0" smtClean="0"/>
            <a:t>Style</a:t>
          </a:r>
          <a:endParaRPr lang="en-US" sz="2800" dirty="0"/>
        </a:p>
      </dgm:t>
    </dgm:pt>
    <dgm:pt modelId="{4192B426-8612-44B3-922D-28103CC67F1D}" type="parTrans" cxnId="{99EE9BDB-2F50-4CB2-81AF-7858E6FF9AFE}">
      <dgm:prSet/>
      <dgm:spPr/>
      <dgm:t>
        <a:bodyPr/>
        <a:lstStyle/>
        <a:p>
          <a:endParaRPr lang="en-US" sz="2800"/>
        </a:p>
      </dgm:t>
    </dgm:pt>
    <dgm:pt modelId="{C3992C11-42F6-42B4-8428-AB696BD3E6AC}" type="sibTrans" cxnId="{99EE9BDB-2F50-4CB2-81AF-7858E6FF9AFE}">
      <dgm:prSet/>
      <dgm:spPr/>
      <dgm:t>
        <a:bodyPr/>
        <a:lstStyle/>
        <a:p>
          <a:endParaRPr lang="en-US" sz="2800"/>
        </a:p>
      </dgm:t>
    </dgm:pt>
    <dgm:pt modelId="{98CBA0E2-17C6-4EE3-B3FD-C85CD0A4229E}">
      <dgm:prSet phldrT="[Text]" custT="1"/>
      <dgm:spPr/>
      <dgm:t>
        <a:bodyPr/>
        <a:lstStyle/>
        <a:p>
          <a:r>
            <a:rPr lang="en-US" sz="2400" dirty="0" smtClean="0"/>
            <a:t>Derivatives</a:t>
          </a:r>
          <a:endParaRPr lang="en-US" sz="2400" dirty="0"/>
        </a:p>
      </dgm:t>
    </dgm:pt>
    <dgm:pt modelId="{F89EFFA8-F18E-4A4B-8412-EDE74139FB33}" type="parTrans" cxnId="{DFA2C7EB-893C-4857-AA3A-413BFD1E6627}">
      <dgm:prSet/>
      <dgm:spPr/>
      <dgm:t>
        <a:bodyPr/>
        <a:lstStyle/>
        <a:p>
          <a:endParaRPr lang="en-US" sz="2800"/>
        </a:p>
      </dgm:t>
    </dgm:pt>
    <dgm:pt modelId="{12B49BA1-6BB8-46F2-A6F9-06C1574ADB0C}" type="sibTrans" cxnId="{DFA2C7EB-893C-4857-AA3A-413BFD1E6627}">
      <dgm:prSet/>
      <dgm:spPr/>
      <dgm:t>
        <a:bodyPr/>
        <a:lstStyle/>
        <a:p>
          <a:endParaRPr lang="en-US" sz="2800"/>
        </a:p>
      </dgm:t>
    </dgm:pt>
    <dgm:pt modelId="{4E60F87D-1507-4B68-AB11-09B3D3F5484E}" type="pres">
      <dgm:prSet presAssocID="{0DFC7D38-538D-4AF7-8FCE-17DD113F1DD7}" presName="Name0" presStyleCnt="0">
        <dgm:presLayoutVars>
          <dgm:chMax val="1"/>
          <dgm:dir/>
          <dgm:animLvl val="ctr"/>
          <dgm:resizeHandles val="exact"/>
        </dgm:presLayoutVars>
      </dgm:prSet>
      <dgm:spPr/>
      <dgm:t>
        <a:bodyPr/>
        <a:lstStyle/>
        <a:p>
          <a:endParaRPr lang="en-US"/>
        </a:p>
      </dgm:t>
    </dgm:pt>
    <dgm:pt modelId="{76940D09-655D-4701-B2E1-485D62ECB06A}" type="pres">
      <dgm:prSet presAssocID="{196F470B-B59F-4AAD-A123-3FACF25BB1E6}" presName="centerShape" presStyleLbl="node0" presStyleIdx="0" presStyleCnt="1" custScaleX="160542" custLinFactNeighborX="8052" custLinFactNeighborY="-4217"/>
      <dgm:spPr/>
      <dgm:t>
        <a:bodyPr/>
        <a:lstStyle/>
        <a:p>
          <a:endParaRPr lang="en-US"/>
        </a:p>
      </dgm:t>
    </dgm:pt>
    <dgm:pt modelId="{72D72987-70C3-42CC-B817-435DCD18B970}" type="pres">
      <dgm:prSet presAssocID="{2CF2D620-9DE8-4632-8493-3AB8707EAFFF}" presName="node" presStyleLbl="node1" presStyleIdx="0" presStyleCnt="5" custScaleX="173972">
        <dgm:presLayoutVars>
          <dgm:bulletEnabled val="1"/>
        </dgm:presLayoutVars>
      </dgm:prSet>
      <dgm:spPr/>
      <dgm:t>
        <a:bodyPr/>
        <a:lstStyle/>
        <a:p>
          <a:endParaRPr lang="en-US"/>
        </a:p>
      </dgm:t>
    </dgm:pt>
    <dgm:pt modelId="{EAEA60A1-6782-48F3-93E7-7A2E68D48199}" type="pres">
      <dgm:prSet presAssocID="{2CF2D620-9DE8-4632-8493-3AB8707EAFFF}" presName="dummy" presStyleCnt="0"/>
      <dgm:spPr/>
    </dgm:pt>
    <dgm:pt modelId="{60A538C7-161F-42B8-9380-704913004318}" type="pres">
      <dgm:prSet presAssocID="{3B58E426-A18E-429B-8211-6F1664A45881}" presName="sibTrans" presStyleLbl="sibTrans2D1" presStyleIdx="0" presStyleCnt="5"/>
      <dgm:spPr/>
      <dgm:t>
        <a:bodyPr/>
        <a:lstStyle/>
        <a:p>
          <a:endParaRPr lang="en-US"/>
        </a:p>
      </dgm:t>
    </dgm:pt>
    <dgm:pt modelId="{84005BEB-C6C7-4529-8ADB-9ED1F74CC902}" type="pres">
      <dgm:prSet presAssocID="{C9BE3633-CEE1-4856-A974-AC4DA7D1FEC3}" presName="node" presStyleLbl="node1" presStyleIdx="1" presStyleCnt="5" custScaleX="158963" custRadScaleRad="176188" custRadScaleInc="-26520">
        <dgm:presLayoutVars>
          <dgm:bulletEnabled val="1"/>
        </dgm:presLayoutVars>
      </dgm:prSet>
      <dgm:spPr/>
      <dgm:t>
        <a:bodyPr/>
        <a:lstStyle/>
        <a:p>
          <a:endParaRPr lang="en-US"/>
        </a:p>
      </dgm:t>
    </dgm:pt>
    <dgm:pt modelId="{6FC43624-5A62-4438-81FC-F75C4DB727A2}" type="pres">
      <dgm:prSet presAssocID="{C9BE3633-CEE1-4856-A974-AC4DA7D1FEC3}" presName="dummy" presStyleCnt="0"/>
      <dgm:spPr/>
    </dgm:pt>
    <dgm:pt modelId="{AD7420DA-6B4F-4C6B-A7C0-237F26B9D130}" type="pres">
      <dgm:prSet presAssocID="{482FF725-E035-4B01-BDC7-224C774E83CD}" presName="sibTrans" presStyleLbl="sibTrans2D1" presStyleIdx="1" presStyleCnt="5" custLinFactNeighborX="-1498" custLinFactNeighborY="-4365"/>
      <dgm:spPr/>
      <dgm:t>
        <a:bodyPr/>
        <a:lstStyle/>
        <a:p>
          <a:endParaRPr lang="en-US"/>
        </a:p>
      </dgm:t>
    </dgm:pt>
    <dgm:pt modelId="{E4261375-A028-4D8F-A002-D27DB3E71FEC}" type="pres">
      <dgm:prSet presAssocID="{98CBA0E2-17C6-4EE3-B3FD-C85CD0A4229E}" presName="node" presStyleLbl="node1" presStyleIdx="2" presStyleCnt="5" custScaleX="187652" custRadScaleRad="191301" custRadScaleInc="-134568">
        <dgm:presLayoutVars>
          <dgm:bulletEnabled val="1"/>
        </dgm:presLayoutVars>
      </dgm:prSet>
      <dgm:spPr/>
      <dgm:t>
        <a:bodyPr/>
        <a:lstStyle/>
        <a:p>
          <a:endParaRPr lang="en-US"/>
        </a:p>
      </dgm:t>
    </dgm:pt>
    <dgm:pt modelId="{BFD03B67-CAAA-4387-908E-40A9478E106C}" type="pres">
      <dgm:prSet presAssocID="{98CBA0E2-17C6-4EE3-B3FD-C85CD0A4229E}" presName="dummy" presStyleCnt="0"/>
      <dgm:spPr/>
    </dgm:pt>
    <dgm:pt modelId="{95ED06D1-7AB7-412B-82CC-EA137D1ABEEF}" type="pres">
      <dgm:prSet presAssocID="{12B49BA1-6BB8-46F2-A6F9-06C1574ADB0C}" presName="sibTrans" presStyleLbl="sibTrans2D1" presStyleIdx="2" presStyleCnt="5" custScaleX="121025" custScaleY="63961" custLinFactNeighborX="-248" custLinFactNeighborY="-29666"/>
      <dgm:spPr/>
      <dgm:t>
        <a:bodyPr/>
        <a:lstStyle/>
        <a:p>
          <a:endParaRPr lang="en-US"/>
        </a:p>
      </dgm:t>
    </dgm:pt>
    <dgm:pt modelId="{780CD16E-AF21-42D4-AA6C-7689D36B1073}" type="pres">
      <dgm:prSet presAssocID="{44E5320F-5582-46BA-8168-3DEC9BC91332}" presName="node" presStyleLbl="node1" presStyleIdx="3" presStyleCnt="5" custScaleX="185813" custRadScaleRad="147490" custRadScaleInc="105571">
        <dgm:presLayoutVars>
          <dgm:bulletEnabled val="1"/>
        </dgm:presLayoutVars>
      </dgm:prSet>
      <dgm:spPr/>
      <dgm:t>
        <a:bodyPr/>
        <a:lstStyle/>
        <a:p>
          <a:endParaRPr lang="en-US"/>
        </a:p>
      </dgm:t>
    </dgm:pt>
    <dgm:pt modelId="{D7877636-A62B-45E4-B93E-ED9D9F3A4356}" type="pres">
      <dgm:prSet presAssocID="{44E5320F-5582-46BA-8168-3DEC9BC91332}" presName="dummy" presStyleCnt="0"/>
      <dgm:spPr/>
    </dgm:pt>
    <dgm:pt modelId="{7A97C15C-15AA-4215-8C7D-F505DEE71E6F}" type="pres">
      <dgm:prSet presAssocID="{956735F9-1ED8-4E59-9C87-16CBF4939402}" presName="sibTrans" presStyleLbl="sibTrans2D1" presStyleIdx="3" presStyleCnt="5"/>
      <dgm:spPr/>
      <dgm:t>
        <a:bodyPr/>
        <a:lstStyle/>
        <a:p>
          <a:endParaRPr lang="en-US"/>
        </a:p>
      </dgm:t>
    </dgm:pt>
    <dgm:pt modelId="{BD3124F1-D4D3-4C62-B41A-DF54ACA8FA79}" type="pres">
      <dgm:prSet presAssocID="{7224ED0B-BDE8-4CB0-8D9C-6FFF319F8117}" presName="node" presStyleLbl="node1" presStyleIdx="4" presStyleCnt="5" custRadScaleRad="161613" custRadScaleInc="16428">
        <dgm:presLayoutVars>
          <dgm:bulletEnabled val="1"/>
        </dgm:presLayoutVars>
      </dgm:prSet>
      <dgm:spPr/>
      <dgm:t>
        <a:bodyPr/>
        <a:lstStyle/>
        <a:p>
          <a:endParaRPr lang="en-US"/>
        </a:p>
      </dgm:t>
    </dgm:pt>
    <dgm:pt modelId="{ED2F4901-C690-401B-97A4-2A8447868B53}" type="pres">
      <dgm:prSet presAssocID="{7224ED0B-BDE8-4CB0-8D9C-6FFF319F8117}" presName="dummy" presStyleCnt="0"/>
      <dgm:spPr/>
    </dgm:pt>
    <dgm:pt modelId="{54E9492A-9C3A-4430-ADBA-00F5296B86F3}" type="pres">
      <dgm:prSet presAssocID="{C3992C11-42F6-42B4-8428-AB696BD3E6AC}" presName="sibTrans" presStyleLbl="sibTrans2D1" presStyleIdx="4" presStyleCnt="5"/>
      <dgm:spPr/>
      <dgm:t>
        <a:bodyPr/>
        <a:lstStyle/>
        <a:p>
          <a:endParaRPr lang="en-US"/>
        </a:p>
      </dgm:t>
    </dgm:pt>
  </dgm:ptLst>
  <dgm:cxnLst>
    <dgm:cxn modelId="{6AACD3EF-5F9C-4BFB-9C87-8B0001CE8E23}" type="presOf" srcId="{956735F9-1ED8-4E59-9C87-16CBF4939402}" destId="{7A97C15C-15AA-4215-8C7D-F505DEE71E6F}" srcOrd="0" destOrd="0" presId="urn:microsoft.com/office/officeart/2005/8/layout/radial6"/>
    <dgm:cxn modelId="{1C37B874-20E7-4C7E-8BC1-E624CC4FED5F}" srcId="{196F470B-B59F-4AAD-A123-3FACF25BB1E6}" destId="{44E5320F-5582-46BA-8168-3DEC9BC91332}" srcOrd="3" destOrd="0" parTransId="{DC9D7D25-74BC-4B33-9875-36D19B18C007}" sibTransId="{956735F9-1ED8-4E59-9C87-16CBF4939402}"/>
    <dgm:cxn modelId="{350F2F4A-6685-4782-98CE-8F128D72B976}" type="presOf" srcId="{C9BE3633-CEE1-4856-A974-AC4DA7D1FEC3}" destId="{84005BEB-C6C7-4529-8ADB-9ED1F74CC902}" srcOrd="0" destOrd="0" presId="urn:microsoft.com/office/officeart/2005/8/layout/radial6"/>
    <dgm:cxn modelId="{DCF6E3CA-1477-47C8-ACE5-88320ED322F9}" srcId="{196F470B-B59F-4AAD-A123-3FACF25BB1E6}" destId="{2CF2D620-9DE8-4632-8493-3AB8707EAFFF}" srcOrd="0" destOrd="0" parTransId="{9B2B29FE-27AE-4742-AF84-2E58405DCC78}" sibTransId="{3B58E426-A18E-429B-8211-6F1664A45881}"/>
    <dgm:cxn modelId="{30EC8765-5895-4CB3-8E1F-2E00D1FB2B12}" type="presOf" srcId="{12B49BA1-6BB8-46F2-A6F9-06C1574ADB0C}" destId="{95ED06D1-7AB7-412B-82CC-EA137D1ABEEF}" srcOrd="0" destOrd="0" presId="urn:microsoft.com/office/officeart/2005/8/layout/radial6"/>
    <dgm:cxn modelId="{81901F09-6BE7-458D-A0DF-265382069FDF}" type="presOf" srcId="{44E5320F-5582-46BA-8168-3DEC9BC91332}" destId="{780CD16E-AF21-42D4-AA6C-7689D36B1073}" srcOrd="0" destOrd="0" presId="urn:microsoft.com/office/officeart/2005/8/layout/radial6"/>
    <dgm:cxn modelId="{032EA5DE-459D-47A1-85BF-4E6741410636}" type="presOf" srcId="{7224ED0B-BDE8-4CB0-8D9C-6FFF319F8117}" destId="{BD3124F1-D4D3-4C62-B41A-DF54ACA8FA79}" srcOrd="0" destOrd="0" presId="urn:microsoft.com/office/officeart/2005/8/layout/radial6"/>
    <dgm:cxn modelId="{36B25548-8A2B-4624-9E3E-0627B45500D4}" type="presOf" srcId="{0DFC7D38-538D-4AF7-8FCE-17DD113F1DD7}" destId="{4E60F87D-1507-4B68-AB11-09B3D3F5484E}" srcOrd="0" destOrd="0" presId="urn:microsoft.com/office/officeart/2005/8/layout/radial6"/>
    <dgm:cxn modelId="{CCE2084A-2A99-42D7-9B45-BAAFE325711C}" type="presOf" srcId="{2CF2D620-9DE8-4632-8493-3AB8707EAFFF}" destId="{72D72987-70C3-42CC-B817-435DCD18B970}" srcOrd="0" destOrd="0" presId="urn:microsoft.com/office/officeart/2005/8/layout/radial6"/>
    <dgm:cxn modelId="{4F96A320-14D5-4AF1-A035-33252E07109A}" type="presOf" srcId="{3B58E426-A18E-429B-8211-6F1664A45881}" destId="{60A538C7-161F-42B8-9380-704913004318}" srcOrd="0" destOrd="0" presId="urn:microsoft.com/office/officeart/2005/8/layout/radial6"/>
    <dgm:cxn modelId="{99EE9BDB-2F50-4CB2-81AF-7858E6FF9AFE}" srcId="{196F470B-B59F-4AAD-A123-3FACF25BB1E6}" destId="{7224ED0B-BDE8-4CB0-8D9C-6FFF319F8117}" srcOrd="4" destOrd="0" parTransId="{4192B426-8612-44B3-922D-28103CC67F1D}" sibTransId="{C3992C11-42F6-42B4-8428-AB696BD3E6AC}"/>
    <dgm:cxn modelId="{4F951310-DB95-4CC9-905B-A9CAB5F1DA21}" srcId="{196F470B-B59F-4AAD-A123-3FACF25BB1E6}" destId="{C9BE3633-CEE1-4856-A974-AC4DA7D1FEC3}" srcOrd="1" destOrd="0" parTransId="{3672EBCD-B670-404F-928B-B6473D4E245F}" sibTransId="{482FF725-E035-4B01-BDC7-224C774E83CD}"/>
    <dgm:cxn modelId="{4A8B81C1-8B72-4400-B5F9-381A4F6B7D13}" srcId="{0DFC7D38-538D-4AF7-8FCE-17DD113F1DD7}" destId="{196F470B-B59F-4AAD-A123-3FACF25BB1E6}" srcOrd="0" destOrd="0" parTransId="{BCF7E1A6-DF1C-4EAE-AC4C-2CD9B87B8A1A}" sibTransId="{8F8E114E-4ECE-4A02-A6B6-AF32CBFBFFE6}"/>
    <dgm:cxn modelId="{7EFE31F8-E6D7-4243-A5EB-0889B4CA032C}" type="presOf" srcId="{482FF725-E035-4B01-BDC7-224C774E83CD}" destId="{AD7420DA-6B4F-4C6B-A7C0-237F26B9D130}" srcOrd="0" destOrd="0" presId="urn:microsoft.com/office/officeart/2005/8/layout/radial6"/>
    <dgm:cxn modelId="{DFA2C7EB-893C-4857-AA3A-413BFD1E6627}" srcId="{196F470B-B59F-4AAD-A123-3FACF25BB1E6}" destId="{98CBA0E2-17C6-4EE3-B3FD-C85CD0A4229E}" srcOrd="2" destOrd="0" parTransId="{F89EFFA8-F18E-4A4B-8412-EDE74139FB33}" sibTransId="{12B49BA1-6BB8-46F2-A6F9-06C1574ADB0C}"/>
    <dgm:cxn modelId="{0D5BBA6A-7052-4A99-911E-0E5F14989BE7}" type="presOf" srcId="{98CBA0E2-17C6-4EE3-B3FD-C85CD0A4229E}" destId="{E4261375-A028-4D8F-A002-D27DB3E71FEC}" srcOrd="0" destOrd="0" presId="urn:microsoft.com/office/officeart/2005/8/layout/radial6"/>
    <dgm:cxn modelId="{0061E0B8-4F35-475D-9399-0629CA697E88}" type="presOf" srcId="{C3992C11-42F6-42B4-8428-AB696BD3E6AC}" destId="{54E9492A-9C3A-4430-ADBA-00F5296B86F3}" srcOrd="0" destOrd="0" presId="urn:microsoft.com/office/officeart/2005/8/layout/radial6"/>
    <dgm:cxn modelId="{AC3CDA6A-0A2D-4CBE-8D52-DC36B93F14E4}" type="presOf" srcId="{196F470B-B59F-4AAD-A123-3FACF25BB1E6}" destId="{76940D09-655D-4701-B2E1-485D62ECB06A}" srcOrd="0" destOrd="0" presId="urn:microsoft.com/office/officeart/2005/8/layout/radial6"/>
    <dgm:cxn modelId="{2D05C494-FA8D-4898-8927-648938C4929D}" type="presParOf" srcId="{4E60F87D-1507-4B68-AB11-09B3D3F5484E}" destId="{76940D09-655D-4701-B2E1-485D62ECB06A}" srcOrd="0" destOrd="0" presId="urn:microsoft.com/office/officeart/2005/8/layout/radial6"/>
    <dgm:cxn modelId="{BCA0F4E4-A464-4FC4-8B75-82800E494B3D}" type="presParOf" srcId="{4E60F87D-1507-4B68-AB11-09B3D3F5484E}" destId="{72D72987-70C3-42CC-B817-435DCD18B970}" srcOrd="1" destOrd="0" presId="urn:microsoft.com/office/officeart/2005/8/layout/radial6"/>
    <dgm:cxn modelId="{71B96A07-A72C-450C-AB50-807CBBD3179D}" type="presParOf" srcId="{4E60F87D-1507-4B68-AB11-09B3D3F5484E}" destId="{EAEA60A1-6782-48F3-93E7-7A2E68D48199}" srcOrd="2" destOrd="0" presId="urn:microsoft.com/office/officeart/2005/8/layout/radial6"/>
    <dgm:cxn modelId="{748282CC-0A95-42F5-9889-CAE8C5F6DE0E}" type="presParOf" srcId="{4E60F87D-1507-4B68-AB11-09B3D3F5484E}" destId="{60A538C7-161F-42B8-9380-704913004318}" srcOrd="3" destOrd="0" presId="urn:microsoft.com/office/officeart/2005/8/layout/radial6"/>
    <dgm:cxn modelId="{E72E1A64-56EE-401C-A143-84DA748579D0}" type="presParOf" srcId="{4E60F87D-1507-4B68-AB11-09B3D3F5484E}" destId="{84005BEB-C6C7-4529-8ADB-9ED1F74CC902}" srcOrd="4" destOrd="0" presId="urn:microsoft.com/office/officeart/2005/8/layout/radial6"/>
    <dgm:cxn modelId="{4478A929-730E-44C4-A651-F4F7AC953A88}" type="presParOf" srcId="{4E60F87D-1507-4B68-AB11-09B3D3F5484E}" destId="{6FC43624-5A62-4438-81FC-F75C4DB727A2}" srcOrd="5" destOrd="0" presId="urn:microsoft.com/office/officeart/2005/8/layout/radial6"/>
    <dgm:cxn modelId="{983CA520-13D4-4EF2-B4E3-A54C678ADCA9}" type="presParOf" srcId="{4E60F87D-1507-4B68-AB11-09B3D3F5484E}" destId="{AD7420DA-6B4F-4C6B-A7C0-237F26B9D130}" srcOrd="6" destOrd="0" presId="urn:microsoft.com/office/officeart/2005/8/layout/radial6"/>
    <dgm:cxn modelId="{378746A5-1417-4A11-BD9A-B1A668132815}" type="presParOf" srcId="{4E60F87D-1507-4B68-AB11-09B3D3F5484E}" destId="{E4261375-A028-4D8F-A002-D27DB3E71FEC}" srcOrd="7" destOrd="0" presId="urn:microsoft.com/office/officeart/2005/8/layout/radial6"/>
    <dgm:cxn modelId="{6C9476F2-DD35-4C85-915F-57294E1A47A1}" type="presParOf" srcId="{4E60F87D-1507-4B68-AB11-09B3D3F5484E}" destId="{BFD03B67-CAAA-4387-908E-40A9478E106C}" srcOrd="8" destOrd="0" presId="urn:microsoft.com/office/officeart/2005/8/layout/radial6"/>
    <dgm:cxn modelId="{2514C7B7-8AAE-4745-AC9F-89FCEAC4824A}" type="presParOf" srcId="{4E60F87D-1507-4B68-AB11-09B3D3F5484E}" destId="{95ED06D1-7AB7-412B-82CC-EA137D1ABEEF}" srcOrd="9" destOrd="0" presId="urn:microsoft.com/office/officeart/2005/8/layout/radial6"/>
    <dgm:cxn modelId="{689470A8-B6E5-4166-926F-64CE615D1702}" type="presParOf" srcId="{4E60F87D-1507-4B68-AB11-09B3D3F5484E}" destId="{780CD16E-AF21-42D4-AA6C-7689D36B1073}" srcOrd="10" destOrd="0" presId="urn:microsoft.com/office/officeart/2005/8/layout/radial6"/>
    <dgm:cxn modelId="{7B6B9857-3E34-4A3C-92A8-37D0F11B2ABD}" type="presParOf" srcId="{4E60F87D-1507-4B68-AB11-09B3D3F5484E}" destId="{D7877636-A62B-45E4-B93E-ED9D9F3A4356}" srcOrd="11" destOrd="0" presId="urn:microsoft.com/office/officeart/2005/8/layout/radial6"/>
    <dgm:cxn modelId="{D995AEA1-09F7-43E1-8571-4C697B3541E1}" type="presParOf" srcId="{4E60F87D-1507-4B68-AB11-09B3D3F5484E}" destId="{7A97C15C-15AA-4215-8C7D-F505DEE71E6F}" srcOrd="12" destOrd="0" presId="urn:microsoft.com/office/officeart/2005/8/layout/radial6"/>
    <dgm:cxn modelId="{A9CEE4B3-A913-442A-BD31-F9C7DDBB4511}" type="presParOf" srcId="{4E60F87D-1507-4B68-AB11-09B3D3F5484E}" destId="{BD3124F1-D4D3-4C62-B41A-DF54ACA8FA79}" srcOrd="13" destOrd="0" presId="urn:microsoft.com/office/officeart/2005/8/layout/radial6"/>
    <dgm:cxn modelId="{87A5E560-3905-420B-B9B9-3E0496014532}" type="presParOf" srcId="{4E60F87D-1507-4B68-AB11-09B3D3F5484E}" destId="{ED2F4901-C690-401B-97A4-2A8447868B53}" srcOrd="14" destOrd="0" presId="urn:microsoft.com/office/officeart/2005/8/layout/radial6"/>
    <dgm:cxn modelId="{0C70A1DF-8235-4B01-8B44-F3D370B59D3C}" type="presParOf" srcId="{4E60F87D-1507-4B68-AB11-09B3D3F5484E}" destId="{54E9492A-9C3A-4430-ADBA-00F5296B86F3}"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9492A-9C3A-4430-ADBA-00F5296B86F3}">
      <dsp:nvSpPr>
        <dsp:cNvPr id="0" name=""/>
        <dsp:cNvSpPr/>
      </dsp:nvSpPr>
      <dsp:spPr>
        <a:xfrm>
          <a:off x="921765" y="216607"/>
          <a:ext cx="3824955" cy="3824955"/>
        </a:xfrm>
        <a:prstGeom prst="blockArc">
          <a:avLst>
            <a:gd name="adj1" fmla="val 12262302"/>
            <a:gd name="adj2" fmla="val 1836162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97C15C-15AA-4215-8C7D-F505DEE71E6F}">
      <dsp:nvSpPr>
        <dsp:cNvPr id="0" name=""/>
        <dsp:cNvSpPr/>
      </dsp:nvSpPr>
      <dsp:spPr>
        <a:xfrm>
          <a:off x="792212" y="454873"/>
          <a:ext cx="3824955" cy="3824955"/>
        </a:xfrm>
        <a:prstGeom prst="blockArc">
          <a:avLst>
            <a:gd name="adj1" fmla="val 7772515"/>
            <a:gd name="adj2" fmla="val 12761838"/>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ED06D1-7AB7-412B-82CC-EA137D1ABEEF}">
      <dsp:nvSpPr>
        <dsp:cNvPr id="0" name=""/>
        <dsp:cNvSpPr/>
      </dsp:nvSpPr>
      <dsp:spPr>
        <a:xfrm>
          <a:off x="863482" y="327537"/>
          <a:ext cx="6832744" cy="3611065"/>
        </a:xfrm>
        <a:prstGeom prst="blockArc">
          <a:avLst>
            <a:gd name="adj1" fmla="val 21599998"/>
            <a:gd name="adj2" fmla="val 10799998"/>
            <a:gd name="adj3" fmla="val 314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7420DA-6B4F-4C6B-A7C0-237F26B9D130}">
      <dsp:nvSpPr>
        <dsp:cNvPr id="0" name=""/>
        <dsp:cNvSpPr/>
      </dsp:nvSpPr>
      <dsp:spPr>
        <a:xfrm>
          <a:off x="3733784" y="457192"/>
          <a:ext cx="3824955" cy="3824955"/>
        </a:xfrm>
        <a:prstGeom prst="blockArc">
          <a:avLst>
            <a:gd name="adj1" fmla="val 18664987"/>
            <a:gd name="adj2" fmla="val 2573155"/>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A538C7-161F-42B8-9380-704913004318}">
      <dsp:nvSpPr>
        <dsp:cNvPr id="0" name=""/>
        <dsp:cNvSpPr/>
      </dsp:nvSpPr>
      <dsp:spPr>
        <a:xfrm>
          <a:off x="3337554" y="30616"/>
          <a:ext cx="3824955" cy="3824955"/>
        </a:xfrm>
        <a:prstGeom prst="blockArc">
          <a:avLst>
            <a:gd name="adj1" fmla="val 13510079"/>
            <a:gd name="adj2" fmla="val 20048944"/>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940D09-655D-4701-B2E1-485D62ECB06A}">
      <dsp:nvSpPr>
        <dsp:cNvPr id="0" name=""/>
        <dsp:cNvSpPr/>
      </dsp:nvSpPr>
      <dsp:spPr>
        <a:xfrm>
          <a:off x="2819401" y="1447794"/>
          <a:ext cx="2828831" cy="176205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Core ETF</a:t>
          </a:r>
          <a:endParaRPr lang="en-US" sz="2800" kern="1200" dirty="0"/>
        </a:p>
      </dsp:txBody>
      <dsp:txXfrm>
        <a:off x="3233674" y="1705840"/>
        <a:ext cx="2000285" cy="1245958"/>
      </dsp:txXfrm>
    </dsp:sp>
    <dsp:sp modelId="{72D72987-70C3-42CC-B817-435DCD18B970}">
      <dsp:nvSpPr>
        <dsp:cNvPr id="0" name=""/>
        <dsp:cNvSpPr/>
      </dsp:nvSpPr>
      <dsp:spPr>
        <a:xfrm>
          <a:off x="2860066" y="1581"/>
          <a:ext cx="2145832" cy="1233435"/>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Sector</a:t>
          </a:r>
          <a:endParaRPr lang="en-US" sz="2800" kern="1200" dirty="0"/>
        </a:p>
      </dsp:txBody>
      <dsp:txXfrm>
        <a:off x="3174316" y="182213"/>
        <a:ext cx="1517332" cy="872171"/>
      </dsp:txXfrm>
    </dsp:sp>
    <dsp:sp modelId="{84005BEB-C6C7-4529-8ADB-9ED1F74CC902}">
      <dsp:nvSpPr>
        <dsp:cNvPr id="0" name=""/>
        <dsp:cNvSpPr/>
      </dsp:nvSpPr>
      <dsp:spPr>
        <a:xfrm>
          <a:off x="5950817" y="511837"/>
          <a:ext cx="1960705" cy="123343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Global</a:t>
          </a:r>
          <a:endParaRPr lang="en-US" sz="2800" kern="1200" dirty="0"/>
        </a:p>
      </dsp:txBody>
      <dsp:txXfrm>
        <a:off x="6237956" y="692469"/>
        <a:ext cx="1386427" cy="872171"/>
      </dsp:txXfrm>
    </dsp:sp>
    <dsp:sp modelId="{E4261375-A028-4D8F-A002-D27DB3E71FEC}">
      <dsp:nvSpPr>
        <dsp:cNvPr id="0" name=""/>
        <dsp:cNvSpPr/>
      </dsp:nvSpPr>
      <dsp:spPr>
        <a:xfrm>
          <a:off x="5915033" y="3191212"/>
          <a:ext cx="2314566" cy="12334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Derivatives</a:t>
          </a:r>
          <a:endParaRPr lang="en-US" sz="2400" kern="1200" dirty="0"/>
        </a:p>
      </dsp:txBody>
      <dsp:txXfrm>
        <a:off x="6253993" y="3371844"/>
        <a:ext cx="1636646" cy="872171"/>
      </dsp:txXfrm>
    </dsp:sp>
    <dsp:sp modelId="{780CD16E-AF21-42D4-AA6C-7689D36B1073}">
      <dsp:nvSpPr>
        <dsp:cNvPr id="0" name=""/>
        <dsp:cNvSpPr/>
      </dsp:nvSpPr>
      <dsp:spPr>
        <a:xfrm>
          <a:off x="369453" y="3191215"/>
          <a:ext cx="2291883" cy="1233435"/>
        </a:xfrm>
        <a:prstGeom prst="ellipse">
          <a:avLst/>
        </a:prstGeom>
        <a:solidFill>
          <a:srgbClr val="00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Multi factor</a:t>
          </a:r>
          <a:endParaRPr lang="en-US" sz="2800" kern="1200" dirty="0"/>
        </a:p>
      </dsp:txBody>
      <dsp:txXfrm>
        <a:off x="705091" y="3371847"/>
        <a:ext cx="1620607" cy="872171"/>
      </dsp:txXfrm>
    </dsp:sp>
    <dsp:sp modelId="{BD3124F1-D4D3-4C62-B41A-DF54ACA8FA79}">
      <dsp:nvSpPr>
        <dsp:cNvPr id="0" name=""/>
        <dsp:cNvSpPr/>
      </dsp:nvSpPr>
      <dsp:spPr>
        <a:xfrm>
          <a:off x="515920" y="741498"/>
          <a:ext cx="1233435" cy="123343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Style</a:t>
          </a:r>
          <a:endParaRPr lang="en-US" sz="2800" kern="1200" dirty="0"/>
        </a:p>
      </dsp:txBody>
      <dsp:txXfrm>
        <a:off x="696552" y="922130"/>
        <a:ext cx="872171" cy="87217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a:p>
        </p:txBody>
      </p:sp>
      <p:sp>
        <p:nvSpPr>
          <p:cNvPr id="34819"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a:p>
        </p:txBody>
      </p:sp>
      <p:sp>
        <p:nvSpPr>
          <p:cNvPr id="34820"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a:p>
        </p:txBody>
      </p:sp>
      <p:sp>
        <p:nvSpPr>
          <p:cNvPr id="34821"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F0B6EC5B-DE15-4B62-9DC0-DE1BD893DD16}" type="slidenum">
              <a:rPr lang="en-US"/>
              <a:pPr/>
              <a:t>‹#›</a:t>
            </a:fld>
            <a:endParaRPr lang="en-US"/>
          </a:p>
        </p:txBody>
      </p:sp>
    </p:spTree>
    <p:extLst>
      <p:ext uri="{BB962C8B-B14F-4D97-AF65-F5344CB8AC3E}">
        <p14:creationId xmlns:p14="http://schemas.microsoft.com/office/powerpoint/2010/main" val="1824868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823FACB9-4E35-4CB3-835A-2EBF55FAEDE3}" type="slidenum">
              <a:rPr lang="en-US"/>
              <a:pPr/>
              <a:t>‹#›</a:t>
            </a:fld>
            <a:endParaRPr lang="en-US"/>
          </a:p>
        </p:txBody>
      </p:sp>
    </p:spTree>
    <p:extLst>
      <p:ext uri="{BB962C8B-B14F-4D97-AF65-F5344CB8AC3E}">
        <p14:creationId xmlns:p14="http://schemas.microsoft.com/office/powerpoint/2010/main" val="9718694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004E4-DAE2-4178-9AA9-35D933BD9E59}" type="slidenum">
              <a:rPr lang="en-US"/>
              <a:pPr/>
              <a:t>1</a:t>
            </a:fld>
            <a:endParaRPr lang="en-US" dirty="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93747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CB77056-B92F-42B3-AE79-041DA7605978}" type="slidenum">
              <a:rPr lang="en-US" altLang="en-US" smtClean="0"/>
              <a:pPr/>
              <a:t>30</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DR stands for “American Depositary Receipt”</a:t>
            </a:r>
          </a:p>
          <a:p>
            <a:endParaRPr lang="en-US" altLang="en-US" dirty="0" smtClean="0"/>
          </a:p>
          <a:p>
            <a:r>
              <a:rPr lang="en-US" altLang="en-US" dirty="0" smtClean="0"/>
              <a:t>It is a stock that trades in the US but represents a specific number of shares in a foreign corporation</a:t>
            </a:r>
          </a:p>
          <a:p>
            <a:endParaRPr lang="en-US" altLang="en-US" dirty="0" smtClean="0"/>
          </a:p>
          <a:p>
            <a:r>
              <a:rPr lang="en-US" altLang="en-US" dirty="0" smtClean="0"/>
              <a:t>DRs are bought and sold on American markets and are issues/sponsored in the US by banks or brokerages</a:t>
            </a:r>
          </a:p>
        </p:txBody>
      </p:sp>
    </p:spTree>
    <p:extLst>
      <p:ext uri="{BB962C8B-B14F-4D97-AF65-F5344CB8AC3E}">
        <p14:creationId xmlns:p14="http://schemas.microsoft.com/office/powerpoint/2010/main" val="782553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FACB9-4E35-4CB3-835A-2EBF55FAEDE3}" type="slidenum">
              <a:rPr lang="en-US" smtClean="0"/>
              <a:pPr/>
              <a:t>31</a:t>
            </a:fld>
            <a:endParaRPr lang="en-US"/>
          </a:p>
        </p:txBody>
      </p:sp>
    </p:spTree>
    <p:extLst>
      <p:ext uri="{BB962C8B-B14F-4D97-AF65-F5344CB8AC3E}">
        <p14:creationId xmlns:p14="http://schemas.microsoft.com/office/powerpoint/2010/main" val="851305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02A30C8-376F-4319-BE46-D1D8CCD923B8}" type="slidenum">
              <a:rPr lang="en-US" altLang="en-US" smtClean="0"/>
              <a:pPr/>
              <a:t>32</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There are three types of DR issues. </a:t>
            </a:r>
          </a:p>
          <a:p>
            <a:endParaRPr lang="en-US" altLang="en-US" dirty="0" smtClean="0"/>
          </a:p>
          <a:p>
            <a:r>
              <a:rPr lang="en-US" altLang="en-US" dirty="0" smtClean="0"/>
              <a:t>Level 1 is the most basic type of DR where foreign companies either don’t qualify or don’ wish to have their DR listed on an exchange. </a:t>
            </a:r>
            <a:r>
              <a:rPr lang="en-US" altLang="en-US" b="1" i="1" dirty="0" smtClean="0"/>
              <a:t>Level 1 DRs are found on the over-the-counter market and are an easy and inexpensive way to gauge interest for its securities in North America.  They also have the loosest requirements from the Securities and Exchange Commission.</a:t>
            </a:r>
          </a:p>
          <a:p>
            <a:endParaRPr lang="en-US" altLang="en-US" b="1" i="1" dirty="0" smtClean="0"/>
          </a:p>
          <a:p>
            <a:r>
              <a:rPr lang="en-US" altLang="en-US" dirty="0" smtClean="0"/>
              <a:t>Level 2 is listed on an exchange or quoted on Nasdaq. They have slightly more requirements from the SEC, but also get higher visibility trading volume</a:t>
            </a:r>
          </a:p>
          <a:p>
            <a:endParaRPr lang="en-US" altLang="en-US" dirty="0" smtClean="0"/>
          </a:p>
          <a:p>
            <a:r>
              <a:rPr lang="en-US" altLang="en-US" dirty="0" smtClean="0"/>
              <a:t>Level 3, which is the most prestigious of the three, this is when an issuer floats a public offering of an DR on a US exchange</a:t>
            </a:r>
          </a:p>
        </p:txBody>
      </p:sp>
    </p:spTree>
    <p:extLst>
      <p:ext uri="{BB962C8B-B14F-4D97-AF65-F5344CB8AC3E}">
        <p14:creationId xmlns:p14="http://schemas.microsoft.com/office/powerpoint/2010/main" val="3126642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6B35309-C69B-433A-92D2-0DB16D131BC1}" type="slidenum">
              <a:rPr lang="en-US" altLang="en-US" smtClean="0"/>
              <a:pPr/>
              <a:t>34</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Several factors determine the value of the DR, other than just the performance of the company.  Investors should consider three important risks, in addition to the company’s fundamental performance.</a:t>
            </a:r>
          </a:p>
          <a:p>
            <a:endParaRPr lang="en-US" altLang="en-US" dirty="0" smtClean="0"/>
          </a:p>
          <a:p>
            <a:r>
              <a:rPr lang="en-US" altLang="en-US" dirty="0" smtClean="0"/>
              <a:t>1.) Political risk – Is the government of the DR’s home country stable?</a:t>
            </a:r>
          </a:p>
          <a:p>
            <a:r>
              <a:rPr lang="en-US" altLang="en-US" dirty="0" smtClean="0"/>
              <a:t>	- Example: May be cautious about Russian Vodka, Inc. because of Russia’s instability</a:t>
            </a:r>
          </a:p>
          <a:p>
            <a:endParaRPr lang="en-US" altLang="en-US" dirty="0" smtClean="0"/>
          </a:p>
          <a:p>
            <a:r>
              <a:rPr lang="en-US" altLang="en-US" dirty="0" smtClean="0"/>
              <a:t>2.) Exchange rate risk – Is the currency of the home country stable?</a:t>
            </a:r>
          </a:p>
          <a:p>
            <a:r>
              <a:rPr lang="en-US" altLang="en-US" dirty="0" smtClean="0"/>
              <a:t>	- DR shares track the shares in the home country.  If the home country’s currency is devalued, it will affect the DR.  This can result in big loss, even if the company performs well.</a:t>
            </a:r>
          </a:p>
          <a:p>
            <a:endParaRPr lang="en-US" altLang="en-US" dirty="0" smtClean="0"/>
          </a:p>
          <a:p>
            <a:r>
              <a:rPr lang="en-US" altLang="en-US" dirty="0" smtClean="0"/>
              <a:t>3.) Inflationary risk – Extension of exchange rate risk</a:t>
            </a:r>
          </a:p>
          <a:p>
            <a:r>
              <a:rPr lang="en-US" altLang="en-US" dirty="0" smtClean="0"/>
              <a:t>	- Inflation, the rate at which the general level of prices for goods and services is rising and purchasing power is falling, can cause problems for a company.  The currency of a country with high inflation becomes less and less valuable. </a:t>
            </a:r>
          </a:p>
        </p:txBody>
      </p:sp>
    </p:spTree>
    <p:extLst>
      <p:ext uri="{BB962C8B-B14F-4D97-AF65-F5344CB8AC3E}">
        <p14:creationId xmlns:p14="http://schemas.microsoft.com/office/powerpoint/2010/main" val="3779281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3CAE4B9-5196-4F17-8661-983784EC47E4}" type="slidenum">
              <a:rPr lang="en-US" altLang="en-US"/>
              <a:pPr/>
              <a:t>36</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dirty="0" smtClean="0"/>
              <a:t>The advantageous of DRs are twofold:</a:t>
            </a:r>
          </a:p>
          <a:p>
            <a:endParaRPr lang="en-US" altLang="en-US" b="1" i="1" dirty="0" smtClean="0"/>
          </a:p>
          <a:p>
            <a:r>
              <a:rPr lang="en-US" altLang="en-US" dirty="0" smtClean="0"/>
              <a:t>For individuals, DRs are an easy and cost-effective way to buy shares in a foreign company. </a:t>
            </a:r>
            <a:r>
              <a:rPr lang="en-US" altLang="en-US" b="1" i="1" dirty="0" smtClean="0"/>
              <a:t>They save money by reducing administration costs and avoiding foreign taxes on each transaction</a:t>
            </a:r>
          </a:p>
          <a:p>
            <a:endParaRPr lang="en-US" altLang="en-US" b="1" i="1" dirty="0" smtClean="0"/>
          </a:p>
          <a:p>
            <a:r>
              <a:rPr lang="en-US" altLang="en-US" dirty="0" smtClean="0"/>
              <a:t>Foreign entities like DRs because they get more U.S. exposure, allowing them to tap into the wealthy North American equities markets</a:t>
            </a:r>
          </a:p>
        </p:txBody>
      </p:sp>
    </p:spTree>
    <p:extLst>
      <p:ext uri="{BB962C8B-B14F-4D97-AF65-F5344CB8AC3E}">
        <p14:creationId xmlns:p14="http://schemas.microsoft.com/office/powerpoint/2010/main" val="3185911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backdrop of the global financial and economic crisis, our study strived to determine whether an investment philosophy for mutual funds in accordance to Islamic finance principles would have resulted in risk-adjusted return improvements. An Islamic investment strategy might have proven especially beneficial due to its exclusion of highly leveraged companies and emphasis on high-level asset backing.</a:t>
            </a:r>
          </a:p>
          <a:p>
            <a:endParaRPr lang="en-US" baseline="0" dirty="0" smtClean="0"/>
          </a:p>
          <a:p>
            <a:r>
              <a:rPr lang="en-US" baseline="0" dirty="0" smtClean="0"/>
              <a:t>Using quantitative analysis, we will compare the performance of equity portfolios devised according to Islamic, Socially Responsible Investing, short SRI, and Traditional asset allocation methodologies</a:t>
            </a:r>
          </a:p>
          <a:p>
            <a:endParaRPr lang="en-US" baseline="0" dirty="0" smtClean="0"/>
          </a:p>
        </p:txBody>
      </p:sp>
      <p:sp>
        <p:nvSpPr>
          <p:cNvPr id="4" name="Slide Number Placeholder 3"/>
          <p:cNvSpPr>
            <a:spLocks noGrp="1"/>
          </p:cNvSpPr>
          <p:nvPr>
            <p:ph type="sldNum" sz="quarter" idx="10"/>
          </p:nvPr>
        </p:nvSpPr>
        <p:spPr/>
        <p:txBody>
          <a:bodyPr/>
          <a:lstStyle/>
          <a:p>
            <a:fld id="{E754E7BE-DF31-468C-8B2F-3AC534BD0744}" type="slidenum">
              <a:rPr lang="en-US" smtClean="0"/>
              <a:pPr/>
              <a:t>40</a:t>
            </a:fld>
            <a:endParaRPr lang="en-US" dirty="0"/>
          </a:p>
        </p:txBody>
      </p:sp>
    </p:spTree>
    <p:extLst>
      <p:ext uri="{BB962C8B-B14F-4D97-AF65-F5344CB8AC3E}">
        <p14:creationId xmlns:p14="http://schemas.microsoft.com/office/powerpoint/2010/main" val="952360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backdrop of the global financial and economic crisis, our study strived to determine whether an investment philosophy for mutual funds in accordance to Islamic finance principles would have resulted in risk-adjusted return improvements. An Islamic investment strategy might have proven especially beneficial due to its exclusion of highly leveraged companies and emphasis on high-level asset backing.</a:t>
            </a:r>
          </a:p>
          <a:p>
            <a:endParaRPr lang="en-US" baseline="0" dirty="0" smtClean="0"/>
          </a:p>
          <a:p>
            <a:r>
              <a:rPr lang="en-US" baseline="0" dirty="0" smtClean="0"/>
              <a:t>Using quantitative analysis, we will compare the performance of equity portfolios devised according to Islamic, Socially Responsible Investing, short SRI, and Traditional asset allocation methodologies</a:t>
            </a:r>
          </a:p>
          <a:p>
            <a:endParaRPr lang="en-US" baseline="0" dirty="0" smtClean="0"/>
          </a:p>
        </p:txBody>
      </p:sp>
      <p:sp>
        <p:nvSpPr>
          <p:cNvPr id="4" name="Slide Number Placeholder 3"/>
          <p:cNvSpPr>
            <a:spLocks noGrp="1"/>
          </p:cNvSpPr>
          <p:nvPr>
            <p:ph type="sldNum" sz="quarter" idx="10"/>
          </p:nvPr>
        </p:nvSpPr>
        <p:spPr/>
        <p:txBody>
          <a:bodyPr/>
          <a:lstStyle/>
          <a:p>
            <a:fld id="{E754E7BE-DF31-468C-8B2F-3AC534BD0744}" type="slidenum">
              <a:rPr lang="en-US" smtClean="0"/>
              <a:pPr/>
              <a:t>41</a:t>
            </a:fld>
            <a:endParaRPr lang="en-US" dirty="0"/>
          </a:p>
        </p:txBody>
      </p:sp>
    </p:spTree>
    <p:extLst>
      <p:ext uri="{BB962C8B-B14F-4D97-AF65-F5344CB8AC3E}">
        <p14:creationId xmlns:p14="http://schemas.microsoft.com/office/powerpoint/2010/main" val="2441203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54E7BE-DF31-468C-8B2F-3AC534BD0744}" type="slidenum">
              <a:rPr lang="en-US" smtClean="0"/>
              <a:pPr/>
              <a:t>54</a:t>
            </a:fld>
            <a:endParaRPr lang="en-US"/>
          </a:p>
        </p:txBody>
      </p:sp>
    </p:spTree>
    <p:extLst>
      <p:ext uri="{BB962C8B-B14F-4D97-AF65-F5344CB8AC3E}">
        <p14:creationId xmlns:p14="http://schemas.microsoft.com/office/powerpoint/2010/main" val="35542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1D126-6ECA-4DB7-915E-A5CE094BD9ED}" type="slidenum">
              <a:rPr lang="en-US"/>
              <a:pPr/>
              <a:t>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1127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10667-28C4-42A4-9B4D-9FB720DF5B88}" type="slidenum">
              <a:rPr lang="en-US" altLang="en-US"/>
              <a:pPr/>
              <a:t>4</a:t>
            </a:fld>
            <a:endParaRPr lang="en-US" altLang="en-US"/>
          </a:p>
        </p:txBody>
      </p:sp>
      <p:sp>
        <p:nvSpPr>
          <p:cNvPr id="129026" name="Rectangle 2"/>
          <p:cNvSpPr>
            <a:spLocks noGrp="1" noRot="1" noChangeAspect="1" noChangeArrowheads="1" noTextEdit="1"/>
          </p:cNvSpPr>
          <p:nvPr>
            <p:ph type="sldImg"/>
          </p:nvPr>
        </p:nvSpPr>
        <p:spPr>
          <a:ln/>
        </p:spPr>
      </p:sp>
      <p:sp>
        <p:nvSpPr>
          <p:cNvPr id="129028"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1678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FACB9-4E35-4CB3-835A-2EBF55FAEDE3}" type="slidenum">
              <a:rPr lang="en-US" smtClean="0"/>
              <a:pPr/>
              <a:t>5</a:t>
            </a:fld>
            <a:endParaRPr lang="en-US"/>
          </a:p>
        </p:txBody>
      </p:sp>
    </p:spTree>
    <p:extLst>
      <p:ext uri="{BB962C8B-B14F-4D97-AF65-F5344CB8AC3E}">
        <p14:creationId xmlns:p14="http://schemas.microsoft.com/office/powerpoint/2010/main" val="1804694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10667-28C4-42A4-9B4D-9FB720DF5B88}" type="slidenum">
              <a:rPr lang="en-US" altLang="en-US"/>
              <a:pPr/>
              <a:t>6</a:t>
            </a:fld>
            <a:endParaRPr lang="en-US" altLang="en-US"/>
          </a:p>
        </p:txBody>
      </p:sp>
      <p:sp>
        <p:nvSpPr>
          <p:cNvPr id="129026" name="Rectangle 2"/>
          <p:cNvSpPr>
            <a:spLocks noGrp="1" noRot="1" noChangeAspect="1" noChangeArrowheads="1" noTextEdit="1"/>
          </p:cNvSpPr>
          <p:nvPr>
            <p:ph type="sldImg"/>
          </p:nvPr>
        </p:nvSpPr>
        <p:spPr>
          <a:ln/>
        </p:spPr>
      </p:sp>
      <p:sp>
        <p:nvSpPr>
          <p:cNvPr id="129028"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501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10667-28C4-42A4-9B4D-9FB720DF5B88}" type="slidenum">
              <a:rPr lang="en-US" altLang="en-US"/>
              <a:pPr/>
              <a:t>13</a:t>
            </a:fld>
            <a:endParaRPr lang="en-US" altLang="en-US"/>
          </a:p>
        </p:txBody>
      </p:sp>
      <p:sp>
        <p:nvSpPr>
          <p:cNvPr id="129026" name="Rectangle 2"/>
          <p:cNvSpPr>
            <a:spLocks noGrp="1" noRot="1" noChangeAspect="1" noChangeArrowheads="1" noTextEdit="1"/>
          </p:cNvSpPr>
          <p:nvPr>
            <p:ph type="sldImg"/>
          </p:nvPr>
        </p:nvSpPr>
        <p:spPr>
          <a:ln/>
        </p:spPr>
      </p:sp>
      <p:sp>
        <p:nvSpPr>
          <p:cNvPr id="129028"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3128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FACB9-4E35-4CB3-835A-2EBF55FAEDE3}" type="slidenum">
              <a:rPr lang="en-US" smtClean="0"/>
              <a:pPr/>
              <a:t>25</a:t>
            </a:fld>
            <a:endParaRPr lang="en-US"/>
          </a:p>
        </p:txBody>
      </p:sp>
    </p:spTree>
    <p:extLst>
      <p:ext uri="{BB962C8B-B14F-4D97-AF65-F5344CB8AC3E}">
        <p14:creationId xmlns:p14="http://schemas.microsoft.com/office/powerpoint/2010/main" val="3708444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FACB9-4E35-4CB3-835A-2EBF55FAEDE3}" type="slidenum">
              <a:rPr lang="en-US" smtClean="0"/>
              <a:pPr/>
              <a:t>26</a:t>
            </a:fld>
            <a:endParaRPr lang="en-US"/>
          </a:p>
        </p:txBody>
      </p:sp>
    </p:spTree>
    <p:extLst>
      <p:ext uri="{BB962C8B-B14F-4D97-AF65-F5344CB8AC3E}">
        <p14:creationId xmlns:p14="http://schemas.microsoft.com/office/powerpoint/2010/main" val="2112954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004E4-DAE2-4178-9AA9-35D933BD9E59}" type="slidenum">
              <a:rPr lang="en-US"/>
              <a:pPr/>
              <a:t>29</a:t>
            </a:fld>
            <a:endParaRPr lang="en-US" dirty="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5483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7" name="Rectangle 3"/>
          <p:cNvSpPr>
            <a:spLocks noGrp="1" noChangeArrowheads="1"/>
          </p:cNvSpPr>
          <p:nvPr>
            <p:ph type="ctrTitle"/>
          </p:nvPr>
        </p:nvSpPr>
        <p:spPr>
          <a:xfrm>
            <a:off x="315913" y="466725"/>
            <a:ext cx="6781800" cy="2133600"/>
          </a:xfrm>
        </p:spPr>
        <p:txBody>
          <a:bodyPr/>
          <a:lstStyle>
            <a:lvl1pPr algn="l">
              <a:defRPr sz="4400"/>
            </a:lvl1pPr>
          </a:lstStyle>
          <a:p>
            <a:pPr lvl="0"/>
            <a:r>
              <a:rPr lang="en-US" altLang="en-US" noProof="0" dirty="0" smtClean="0"/>
              <a:t>Click to edit Master title style</a:t>
            </a:r>
          </a:p>
        </p:txBody>
      </p:sp>
      <p:sp>
        <p:nvSpPr>
          <p:cNvPr id="47108" name="Rectangle 4"/>
          <p:cNvSpPr>
            <a:spLocks noGrp="1" noChangeArrowheads="1"/>
          </p:cNvSpPr>
          <p:nvPr>
            <p:ph type="subTitle" idx="1"/>
          </p:nvPr>
        </p:nvSpPr>
        <p:spPr>
          <a:xfrm>
            <a:off x="320676" y="3018064"/>
            <a:ext cx="6248400" cy="2362200"/>
          </a:xfrm>
        </p:spPr>
        <p:txBody>
          <a:bodyPr/>
          <a:lstStyle>
            <a:lvl1pPr marL="0" indent="0" algn="r">
              <a:defRPr sz="2900"/>
            </a:lvl1pPr>
          </a:lstStyle>
          <a:p>
            <a:pPr lvl="0"/>
            <a:r>
              <a:rPr lang="en-US" altLang="en-US" noProof="0" smtClean="0"/>
              <a:t>Click to edit Master subtitle style</a:t>
            </a:r>
          </a:p>
        </p:txBody>
      </p:sp>
      <p:sp>
        <p:nvSpPr>
          <p:cNvPr id="47109" name="Rectangle 5"/>
          <p:cNvSpPr>
            <a:spLocks noGrp="1" noChangeArrowheads="1"/>
          </p:cNvSpPr>
          <p:nvPr>
            <p:ph type="dt" sz="half" idx="2"/>
          </p:nvPr>
        </p:nvSpPr>
        <p:spPr/>
        <p:txBody>
          <a:bodyPr/>
          <a:lstStyle>
            <a:lvl1pPr>
              <a:defRPr/>
            </a:lvl1pPr>
          </a:lstStyle>
          <a:p>
            <a:endParaRPr lang="en-US" altLang="en-US"/>
          </a:p>
        </p:txBody>
      </p:sp>
      <p:sp>
        <p:nvSpPr>
          <p:cNvPr id="47110" name="Rectangle 6"/>
          <p:cNvSpPr>
            <a:spLocks noGrp="1" noChangeArrowheads="1"/>
          </p:cNvSpPr>
          <p:nvPr>
            <p:ph type="ftr" sz="quarter" idx="3"/>
          </p:nvPr>
        </p:nvSpPr>
        <p:spPr/>
        <p:txBody>
          <a:bodyPr/>
          <a:lstStyle>
            <a:lvl1pPr>
              <a:defRPr/>
            </a:lvl1pPr>
          </a:lstStyle>
          <a:p>
            <a:endParaRPr lang="en-US" altLang="en-US"/>
          </a:p>
        </p:txBody>
      </p:sp>
      <p:sp>
        <p:nvSpPr>
          <p:cNvPr id="47111" name="Rectangle 7"/>
          <p:cNvSpPr>
            <a:spLocks noGrp="1" noChangeArrowheads="1"/>
          </p:cNvSpPr>
          <p:nvPr>
            <p:ph type="sldNum" sz="quarter" idx="4"/>
          </p:nvPr>
        </p:nvSpPr>
        <p:spPr/>
        <p:txBody>
          <a:bodyPr/>
          <a:lstStyle>
            <a:lvl1pPr>
              <a:defRPr/>
            </a:lvl1pPr>
          </a:lstStyle>
          <a:p>
            <a:fld id="{E945280F-DE53-48B1-9FB9-96A39916642A}" type="slidenum">
              <a:rPr lang="en-US" altLang="en-US"/>
              <a:pPr/>
              <a:t>‹#›</a:t>
            </a:fld>
            <a:endParaRPr lang="en-US" altLang="en-US"/>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a:p>
        </p:txBody>
      </p:sp>
    </p:spTree>
    <p:extLst>
      <p:ext uri="{BB962C8B-B14F-4D97-AF65-F5344CB8AC3E}">
        <p14:creationId xmlns:p14="http://schemas.microsoft.com/office/powerpoint/2010/main" val="411312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076950" cy="57070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a:p>
        </p:txBody>
      </p:sp>
    </p:spTree>
    <p:extLst>
      <p:ext uri="{BB962C8B-B14F-4D97-AF65-F5344CB8AC3E}">
        <p14:creationId xmlns:p14="http://schemas.microsoft.com/office/powerpoint/2010/main" val="325170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DR_footer_body_2">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0"/>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4" name="Footer Placeholder 12"/>
          <p:cNvSpPr>
            <a:spLocks noGrp="1"/>
          </p:cNvSpPr>
          <p:nvPr>
            <p:ph type="ftr" sz="quarter" idx="10"/>
          </p:nvPr>
        </p:nvSpPr>
        <p:spPr>
          <a:xfrm>
            <a:off x="228600" y="6400800"/>
            <a:ext cx="5562600" cy="365125"/>
          </a:xfrm>
        </p:spPr>
        <p:txBody>
          <a:bodyPr/>
          <a:lstStyle>
            <a:lvl1pPr>
              <a:defRPr sz="1000" b="1">
                <a:latin typeface="Arial" pitchFamily="34" charset="0"/>
                <a:cs typeface="Arial" pitchFamily="34" charset="0"/>
              </a:defRPr>
            </a:lvl1pPr>
          </a:lstStyle>
          <a:p>
            <a:pPr>
              <a:defRPr/>
            </a:pPr>
            <a:r>
              <a:rPr lang="en-US"/>
              <a:t>Source:</a:t>
            </a:r>
          </a:p>
        </p:txBody>
      </p:sp>
      <p:sp>
        <p:nvSpPr>
          <p:cNvPr id="5" name="Slide Number Placeholder 13"/>
          <p:cNvSpPr>
            <a:spLocks noGrp="1"/>
          </p:cNvSpPr>
          <p:nvPr>
            <p:ph type="sldNum" sz="quarter" idx="11"/>
          </p:nvPr>
        </p:nvSpPr>
        <p:spPr>
          <a:xfrm>
            <a:off x="481013" y="6578600"/>
            <a:ext cx="407987" cy="158750"/>
          </a:xfrm>
        </p:spPr>
        <p:txBody>
          <a:bodyPr/>
          <a:lstStyle>
            <a:lvl1pPr>
              <a:defRPr/>
            </a:lvl1pPr>
          </a:lstStyle>
          <a:p>
            <a:pPr>
              <a:defRPr/>
            </a:pPr>
            <a:fld id="{86A180FA-DCA6-4FFD-833B-31260E731756}" type="slidenum">
              <a:rPr lang="en-US"/>
              <a:pPr>
                <a:defRPr/>
              </a:pPr>
              <a:t>‹#›</a:t>
            </a:fld>
            <a:endParaRPr lang="en-US"/>
          </a:p>
        </p:txBody>
      </p:sp>
    </p:spTree>
    <p:extLst>
      <p:ext uri="{BB962C8B-B14F-4D97-AF65-F5344CB8AC3E}">
        <p14:creationId xmlns:p14="http://schemas.microsoft.com/office/powerpoint/2010/main" val="3149374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D3726E-54ED-4E54-9F28-126ED4A64952}" type="slidenum">
              <a:rPr lang="en-US" altLang="en-US"/>
              <a:pPr>
                <a:defRPr/>
              </a:pPr>
              <a:t>‹#›</a:t>
            </a:fld>
            <a:endParaRPr lang="en-US" altLang="en-US"/>
          </a:p>
        </p:txBody>
      </p:sp>
    </p:spTree>
    <p:extLst>
      <p:ext uri="{BB962C8B-B14F-4D97-AF65-F5344CB8AC3E}">
        <p14:creationId xmlns:p14="http://schemas.microsoft.com/office/powerpoint/2010/main" val="233758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1C6F290-D301-4864-9490-340EF11588D9}" type="slidenum">
              <a:rPr lang="en-US" altLang="en-US"/>
              <a:pPr/>
              <a:t>‹#›</a:t>
            </a:fld>
            <a:endParaRPr lang="en-US" altLang="en-US"/>
          </a:p>
        </p:txBody>
      </p:sp>
    </p:spTree>
    <p:extLst>
      <p:ext uri="{BB962C8B-B14F-4D97-AF65-F5344CB8AC3E}">
        <p14:creationId xmlns:p14="http://schemas.microsoft.com/office/powerpoint/2010/main" val="30360729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0208CE1-DD55-4A43-A479-EF83A2DC3985}" type="slidenum">
              <a:rPr lang="en-US" altLang="en-US"/>
              <a:pPr/>
              <a:t>‹#›</a:t>
            </a:fld>
            <a:endParaRPr lang="en-US" altLang="en-US"/>
          </a:p>
        </p:txBody>
      </p:sp>
    </p:spTree>
    <p:extLst>
      <p:ext uri="{BB962C8B-B14F-4D97-AF65-F5344CB8AC3E}">
        <p14:creationId xmlns:p14="http://schemas.microsoft.com/office/powerpoint/2010/main" val="162197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524000"/>
            <a:ext cx="3619500" cy="4411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3619500" cy="4411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927AF89-6755-46F5-BBCF-E571D7F311A5}" type="slidenum">
              <a:rPr lang="en-US" altLang="en-US"/>
              <a:pPr/>
              <a:t>‹#›</a:t>
            </a:fld>
            <a:endParaRPr lang="en-US" altLang="en-US"/>
          </a:p>
        </p:txBody>
      </p:sp>
    </p:spTree>
    <p:extLst>
      <p:ext uri="{BB962C8B-B14F-4D97-AF65-F5344CB8AC3E}">
        <p14:creationId xmlns:p14="http://schemas.microsoft.com/office/powerpoint/2010/main" val="103735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76BE3C0-1208-4260-82C3-0EB040027195}" type="slidenum">
              <a:rPr lang="en-US" altLang="en-US"/>
              <a:pPr/>
              <a:t>‹#›</a:t>
            </a:fld>
            <a:endParaRPr lang="en-US" altLang="en-US"/>
          </a:p>
        </p:txBody>
      </p:sp>
    </p:spTree>
    <p:extLst>
      <p:ext uri="{BB962C8B-B14F-4D97-AF65-F5344CB8AC3E}">
        <p14:creationId xmlns:p14="http://schemas.microsoft.com/office/powerpoint/2010/main" val="139325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5F02DF6-5EF1-449D-8E8F-F40E7D2FCBCB}" type="slidenum">
              <a:rPr lang="en-US" altLang="en-US"/>
              <a:pPr/>
              <a:t>‹#›</a:t>
            </a:fld>
            <a:endParaRPr lang="en-US" altLang="en-US"/>
          </a:p>
        </p:txBody>
      </p:sp>
    </p:spTree>
    <p:extLst>
      <p:ext uri="{BB962C8B-B14F-4D97-AF65-F5344CB8AC3E}">
        <p14:creationId xmlns:p14="http://schemas.microsoft.com/office/powerpoint/2010/main" val="8673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C3460AA-1533-4548-8781-A6D0EAE276D6}" type="slidenum">
              <a:rPr lang="en-US" altLang="en-US"/>
              <a:pPr/>
              <a:t>‹#›</a:t>
            </a:fld>
            <a:endParaRPr lang="en-US" altLang="en-US"/>
          </a:p>
        </p:txBody>
      </p:sp>
    </p:spTree>
    <p:extLst>
      <p:ext uri="{BB962C8B-B14F-4D97-AF65-F5344CB8AC3E}">
        <p14:creationId xmlns:p14="http://schemas.microsoft.com/office/powerpoint/2010/main" val="125109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6386842-FEC9-453F-B6F7-7C945F3A2D73}" type="slidenum">
              <a:rPr lang="en-US" altLang="en-US"/>
              <a:pPr/>
              <a:t>‹#›</a:t>
            </a:fld>
            <a:endParaRPr lang="en-US" altLang="en-US"/>
          </a:p>
        </p:txBody>
      </p:sp>
    </p:spTree>
    <p:extLst>
      <p:ext uri="{BB962C8B-B14F-4D97-AF65-F5344CB8AC3E}">
        <p14:creationId xmlns:p14="http://schemas.microsoft.com/office/powerpoint/2010/main" val="1530924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96DA581-ADE3-4A40-91CB-711A776CAC29}" type="slidenum">
              <a:rPr lang="en-US" altLang="en-US"/>
              <a:pPr/>
              <a:t>‹#›</a:t>
            </a:fld>
            <a:endParaRPr lang="en-US" altLang="en-US"/>
          </a:p>
        </p:txBody>
      </p:sp>
    </p:spTree>
    <p:extLst>
      <p:ext uri="{BB962C8B-B14F-4D97-AF65-F5344CB8AC3E}">
        <p14:creationId xmlns:p14="http://schemas.microsoft.com/office/powerpoint/2010/main" val="291156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3" name="Rectangle 3"/>
          <p:cNvSpPr>
            <a:spLocks noGrp="1" noChangeArrowheads="1"/>
          </p:cNvSpPr>
          <p:nvPr>
            <p:ph type="title"/>
          </p:nvPr>
        </p:nvSpPr>
        <p:spPr bwMode="auto">
          <a:xfrm>
            <a:off x="228600" y="228600"/>
            <a:ext cx="7696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46084" name="Rectangle 4"/>
          <p:cNvSpPr>
            <a:spLocks noGrp="1" noChangeArrowheads="1"/>
          </p:cNvSpPr>
          <p:nvPr>
            <p:ph type="body" idx="1"/>
          </p:nvPr>
        </p:nvSpPr>
        <p:spPr bwMode="auto">
          <a:xfrm>
            <a:off x="1143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6085"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endParaRPr lang="en-US" altLang="en-US"/>
          </a:p>
        </p:txBody>
      </p:sp>
      <p:sp>
        <p:nvSpPr>
          <p:cNvPr id="46086"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endParaRPr lang="en-US" altLang="en-US"/>
          </a:p>
        </p:txBody>
      </p:sp>
      <p:sp>
        <p:nvSpPr>
          <p:cNvPr id="46087"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D7E5119E-5338-4B55-81DC-57EAC9440FD0}" type="slidenum">
              <a:rPr lang="en-US" altLang="en-US"/>
              <a:pPr/>
              <a:t>‹#›</a:t>
            </a:fld>
            <a:endParaRPr lang="en-US" altLang="en-US"/>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Lst>
  <p:timing>
    <p:tnLst>
      <p:par>
        <p:cTn id="1" dur="indefinite" restart="never" nodeType="tmRoot"/>
      </p:par>
    </p:tnLst>
  </p:timing>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5000"/>
        </a:spcBef>
        <a:spcAft>
          <a:spcPct val="0"/>
        </a:spcAft>
        <a:buClr>
          <a:schemeClr val="tx2"/>
        </a:buClr>
        <a:buSzPct val="60000"/>
        <a:buFont typeface="Wingdings" pitchFamily="2" charset="2"/>
        <a:defRPr sz="2700">
          <a:solidFill>
            <a:schemeClr val="tx1"/>
          </a:solidFill>
          <a:latin typeface="+mn-lt"/>
          <a:ea typeface="+mn-ea"/>
          <a:cs typeface="+mn-cs"/>
        </a:defRPr>
      </a:lvl1pPr>
      <a:lvl2pPr marL="692150" indent="-347663" algn="l" rtl="0" eaLnBrk="1" fontAlgn="base" hangingPunct="1">
        <a:spcBef>
          <a:spcPct val="0"/>
        </a:spcBef>
        <a:spcAft>
          <a:spcPct val="25000"/>
        </a:spcAft>
        <a:buClr>
          <a:schemeClr val="accent2"/>
        </a:buClr>
        <a:buSzPct val="55000"/>
        <a:buFont typeface="Wingdings" pitchFamily="2" charset="2"/>
        <a:buChar char="l"/>
        <a:defRPr sz="2400">
          <a:solidFill>
            <a:schemeClr val="tx1"/>
          </a:solidFill>
          <a:latin typeface="+mn-lt"/>
        </a:defRPr>
      </a:lvl2pPr>
      <a:lvl3pPr marL="987425" indent="-293688" algn="l" rtl="0" eaLnBrk="1" fontAlgn="base" hangingPunct="1">
        <a:spcBef>
          <a:spcPct val="0"/>
        </a:spcBef>
        <a:spcAft>
          <a:spcPct val="25000"/>
        </a:spcAft>
        <a:buClr>
          <a:schemeClr val="accent1"/>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a:xfrm>
            <a:off x="762000" y="1273175"/>
            <a:ext cx="6248400" cy="1470025"/>
          </a:xfrm>
        </p:spPr>
        <p:txBody>
          <a:bodyPr/>
          <a:lstStyle/>
          <a:p>
            <a:pPr algn="l"/>
            <a:r>
              <a:rPr lang="en-US" sz="3800" dirty="0" smtClean="0">
                <a:solidFill>
                  <a:schemeClr val="tx1"/>
                </a:solidFill>
                <a:latin typeface="Maiandra GD" panose="020E0502030308020204" pitchFamily="34" charset="0"/>
              </a:rPr>
              <a:t>Developing Markets for  Islamic ETFs and Depositary Receipts</a:t>
            </a:r>
            <a:endParaRPr lang="en-US" sz="3800" dirty="0">
              <a:solidFill>
                <a:schemeClr val="tx1"/>
              </a:solidFill>
              <a:latin typeface="Maiandra GD" panose="020E0502030308020204" pitchFamily="34" charset="0"/>
            </a:endParaRPr>
          </a:p>
        </p:txBody>
      </p:sp>
      <p:sp>
        <p:nvSpPr>
          <p:cNvPr id="2057" name="Rectangle 9"/>
          <p:cNvSpPr>
            <a:spLocks noGrp="1" noChangeArrowheads="1"/>
          </p:cNvSpPr>
          <p:nvPr>
            <p:ph type="subTitle" idx="1"/>
          </p:nvPr>
        </p:nvSpPr>
        <p:spPr>
          <a:xfrm>
            <a:off x="990600" y="3048000"/>
            <a:ext cx="6324600" cy="3505200"/>
          </a:xfrm>
        </p:spPr>
        <p:txBody>
          <a:bodyPr/>
          <a:lstStyle/>
          <a:p>
            <a:r>
              <a:rPr lang="en-US" sz="1800" dirty="0" smtClean="0"/>
              <a:t>Presented </a:t>
            </a:r>
            <a:r>
              <a:rPr lang="en-US" sz="1800" dirty="0"/>
              <a:t>at </a:t>
            </a:r>
          </a:p>
          <a:p>
            <a:r>
              <a:rPr lang="en-US" sz="1800" b="1" dirty="0"/>
              <a:t>OIC Member States’ Stock Exchanges Forum 10th </a:t>
            </a:r>
            <a:r>
              <a:rPr lang="en-US" sz="1800" b="1" dirty="0" smtClean="0"/>
              <a:t>Meeting</a:t>
            </a:r>
            <a:r>
              <a:rPr lang="en-US" sz="1800" dirty="0" smtClean="0"/>
              <a:t> </a:t>
            </a:r>
            <a:endParaRPr lang="en-US" sz="1800" dirty="0"/>
          </a:p>
          <a:p>
            <a:r>
              <a:rPr lang="en-US" sz="1400" dirty="0"/>
              <a:t>Istanbul, Turkey.  </a:t>
            </a:r>
          </a:p>
          <a:p>
            <a:r>
              <a:rPr lang="en-US" sz="1400" dirty="0" smtClean="0"/>
              <a:t>October 27, 2016</a:t>
            </a:r>
            <a:endParaRPr lang="en-US" sz="1400" dirty="0"/>
          </a:p>
          <a:p>
            <a:r>
              <a:rPr lang="en-US" sz="1600" dirty="0" smtClean="0"/>
              <a:t> </a:t>
            </a:r>
          </a:p>
          <a:p>
            <a:r>
              <a:rPr lang="en-US" sz="1600" dirty="0" smtClean="0"/>
              <a:t>Jahangir Sultan</a:t>
            </a:r>
          </a:p>
          <a:p>
            <a:r>
              <a:rPr lang="en-US" sz="1600" b="1" i="1" dirty="0" smtClean="0"/>
              <a:t>Bentley University </a:t>
            </a:r>
          </a:p>
          <a:p>
            <a:r>
              <a:rPr lang="en-US" sz="1600" dirty="0" smtClean="0"/>
              <a:t>and</a:t>
            </a:r>
          </a:p>
          <a:p>
            <a:r>
              <a:rPr lang="en-US" sz="1600" b="1" i="1" dirty="0" smtClean="0"/>
              <a:t>Marblehead Investment Partners, </a:t>
            </a:r>
            <a:r>
              <a:rPr lang="en-US" sz="1600" b="1" i="1" dirty="0" err="1" smtClean="0"/>
              <a:t>llc</a:t>
            </a:r>
            <a:endParaRPr lang="en-US" sz="1600" b="1" i="1" dirty="0" smtClean="0"/>
          </a:p>
          <a:p>
            <a:r>
              <a:rPr lang="en-US" sz="1600" dirty="0" smtClean="0"/>
              <a:t>Marblehead, Massachusetts</a:t>
            </a:r>
          </a:p>
          <a:p>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685800"/>
          </a:xfrm>
        </p:spPr>
        <p:txBody>
          <a:bodyPr/>
          <a:lstStyle/>
          <a:p>
            <a:r>
              <a:rPr lang="en-US" dirty="0" smtClean="0"/>
              <a:t>ETFs- alternative weighting	</a:t>
            </a:r>
            <a:endParaRPr lang="en-US" dirty="0"/>
          </a:p>
        </p:txBody>
      </p:sp>
      <p:sp>
        <p:nvSpPr>
          <p:cNvPr id="3" name="Content Placeholder 2"/>
          <p:cNvSpPr>
            <a:spLocks noGrp="1"/>
          </p:cNvSpPr>
          <p:nvPr>
            <p:ph idx="1"/>
          </p:nvPr>
        </p:nvSpPr>
        <p:spPr>
          <a:xfrm>
            <a:off x="457200" y="990600"/>
            <a:ext cx="7848600" cy="5410200"/>
          </a:xfrm>
        </p:spPr>
        <p:txBody>
          <a:bodyPr/>
          <a:lstStyle/>
          <a:p>
            <a:pPr>
              <a:buFont typeface="Arial" panose="020B0604020202020204" pitchFamily="34" charset="0"/>
              <a:buChar char="•"/>
            </a:pPr>
            <a:r>
              <a:rPr lang="en-US" altLang="en-US" sz="3200" dirty="0" smtClean="0">
                <a:latin typeface="Garamond" panose="02020404030301010803" pitchFamily="18" charset="0"/>
              </a:rPr>
              <a:t>Selections</a:t>
            </a:r>
          </a:p>
          <a:p>
            <a:pPr lvl="1">
              <a:buFont typeface="Arial" panose="020B0604020202020204" pitchFamily="34" charset="0"/>
              <a:buChar char="•"/>
            </a:pPr>
            <a:r>
              <a:rPr lang="en-US" altLang="en-US" sz="3200" dirty="0" smtClean="0">
                <a:latin typeface="Garamond" panose="02020404030301010803" pitchFamily="18" charset="0"/>
              </a:rPr>
              <a:t>Rules based quantitatively optimized</a:t>
            </a:r>
          </a:p>
          <a:p>
            <a:pPr lvl="1">
              <a:buFont typeface="Arial" panose="020B0604020202020204" pitchFamily="34" charset="0"/>
              <a:buChar char="•"/>
            </a:pPr>
            <a:r>
              <a:rPr lang="en-US" altLang="en-US" sz="3200" dirty="0" smtClean="0">
                <a:latin typeface="Garamond" panose="02020404030301010803" pitchFamily="18" charset="0"/>
              </a:rPr>
              <a:t>Instead of cap weighting</a:t>
            </a:r>
          </a:p>
          <a:p>
            <a:pPr lvl="2">
              <a:buFont typeface="Arial" panose="020B0604020202020204" pitchFamily="34" charset="0"/>
              <a:buChar char="•"/>
            </a:pPr>
            <a:r>
              <a:rPr lang="en-US" altLang="en-US" sz="3200" dirty="0" smtClean="0">
                <a:latin typeface="Garamond" panose="02020404030301010803" pitchFamily="18" charset="0"/>
              </a:rPr>
              <a:t>Factor based</a:t>
            </a:r>
          </a:p>
          <a:p>
            <a:pPr lvl="2">
              <a:buFont typeface="Arial" panose="020B0604020202020204" pitchFamily="34" charset="0"/>
              <a:buChar char="•"/>
            </a:pPr>
            <a:r>
              <a:rPr lang="en-US" altLang="en-US" sz="3200" dirty="0" smtClean="0">
                <a:latin typeface="Garamond" panose="02020404030301010803" pitchFamily="18" charset="0"/>
              </a:rPr>
              <a:t>Factors could be fundamental/economic factors</a:t>
            </a:r>
          </a:p>
          <a:p>
            <a:pPr lvl="2">
              <a:buFont typeface="Arial" panose="020B0604020202020204" pitchFamily="34" charset="0"/>
              <a:buChar char="•"/>
            </a:pPr>
            <a:r>
              <a:rPr lang="en-US" altLang="en-US" sz="3200" dirty="0" smtClean="0">
                <a:latin typeface="Garamond" panose="02020404030301010803" pitchFamily="18" charset="0"/>
              </a:rPr>
              <a:t>firm-specific</a:t>
            </a:r>
          </a:p>
          <a:p>
            <a:pPr marL="693737" lvl="2" indent="0">
              <a:buNone/>
            </a:pPr>
            <a:r>
              <a:rPr lang="en-US" altLang="en-US" sz="3200" dirty="0" smtClean="0">
                <a:latin typeface="Garamond" panose="02020404030301010803" pitchFamily="18" charset="0"/>
              </a:rPr>
              <a:t> </a:t>
            </a:r>
          </a:p>
        </p:txBody>
      </p:sp>
    </p:spTree>
    <p:extLst>
      <p:ext uri="{BB962C8B-B14F-4D97-AF65-F5344CB8AC3E}">
        <p14:creationId xmlns:p14="http://schemas.microsoft.com/office/powerpoint/2010/main" val="3871729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96200" cy="914400"/>
          </a:xfrm>
        </p:spPr>
        <p:txBody>
          <a:bodyPr/>
          <a:lstStyle/>
          <a:p>
            <a:r>
              <a:rPr lang="en-US" sz="4000" dirty="0" smtClean="0"/>
              <a:t>Core and satellite approach</a:t>
            </a:r>
            <a:endParaRPr lang="en-US" sz="4000" dirty="0"/>
          </a:p>
        </p:txBody>
      </p:sp>
      <p:graphicFrame>
        <p:nvGraphicFramePr>
          <p:cNvPr id="5" name="Diagram 4"/>
          <p:cNvGraphicFramePr/>
          <p:nvPr>
            <p:extLst/>
          </p:nvPr>
        </p:nvGraphicFramePr>
        <p:xfrm>
          <a:off x="533400" y="1066800"/>
          <a:ext cx="8229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62000" y="5485317"/>
            <a:ext cx="7467600" cy="1274195"/>
          </a:xfrm>
          <a:prstGeom prst="rect">
            <a:avLst/>
          </a:prstGeom>
          <a:noFill/>
        </p:spPr>
        <p:txBody>
          <a:bodyPr wrap="square" rtlCol="0">
            <a:spAutoFit/>
          </a:bodyPr>
          <a:lstStyle/>
          <a:p>
            <a:pPr marL="457200" indent="-457200"/>
            <a:r>
              <a:rPr lang="en-US" sz="2400" dirty="0" smtClean="0"/>
              <a:t>Core is a diversified strategy based on an index</a:t>
            </a:r>
          </a:p>
          <a:p>
            <a:pPr marL="457200" indent="-457200"/>
            <a:r>
              <a:rPr lang="en-US" sz="2400" dirty="0" smtClean="0"/>
              <a:t>Satellite are different tilts (opportunistic) to add exposure and enhance returns</a:t>
            </a:r>
            <a:endParaRPr lang="en-US" sz="2400" dirty="0"/>
          </a:p>
        </p:txBody>
      </p:sp>
    </p:spTree>
    <p:extLst>
      <p:ext uri="{BB962C8B-B14F-4D97-AF65-F5344CB8AC3E}">
        <p14:creationId xmlns:p14="http://schemas.microsoft.com/office/powerpoint/2010/main" val="1101814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and Conventional ETFs: Differences</a:t>
            </a:r>
            <a:endParaRPr lang="en-US" dirty="0"/>
          </a:p>
        </p:txBody>
      </p:sp>
      <p:sp>
        <p:nvSpPr>
          <p:cNvPr id="3" name="Content Placeholder 2"/>
          <p:cNvSpPr>
            <a:spLocks noGrp="1"/>
          </p:cNvSpPr>
          <p:nvPr>
            <p:ph idx="1"/>
          </p:nvPr>
        </p:nvSpPr>
        <p:spPr>
          <a:xfrm>
            <a:off x="533400" y="1524000"/>
            <a:ext cx="7391400" cy="4413504"/>
          </a:xfrm>
        </p:spPr>
        <p:txBody>
          <a:bodyPr/>
          <a:lstStyle/>
          <a:p>
            <a:pPr marL="457200" indent="-457200">
              <a:buFont typeface="Arial" charset="0"/>
              <a:buChar char="•"/>
            </a:pPr>
            <a:r>
              <a:rPr lang="en-US" dirty="0" smtClean="0"/>
              <a:t>Islamic ETFs include SC stocks</a:t>
            </a:r>
          </a:p>
          <a:p>
            <a:pPr marL="457200" indent="-457200">
              <a:buFont typeface="Arial" charset="0"/>
              <a:buChar char="•"/>
            </a:pPr>
            <a:r>
              <a:rPr lang="en-US" dirty="0" smtClean="0"/>
              <a:t>Benchmark index is SC</a:t>
            </a:r>
          </a:p>
          <a:p>
            <a:pPr marL="457200" indent="-457200">
              <a:buFont typeface="Arial" charset="0"/>
              <a:buChar char="•"/>
            </a:pPr>
            <a:r>
              <a:rPr lang="en-US" dirty="0" smtClean="0"/>
              <a:t>Diversification benefits are lower with Islamic ETFs because many sectors/stocks are excluded</a:t>
            </a:r>
          </a:p>
          <a:p>
            <a:pPr marL="457200" indent="-457200">
              <a:buFont typeface="Arial" charset="0"/>
              <a:buChar char="•"/>
            </a:pPr>
            <a:r>
              <a:rPr lang="en-US" dirty="0" smtClean="0"/>
              <a:t>Risk is lower</a:t>
            </a:r>
          </a:p>
          <a:p>
            <a:pPr marL="457200" indent="-457200">
              <a:buFont typeface="Arial" charset="0"/>
              <a:buChar char="•"/>
            </a:pPr>
            <a:r>
              <a:rPr lang="en-US" dirty="0" smtClean="0"/>
              <a:t>Excludes derivatives</a:t>
            </a:r>
          </a:p>
          <a:p>
            <a:pPr marL="457200" indent="-457200">
              <a:buFont typeface="Arial" charset="0"/>
              <a:buChar char="•"/>
            </a:pPr>
            <a:r>
              <a:rPr lang="en-US" dirty="0" smtClean="0"/>
              <a:t>Risk management of ETFs is very limited</a:t>
            </a:r>
          </a:p>
          <a:p>
            <a:pPr marL="457200" indent="-457200">
              <a:buFont typeface="Arial" charset="0"/>
              <a:buChar char="•"/>
            </a:pPr>
            <a:r>
              <a:rPr lang="en-US" dirty="0" smtClean="0"/>
              <a:t>Does not allow securities lending, shorting, or swaps</a:t>
            </a:r>
          </a:p>
        </p:txBody>
      </p:sp>
    </p:spTree>
    <p:extLst>
      <p:ext uri="{BB962C8B-B14F-4D97-AF65-F5344CB8AC3E}">
        <p14:creationId xmlns:p14="http://schemas.microsoft.com/office/powerpoint/2010/main" val="4106125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8A90D9-1E2C-470A-B5C7-DE878491C223}" type="slidenum">
              <a:rPr lang="en-US" altLang="en-US"/>
              <a:pPr/>
              <a:t>13</a:t>
            </a:fld>
            <a:endParaRPr lang="en-US" altLang="en-US"/>
          </a:p>
        </p:txBody>
      </p:sp>
      <p:sp>
        <p:nvSpPr>
          <p:cNvPr id="31746" name="Rectangle 2"/>
          <p:cNvSpPr>
            <a:spLocks noGrp="1" noChangeArrowheads="1"/>
          </p:cNvSpPr>
          <p:nvPr>
            <p:ph type="title"/>
          </p:nvPr>
        </p:nvSpPr>
        <p:spPr>
          <a:xfrm>
            <a:off x="445008" y="457201"/>
            <a:ext cx="8002588" cy="651668"/>
          </a:xfrm>
        </p:spPr>
        <p:txBody>
          <a:bodyPr/>
          <a:lstStyle/>
          <a:p>
            <a:r>
              <a:rPr lang="en-US" altLang="en-US" sz="3200" dirty="0" smtClean="0">
                <a:latin typeface="Perpetua" panose="02020502060401020303" pitchFamily="18" charset="0"/>
              </a:rPr>
              <a:t>Size of Islamic ETF Industry and performance</a:t>
            </a:r>
            <a:endParaRPr lang="en-US" altLang="en-US" sz="3200" b="1" dirty="0">
              <a:latin typeface="Perpetua" panose="02020502060401020303" pitchFamily="18" charset="0"/>
            </a:endParaRPr>
          </a:p>
        </p:txBody>
      </p:sp>
      <p:sp>
        <p:nvSpPr>
          <p:cNvPr id="31747" name="Rectangle 3"/>
          <p:cNvSpPr>
            <a:spLocks noGrp="1" noChangeArrowheads="1"/>
          </p:cNvSpPr>
          <p:nvPr>
            <p:ph type="body" idx="1"/>
          </p:nvPr>
        </p:nvSpPr>
        <p:spPr>
          <a:xfrm>
            <a:off x="445008" y="1447800"/>
            <a:ext cx="8305800" cy="5029200"/>
          </a:xfrm>
        </p:spPr>
        <p:txBody>
          <a:bodyPr/>
          <a:lstStyle/>
          <a:p>
            <a:pPr marL="457200" indent="-457200">
              <a:buFont typeface="Arial" panose="020B0604020202020204" pitchFamily="34" charset="0"/>
              <a:buChar char="•"/>
            </a:pPr>
            <a:r>
              <a:rPr lang="en-US" sz="3600" dirty="0" err="1" smtClean="0"/>
              <a:t>Shariah</a:t>
            </a:r>
            <a:r>
              <a:rPr lang="en-US" sz="3600" dirty="0" smtClean="0"/>
              <a:t>-compliant </a:t>
            </a:r>
            <a:r>
              <a:rPr lang="en-US" sz="3600" dirty="0"/>
              <a:t>equity ETFs listed globally in 10 countries, including </a:t>
            </a:r>
            <a:r>
              <a:rPr lang="en-US" sz="3600" dirty="0" smtClean="0"/>
              <a:t>Malaysia</a:t>
            </a:r>
            <a:r>
              <a:rPr lang="en-US" sz="3600" dirty="0"/>
              <a:t>, Saudi Arabia and </a:t>
            </a:r>
            <a:r>
              <a:rPr lang="en-US" sz="3600" dirty="0" smtClean="0"/>
              <a:t>Turkey added up to $1.23 </a:t>
            </a:r>
            <a:r>
              <a:rPr lang="en-US" sz="3600" dirty="0"/>
              <a:t>b</a:t>
            </a:r>
            <a:r>
              <a:rPr lang="en-US" sz="3600" dirty="0" smtClean="0"/>
              <a:t>illion (Global Finance, July 2014)</a:t>
            </a:r>
          </a:p>
          <a:p>
            <a:pPr marL="457200" indent="-457200">
              <a:buFont typeface="Arial" panose="020B0604020202020204" pitchFamily="34" charset="0"/>
              <a:buChar char="•"/>
            </a:pPr>
            <a:r>
              <a:rPr lang="en-US" altLang="en-US" sz="3600" dirty="0" err="1" smtClean="0">
                <a:latin typeface="Garamond" panose="02020404030301010803" pitchFamily="18" charset="0"/>
              </a:rPr>
              <a:t>Alam</a:t>
            </a:r>
            <a:r>
              <a:rPr lang="en-US" altLang="en-US" sz="3600" dirty="0" smtClean="0">
                <a:latin typeface="Garamond" panose="02020404030301010803" pitchFamily="18" charset="0"/>
              </a:rPr>
              <a:t> (2013) finds Islamic ETF outperformed conventional ETFs (2008-2011) –small sample</a:t>
            </a:r>
          </a:p>
          <a:p>
            <a:pPr marL="457200" indent="-457200">
              <a:buFont typeface="Arial" panose="020B0604020202020204" pitchFamily="34" charset="0"/>
              <a:buChar char="•"/>
            </a:pPr>
            <a:r>
              <a:rPr lang="en-US" altLang="en-US" sz="3600" dirty="0" smtClean="0">
                <a:latin typeface="Garamond" panose="02020404030301010803" pitchFamily="18" charset="0"/>
              </a:rPr>
              <a:t>Lackluster performance in other cases</a:t>
            </a:r>
          </a:p>
        </p:txBody>
      </p:sp>
    </p:spTree>
    <p:extLst>
      <p:ext uri="{BB962C8B-B14F-4D97-AF65-F5344CB8AC3E}">
        <p14:creationId xmlns:p14="http://schemas.microsoft.com/office/powerpoint/2010/main" val="9024125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696200" cy="685800"/>
          </a:xfrm>
        </p:spPr>
        <p:txBody>
          <a:bodyPr/>
          <a:lstStyle/>
          <a:p>
            <a:r>
              <a:rPr lang="en-US" dirty="0" smtClean="0"/>
              <a:t>Islamic ETF providers --perspectives</a:t>
            </a:r>
            <a:endParaRPr lang="en-US" dirty="0"/>
          </a:p>
        </p:txBody>
      </p:sp>
      <p:sp>
        <p:nvSpPr>
          <p:cNvPr id="3" name="Content Placeholder 2"/>
          <p:cNvSpPr>
            <a:spLocks noGrp="1"/>
          </p:cNvSpPr>
          <p:nvPr>
            <p:ph idx="1"/>
          </p:nvPr>
        </p:nvSpPr>
        <p:spPr>
          <a:xfrm>
            <a:off x="228600" y="1447800"/>
            <a:ext cx="7848600" cy="4800600"/>
          </a:xfrm>
        </p:spPr>
        <p:txBody>
          <a:bodyPr/>
          <a:lstStyle/>
          <a:p>
            <a:pPr marL="457200" indent="-457200">
              <a:buFont typeface="Arial" charset="0"/>
              <a:buChar char="•"/>
            </a:pPr>
            <a:r>
              <a:rPr lang="en-US" sz="3600" dirty="0" smtClean="0"/>
              <a:t>Perspectives on growth</a:t>
            </a:r>
          </a:p>
          <a:p>
            <a:pPr marL="806450" lvl="1" indent="-457200">
              <a:buFont typeface="Arial" charset="0"/>
              <a:buChar char="•"/>
            </a:pPr>
            <a:r>
              <a:rPr lang="en-US" sz="3600" dirty="0" smtClean="0"/>
              <a:t>ETFs issued from Western economies</a:t>
            </a:r>
          </a:p>
          <a:p>
            <a:pPr marL="1101725" lvl="2" indent="-457200">
              <a:buFont typeface="Arial" charset="0"/>
              <a:buChar char="•"/>
            </a:pPr>
            <a:r>
              <a:rPr lang="en-US" sz="3400" dirty="0" smtClean="0"/>
              <a:t>Slow growth</a:t>
            </a:r>
          </a:p>
          <a:p>
            <a:pPr marL="806450" lvl="1" indent="-457200">
              <a:buFont typeface="Arial" charset="0"/>
              <a:buChar char="•"/>
            </a:pPr>
            <a:r>
              <a:rPr lang="en-US" sz="3600" dirty="0" smtClean="0"/>
              <a:t>ETFs </a:t>
            </a:r>
            <a:r>
              <a:rPr lang="en-US" sz="3600" dirty="0"/>
              <a:t>issued from </a:t>
            </a:r>
            <a:r>
              <a:rPr lang="en-US" sz="3600" dirty="0" smtClean="0"/>
              <a:t>Eastern economies</a:t>
            </a:r>
          </a:p>
          <a:p>
            <a:pPr marL="1101725" lvl="2" indent="-457200">
              <a:buFont typeface="Arial" charset="0"/>
              <a:buChar char="•"/>
            </a:pPr>
            <a:r>
              <a:rPr lang="en-US" sz="3400" dirty="0" smtClean="0"/>
              <a:t>Slow growth; </a:t>
            </a:r>
          </a:p>
          <a:p>
            <a:pPr marL="806450" lvl="1" indent="-457200">
              <a:buFont typeface="Arial" charset="0"/>
              <a:buChar char="•"/>
            </a:pPr>
            <a:r>
              <a:rPr lang="en-US" sz="3600" dirty="0" smtClean="0"/>
              <a:t>Demand side </a:t>
            </a:r>
          </a:p>
          <a:p>
            <a:pPr marL="806450" lvl="1" indent="-457200">
              <a:buFont typeface="Arial" charset="0"/>
              <a:buChar char="•"/>
            </a:pPr>
            <a:r>
              <a:rPr lang="en-US" sz="3600" dirty="0" smtClean="0"/>
              <a:t>Supply side</a:t>
            </a:r>
          </a:p>
          <a:p>
            <a:pPr marL="806450" lvl="1" indent="-457200">
              <a:buFont typeface="Arial" charset="0"/>
              <a:buChar char="•"/>
            </a:pPr>
            <a:r>
              <a:rPr lang="en-US" sz="3600" dirty="0" smtClean="0"/>
              <a:t>Performance</a:t>
            </a:r>
          </a:p>
        </p:txBody>
      </p:sp>
    </p:spTree>
    <p:extLst>
      <p:ext uri="{BB962C8B-B14F-4D97-AF65-F5344CB8AC3E}">
        <p14:creationId xmlns:p14="http://schemas.microsoft.com/office/powerpoint/2010/main" val="1713135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7848600" cy="4642104"/>
          </a:xfrm>
        </p:spPr>
        <p:txBody>
          <a:bodyPr/>
          <a:lstStyle/>
          <a:p>
            <a:pPr marL="457200" indent="-457200">
              <a:buFont typeface="Arial" charset="0"/>
              <a:buChar char="•"/>
            </a:pPr>
            <a:r>
              <a:rPr lang="en-US" sz="3200" dirty="0" smtClean="0"/>
              <a:t>Developed country ETFs have less than 1% exposure to Islamic countries.  Islamic countries are not well represented in Sharia compliant universe of stocks (ISWD MSCI world exposure is about 94% (US and developed economies)</a:t>
            </a:r>
          </a:p>
          <a:p>
            <a:pPr marL="457200" indent="-457200">
              <a:buFont typeface="Arial" charset="0"/>
              <a:buChar char="•"/>
            </a:pPr>
            <a:r>
              <a:rPr lang="en-US" sz="3200" dirty="0" smtClean="0"/>
              <a:t>Does not really promote developing /emerging countries –capital markets in these countries remain illiquid</a:t>
            </a:r>
          </a:p>
        </p:txBody>
      </p:sp>
      <p:sp>
        <p:nvSpPr>
          <p:cNvPr id="6" name="Title 1"/>
          <p:cNvSpPr>
            <a:spLocks noGrp="1"/>
          </p:cNvSpPr>
          <p:nvPr>
            <p:ph type="title"/>
          </p:nvPr>
        </p:nvSpPr>
        <p:spPr>
          <a:xfrm>
            <a:off x="76200" y="228600"/>
            <a:ext cx="7696200" cy="914400"/>
          </a:xfrm>
        </p:spPr>
        <p:txBody>
          <a:bodyPr/>
          <a:lstStyle/>
          <a:p>
            <a:r>
              <a:rPr lang="en-US" dirty="0" smtClean="0"/>
              <a:t>Slow Growth of Islamic ETFs – exposure</a:t>
            </a:r>
            <a:endParaRPr lang="en-US" dirty="0"/>
          </a:p>
        </p:txBody>
      </p:sp>
    </p:spTree>
    <p:extLst>
      <p:ext uri="{BB962C8B-B14F-4D97-AF65-F5344CB8AC3E}">
        <p14:creationId xmlns:p14="http://schemas.microsoft.com/office/powerpoint/2010/main" val="18434779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696200" cy="914400"/>
          </a:xfrm>
        </p:spPr>
        <p:txBody>
          <a:bodyPr/>
          <a:lstStyle/>
          <a:p>
            <a:r>
              <a:rPr lang="en-US" dirty="0" smtClean="0"/>
              <a:t>Why slow Growth of Islamic ETFs –</a:t>
            </a:r>
            <a:endParaRPr lang="en-US" dirty="0"/>
          </a:p>
        </p:txBody>
      </p:sp>
      <p:sp>
        <p:nvSpPr>
          <p:cNvPr id="3" name="Content Placeholder 2"/>
          <p:cNvSpPr>
            <a:spLocks noGrp="1"/>
          </p:cNvSpPr>
          <p:nvPr>
            <p:ph idx="1"/>
          </p:nvPr>
        </p:nvSpPr>
        <p:spPr>
          <a:xfrm>
            <a:off x="457200" y="1219200"/>
            <a:ext cx="7848600" cy="4800600"/>
          </a:xfrm>
        </p:spPr>
        <p:txBody>
          <a:bodyPr/>
          <a:lstStyle/>
          <a:p>
            <a:pPr marL="457200" indent="-457200">
              <a:buFont typeface="Arial" charset="0"/>
              <a:buChar char="•"/>
            </a:pPr>
            <a:r>
              <a:rPr lang="en-US" sz="2800" dirty="0" smtClean="0"/>
              <a:t>Most faith based ETFs are experiencing slow growth</a:t>
            </a:r>
          </a:p>
          <a:p>
            <a:pPr marL="806450" lvl="1" indent="-457200">
              <a:buFont typeface="Arial" charset="0"/>
              <a:buChar char="•"/>
            </a:pPr>
            <a:r>
              <a:rPr lang="en-US" sz="2800" dirty="0" smtClean="0"/>
              <a:t>Not just Islamic ETFs</a:t>
            </a:r>
          </a:p>
          <a:p>
            <a:pPr marL="806450" lvl="1" indent="-457200">
              <a:buFont typeface="Arial" charset="0"/>
              <a:buChar char="•"/>
            </a:pPr>
            <a:r>
              <a:rPr lang="en-US" sz="2800" dirty="0" smtClean="0"/>
              <a:t>Some Islamic ETFs have closed after a brief period of existence</a:t>
            </a:r>
          </a:p>
          <a:p>
            <a:pPr marL="806450" lvl="1" indent="-457200">
              <a:buFont typeface="Arial" charset="0"/>
              <a:buChar char="•"/>
            </a:pPr>
            <a:r>
              <a:rPr lang="en-US" sz="2800" dirty="0" smtClean="0"/>
              <a:t>Christian ETFs are also having similar issues</a:t>
            </a:r>
          </a:p>
          <a:p>
            <a:pPr marL="806450" lvl="1" indent="-457200">
              <a:buFont typeface="Arial" charset="0"/>
              <a:buChar char="•"/>
            </a:pPr>
            <a:r>
              <a:rPr lang="en-US" sz="2800" dirty="0" smtClean="0"/>
              <a:t>Compared to that SRI/ESG/Gender/Environment issues are doing better</a:t>
            </a:r>
            <a:endParaRPr lang="en-US" sz="2800" dirty="0"/>
          </a:p>
        </p:txBody>
      </p:sp>
    </p:spTree>
    <p:extLst>
      <p:ext uri="{BB962C8B-B14F-4D97-AF65-F5344CB8AC3E}">
        <p14:creationId xmlns:p14="http://schemas.microsoft.com/office/powerpoint/2010/main" val="11490638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7696200" cy="762000"/>
          </a:xfrm>
        </p:spPr>
        <p:txBody>
          <a:bodyPr/>
          <a:lstStyle/>
          <a:p>
            <a:r>
              <a:rPr lang="en-US" sz="4400" dirty="0"/>
              <a:t>Slow Growth of Islamic ETFs – </a:t>
            </a:r>
            <a:r>
              <a:rPr lang="en-US" sz="4400" dirty="0" smtClean="0"/>
              <a:t>track record</a:t>
            </a:r>
            <a:endParaRPr lang="en-US" sz="4400" dirty="0"/>
          </a:p>
        </p:txBody>
      </p:sp>
      <p:sp>
        <p:nvSpPr>
          <p:cNvPr id="3" name="Content Placeholder 2"/>
          <p:cNvSpPr>
            <a:spLocks noGrp="1"/>
          </p:cNvSpPr>
          <p:nvPr>
            <p:ph idx="1"/>
          </p:nvPr>
        </p:nvSpPr>
        <p:spPr>
          <a:xfrm>
            <a:off x="304800" y="1828800"/>
            <a:ext cx="7391400" cy="4413504"/>
          </a:xfrm>
        </p:spPr>
        <p:txBody>
          <a:bodyPr/>
          <a:lstStyle/>
          <a:p>
            <a:pPr marL="457200" indent="-457200">
              <a:buFont typeface="Arial" charset="0"/>
              <a:buChar char="•"/>
            </a:pPr>
            <a:r>
              <a:rPr lang="en-US" sz="4400" dirty="0" smtClean="0"/>
              <a:t>Islamic ETF providers may not have the track record.</a:t>
            </a:r>
          </a:p>
          <a:p>
            <a:pPr marL="457200" indent="-457200">
              <a:buFont typeface="Arial" charset="0"/>
              <a:buChar char="•"/>
            </a:pPr>
            <a:r>
              <a:rPr lang="en-US" sz="4400" dirty="0" smtClean="0"/>
              <a:t>Javelin (JVS) had no previous experience in managing a fund</a:t>
            </a:r>
          </a:p>
        </p:txBody>
      </p:sp>
    </p:spTree>
    <p:extLst>
      <p:ext uri="{BB962C8B-B14F-4D97-AF65-F5344CB8AC3E}">
        <p14:creationId xmlns:p14="http://schemas.microsoft.com/office/powerpoint/2010/main" val="1806451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82000" cy="4642104"/>
          </a:xfrm>
        </p:spPr>
        <p:txBody>
          <a:bodyPr/>
          <a:lstStyle/>
          <a:p>
            <a:pPr marL="457200" indent="-457200">
              <a:buFont typeface="Arial" charset="0"/>
              <a:buChar char="•"/>
            </a:pPr>
            <a:r>
              <a:rPr lang="en-US" sz="3200" dirty="0" smtClean="0"/>
              <a:t>Low favorability of faith based investment products in general</a:t>
            </a:r>
          </a:p>
          <a:p>
            <a:pPr marL="457200" indent="-457200">
              <a:buFont typeface="Arial" charset="0"/>
              <a:buChar char="•"/>
            </a:pPr>
            <a:r>
              <a:rPr lang="en-US" sz="3200" dirty="0" smtClean="0"/>
              <a:t>Negative perception of Islam and Sharia in the West.</a:t>
            </a:r>
          </a:p>
          <a:p>
            <a:pPr marL="457200" indent="-457200">
              <a:buFont typeface="Arial" charset="0"/>
              <a:buChar char="•"/>
            </a:pPr>
            <a:r>
              <a:rPr lang="en-US" sz="3200" dirty="0" smtClean="0"/>
              <a:t>Unfamiliarity with Islamic ETFs among investors -</a:t>
            </a:r>
          </a:p>
          <a:p>
            <a:pPr marL="457200" indent="-457200">
              <a:buFont typeface="Arial" charset="0"/>
              <a:buChar char="•"/>
            </a:pPr>
            <a:r>
              <a:rPr lang="en-US" sz="3200" dirty="0" smtClean="0"/>
              <a:t>Not on the radar screens of investment advisors </a:t>
            </a:r>
          </a:p>
        </p:txBody>
      </p:sp>
      <p:sp>
        <p:nvSpPr>
          <p:cNvPr id="6" name="Title 1"/>
          <p:cNvSpPr>
            <a:spLocks noGrp="1"/>
          </p:cNvSpPr>
          <p:nvPr>
            <p:ph type="title"/>
          </p:nvPr>
        </p:nvSpPr>
        <p:spPr>
          <a:xfrm>
            <a:off x="76200" y="228600"/>
            <a:ext cx="7696200" cy="914400"/>
          </a:xfrm>
        </p:spPr>
        <p:txBody>
          <a:bodyPr/>
          <a:lstStyle/>
          <a:p>
            <a:r>
              <a:rPr lang="en-US" dirty="0" smtClean="0"/>
              <a:t>Slow Growth of Islamic ETFs – identity crisis</a:t>
            </a:r>
            <a:endParaRPr lang="en-US" dirty="0"/>
          </a:p>
        </p:txBody>
      </p:sp>
    </p:spTree>
    <p:extLst>
      <p:ext uri="{BB962C8B-B14F-4D97-AF65-F5344CB8AC3E}">
        <p14:creationId xmlns:p14="http://schemas.microsoft.com/office/powerpoint/2010/main" val="3841170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05800" cy="5029200"/>
          </a:xfrm>
        </p:spPr>
        <p:txBody>
          <a:bodyPr/>
          <a:lstStyle/>
          <a:p>
            <a:pPr marL="457200" indent="-457200">
              <a:buFont typeface="Arial" charset="0"/>
              <a:buChar char="•"/>
            </a:pPr>
            <a:r>
              <a:rPr lang="en-US" sz="3600" dirty="0" smtClean="0"/>
              <a:t>By definition, Islamic ETFs may not outperform the underlying index</a:t>
            </a:r>
          </a:p>
          <a:p>
            <a:pPr marL="806450" lvl="1" indent="-457200">
              <a:buFont typeface="Arial" charset="0"/>
              <a:buChar char="•"/>
            </a:pPr>
            <a:r>
              <a:rPr lang="en-US" sz="3600" dirty="0" smtClean="0"/>
              <a:t>Often less than full replication</a:t>
            </a:r>
          </a:p>
          <a:p>
            <a:pPr marL="806450" lvl="1" indent="-457200">
              <a:buFont typeface="Arial" charset="0"/>
              <a:buChar char="•"/>
            </a:pPr>
            <a:r>
              <a:rPr lang="en-US" sz="3600" dirty="0" smtClean="0"/>
              <a:t>Remaining basket not representative of the index</a:t>
            </a:r>
          </a:p>
          <a:p>
            <a:pPr marL="806450" lvl="1" indent="-457200">
              <a:buFont typeface="Arial" charset="0"/>
              <a:buChar char="•"/>
            </a:pPr>
            <a:r>
              <a:rPr lang="en-US" sz="3600" dirty="0" smtClean="0"/>
              <a:t>Further reduction in coverage due to Sharia screening of negative stocks</a:t>
            </a:r>
          </a:p>
          <a:p>
            <a:pPr marL="806450" lvl="1" indent="-457200">
              <a:buFont typeface="Arial" charset="0"/>
              <a:buChar char="•"/>
            </a:pPr>
            <a:r>
              <a:rPr lang="en-US" sz="3600" dirty="0" smtClean="0"/>
              <a:t>So, are we expecting a lot?</a:t>
            </a:r>
          </a:p>
          <a:p>
            <a:pPr marL="806450" lvl="1" indent="-457200">
              <a:buFont typeface="Arial" charset="0"/>
              <a:buChar char="•"/>
            </a:pPr>
            <a:endParaRPr lang="en-US" sz="3600" dirty="0" smtClean="0"/>
          </a:p>
        </p:txBody>
      </p:sp>
      <p:sp>
        <p:nvSpPr>
          <p:cNvPr id="5" name="Title 1"/>
          <p:cNvSpPr>
            <a:spLocks noGrp="1"/>
          </p:cNvSpPr>
          <p:nvPr>
            <p:ph type="title"/>
          </p:nvPr>
        </p:nvSpPr>
        <p:spPr>
          <a:xfrm>
            <a:off x="76200" y="228600"/>
            <a:ext cx="7696200" cy="914400"/>
          </a:xfrm>
        </p:spPr>
        <p:txBody>
          <a:bodyPr/>
          <a:lstStyle/>
          <a:p>
            <a:r>
              <a:rPr lang="en-US" dirty="0" smtClean="0"/>
              <a:t>Slow Growth of Islamic ETFs –performance</a:t>
            </a:r>
            <a:endParaRPr lang="en-US" dirty="0"/>
          </a:p>
        </p:txBody>
      </p:sp>
    </p:spTree>
    <p:extLst>
      <p:ext uri="{BB962C8B-B14F-4D97-AF65-F5344CB8AC3E}">
        <p14:creationId xmlns:p14="http://schemas.microsoft.com/office/powerpoint/2010/main" val="2347819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76200" y="152400"/>
            <a:ext cx="7696200" cy="990600"/>
          </a:xfrm>
        </p:spPr>
        <p:txBody>
          <a:bodyPr>
            <a:normAutofit fontScale="90000"/>
          </a:bodyPr>
          <a:lstStyle/>
          <a:p>
            <a:r>
              <a:rPr lang="en-US" b="1" dirty="0" smtClean="0"/>
              <a:t>Promoting Islamic Investment Products</a:t>
            </a:r>
            <a:endParaRPr lang="en-US" b="1" dirty="0"/>
          </a:p>
        </p:txBody>
      </p:sp>
      <p:sp>
        <p:nvSpPr>
          <p:cNvPr id="77827" name="Rectangle 3"/>
          <p:cNvSpPr>
            <a:spLocks noGrp="1" noChangeArrowheads="1"/>
          </p:cNvSpPr>
          <p:nvPr>
            <p:ph type="body" idx="1"/>
          </p:nvPr>
        </p:nvSpPr>
        <p:spPr>
          <a:xfrm>
            <a:off x="381000" y="1295400"/>
            <a:ext cx="8305800" cy="4572000"/>
          </a:xfrm>
        </p:spPr>
        <p:txBody>
          <a:bodyPr>
            <a:normAutofit/>
          </a:bodyPr>
          <a:lstStyle/>
          <a:p>
            <a:pPr marL="320040" lvl="1" indent="-320040">
              <a:lnSpc>
                <a:spcPct val="90000"/>
              </a:lnSpc>
              <a:spcBef>
                <a:spcPts val="700"/>
              </a:spcBef>
              <a:buClr>
                <a:schemeClr val="accent2"/>
              </a:buClr>
              <a:buSzPct val="60000"/>
              <a:buFont typeface="Wingdings"/>
              <a:buChar char=""/>
            </a:pPr>
            <a:r>
              <a:rPr lang="en-US" sz="3600" dirty="0" smtClean="0"/>
              <a:t>Attract foreign investment increased product development</a:t>
            </a:r>
          </a:p>
          <a:p>
            <a:pPr marL="909003" lvl="3" indent="-320040">
              <a:lnSpc>
                <a:spcPct val="90000"/>
              </a:lnSpc>
              <a:spcBef>
                <a:spcPts val="700"/>
              </a:spcBef>
              <a:buClr>
                <a:schemeClr val="accent2"/>
              </a:buClr>
              <a:buSzPct val="60000"/>
              <a:buFont typeface="Wingdings"/>
              <a:buChar char=""/>
            </a:pPr>
            <a:r>
              <a:rPr lang="en-US" sz="3200" dirty="0" smtClean="0"/>
              <a:t>Macro investing</a:t>
            </a:r>
          </a:p>
          <a:p>
            <a:pPr marL="1226503" lvl="4" indent="-320040">
              <a:lnSpc>
                <a:spcPct val="90000"/>
              </a:lnSpc>
              <a:spcBef>
                <a:spcPts val="700"/>
              </a:spcBef>
              <a:buClr>
                <a:schemeClr val="accent2"/>
              </a:buClr>
              <a:buSzPct val="60000"/>
              <a:buFont typeface="Wingdings"/>
              <a:buChar char=""/>
            </a:pPr>
            <a:r>
              <a:rPr lang="en-US" sz="3200" dirty="0" smtClean="0"/>
              <a:t>Creating ETFs representing an index</a:t>
            </a:r>
          </a:p>
          <a:p>
            <a:pPr marL="909003" lvl="3" indent="-320040">
              <a:lnSpc>
                <a:spcPct val="90000"/>
              </a:lnSpc>
              <a:spcBef>
                <a:spcPts val="700"/>
              </a:spcBef>
              <a:buClr>
                <a:schemeClr val="accent2"/>
              </a:buClr>
              <a:buSzPct val="60000"/>
              <a:buFont typeface="Wingdings"/>
              <a:buChar char=""/>
            </a:pPr>
            <a:r>
              <a:rPr lang="en-US" sz="3200" dirty="0" smtClean="0"/>
              <a:t>Micro investing</a:t>
            </a:r>
          </a:p>
          <a:p>
            <a:pPr marL="1226503" lvl="4" indent="-320040">
              <a:lnSpc>
                <a:spcPct val="90000"/>
              </a:lnSpc>
              <a:spcBef>
                <a:spcPts val="700"/>
              </a:spcBef>
              <a:buClr>
                <a:schemeClr val="accent2"/>
              </a:buClr>
              <a:buSzPct val="60000"/>
              <a:buFont typeface="Wingdings"/>
              <a:buChar char=""/>
            </a:pPr>
            <a:r>
              <a:rPr lang="en-US" sz="3200" dirty="0" smtClean="0"/>
              <a:t>Investing in firm-specific DRs</a:t>
            </a:r>
          </a:p>
          <a:p>
            <a:pPr marL="909003" lvl="3" indent="-320040">
              <a:lnSpc>
                <a:spcPct val="90000"/>
              </a:lnSpc>
              <a:spcBef>
                <a:spcPts val="700"/>
              </a:spcBef>
              <a:buClr>
                <a:schemeClr val="accent2"/>
              </a:buClr>
              <a:buSzPct val="60000"/>
              <a:buFont typeface="Wingdings"/>
              <a:buChar char=""/>
            </a:pPr>
            <a:r>
              <a:rPr lang="en-US" sz="3200" dirty="0" smtClean="0"/>
              <a:t>Challenges and opportunities</a:t>
            </a:r>
          </a:p>
          <a:p>
            <a:pPr marL="909003" lvl="3" indent="-320040">
              <a:lnSpc>
                <a:spcPct val="90000"/>
              </a:lnSpc>
              <a:spcBef>
                <a:spcPts val="700"/>
              </a:spcBef>
              <a:buClr>
                <a:schemeClr val="accent2"/>
              </a:buClr>
              <a:buSzPct val="60000"/>
              <a:buFont typeface="Wingdings"/>
              <a:buChar char=""/>
            </a:pPr>
            <a:endParaRPr lang="en-US" sz="3600" dirty="0" smtClean="0"/>
          </a:p>
        </p:txBody>
      </p:sp>
    </p:spTree>
    <p:extLst>
      <p:ext uri="{BB962C8B-B14F-4D97-AF65-F5344CB8AC3E}">
        <p14:creationId xmlns:p14="http://schemas.microsoft.com/office/powerpoint/2010/main" val="1577664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 y="548640"/>
            <a:ext cx="7696200" cy="762000"/>
          </a:xfrm>
        </p:spPr>
        <p:txBody>
          <a:bodyPr/>
          <a:lstStyle/>
          <a:p>
            <a:r>
              <a:rPr lang="en-US" dirty="0"/>
              <a:t>Slow Growth of Islamic ETFs – </a:t>
            </a:r>
            <a:r>
              <a:rPr lang="en-US" dirty="0" smtClean="0"/>
              <a:t> illiquidity</a:t>
            </a:r>
            <a:endParaRPr lang="en-US" dirty="0"/>
          </a:p>
        </p:txBody>
      </p:sp>
      <p:sp>
        <p:nvSpPr>
          <p:cNvPr id="3" name="Content Placeholder 2"/>
          <p:cNvSpPr>
            <a:spLocks noGrp="1"/>
          </p:cNvSpPr>
          <p:nvPr>
            <p:ph idx="1"/>
          </p:nvPr>
        </p:nvSpPr>
        <p:spPr>
          <a:xfrm>
            <a:off x="457200" y="1295400"/>
            <a:ext cx="8229600" cy="4413504"/>
          </a:xfrm>
        </p:spPr>
        <p:txBody>
          <a:bodyPr/>
          <a:lstStyle/>
          <a:p>
            <a:pPr marL="457200" indent="-457200">
              <a:buFont typeface="Arial" charset="0"/>
              <a:buChar char="•"/>
            </a:pPr>
            <a:r>
              <a:rPr lang="en-US" sz="3600" dirty="0" smtClean="0"/>
              <a:t>Low trading volume of underlying shares</a:t>
            </a:r>
          </a:p>
          <a:p>
            <a:pPr marL="457200" indent="-457200">
              <a:buFont typeface="Arial" charset="0"/>
              <a:buChar char="•"/>
            </a:pPr>
            <a:r>
              <a:rPr lang="en-US" sz="3600" dirty="0" smtClean="0"/>
              <a:t>High bid-ask spread</a:t>
            </a:r>
          </a:p>
          <a:p>
            <a:pPr marL="457200" indent="-457200">
              <a:buFont typeface="Arial" charset="0"/>
              <a:buChar char="•"/>
            </a:pPr>
            <a:r>
              <a:rPr lang="en-US" sz="3600" dirty="0" smtClean="0"/>
              <a:t>Difficult to exit with fair prices</a:t>
            </a:r>
          </a:p>
          <a:p>
            <a:pPr marL="457200" indent="-457200">
              <a:buFont typeface="Arial" charset="0"/>
              <a:buChar char="•"/>
            </a:pPr>
            <a:r>
              <a:rPr lang="en-US" sz="3600" dirty="0" smtClean="0"/>
              <a:t>Creation and redemption help -- but tough to unload large number of shares (</a:t>
            </a:r>
            <a:r>
              <a:rPr lang="en-US" sz="3600" dirty="0" err="1" smtClean="0"/>
              <a:t>Mahdzir</a:t>
            </a:r>
            <a:r>
              <a:rPr lang="en-US" sz="3600" dirty="0" smtClean="0"/>
              <a:t> Othman, </a:t>
            </a:r>
            <a:r>
              <a:rPr lang="en-US" sz="3600" dirty="0" err="1" smtClean="0"/>
              <a:t>i</a:t>
            </a:r>
            <a:r>
              <a:rPr lang="en-US" sz="3600" dirty="0" smtClean="0"/>
              <a:t>-VCAP)</a:t>
            </a:r>
          </a:p>
        </p:txBody>
      </p:sp>
    </p:spTree>
    <p:extLst>
      <p:ext uri="{BB962C8B-B14F-4D97-AF65-F5344CB8AC3E}">
        <p14:creationId xmlns:p14="http://schemas.microsoft.com/office/powerpoint/2010/main" val="817808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8704"/>
            <a:ext cx="7696200" cy="914400"/>
          </a:xfrm>
        </p:spPr>
        <p:txBody>
          <a:bodyPr/>
          <a:lstStyle/>
          <a:p>
            <a:r>
              <a:rPr lang="en-US" dirty="0"/>
              <a:t>Slow Growth of Islamic ETFs </a:t>
            </a:r>
            <a:r>
              <a:rPr lang="en-US" dirty="0" smtClean="0"/>
              <a:t>– cash drag and timing issues</a:t>
            </a:r>
            <a:endParaRPr lang="en-US" dirty="0"/>
          </a:p>
        </p:txBody>
      </p:sp>
      <p:sp>
        <p:nvSpPr>
          <p:cNvPr id="3" name="Content Placeholder 2"/>
          <p:cNvSpPr>
            <a:spLocks noGrp="1"/>
          </p:cNvSpPr>
          <p:nvPr>
            <p:ph idx="1"/>
          </p:nvPr>
        </p:nvSpPr>
        <p:spPr>
          <a:xfrm>
            <a:off x="304800" y="1219200"/>
            <a:ext cx="8305800" cy="4413504"/>
          </a:xfrm>
        </p:spPr>
        <p:txBody>
          <a:bodyPr/>
          <a:lstStyle/>
          <a:p>
            <a:pPr marL="457200" indent="-457200">
              <a:buFont typeface="Arial" charset="0"/>
              <a:buChar char="•"/>
            </a:pPr>
            <a:r>
              <a:rPr lang="en-US" sz="3600" dirty="0" smtClean="0"/>
              <a:t>Cash Drag: When dividends are distributed by underlying shares, distribute to ETFs on a real time basis.  Should reduce cash drag and tracking error</a:t>
            </a:r>
          </a:p>
          <a:p>
            <a:pPr marL="457200" indent="-457200">
              <a:buFont typeface="Arial" charset="0"/>
              <a:buChar char="•"/>
            </a:pPr>
            <a:r>
              <a:rPr lang="en-US" sz="3600" dirty="0" smtClean="0"/>
              <a:t>Timing: If index reconstitutes, the rebalancing of the ETF should be done quickly to reduce tracking error.</a:t>
            </a:r>
          </a:p>
        </p:txBody>
      </p:sp>
    </p:spTree>
    <p:extLst>
      <p:ext uri="{BB962C8B-B14F-4D97-AF65-F5344CB8AC3E}">
        <p14:creationId xmlns:p14="http://schemas.microsoft.com/office/powerpoint/2010/main" val="1927465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7696200" cy="914400"/>
          </a:xfrm>
        </p:spPr>
        <p:txBody>
          <a:bodyPr/>
          <a:lstStyle/>
          <a:p>
            <a:r>
              <a:rPr lang="en-US" dirty="0"/>
              <a:t>Slow Growth of Islamic ETFs – </a:t>
            </a:r>
            <a:r>
              <a:rPr lang="en-US" dirty="0" smtClean="0"/>
              <a:t>short selling</a:t>
            </a:r>
            <a:endParaRPr lang="en-US" dirty="0"/>
          </a:p>
        </p:txBody>
      </p:sp>
      <p:sp>
        <p:nvSpPr>
          <p:cNvPr id="3" name="Content Placeholder 2"/>
          <p:cNvSpPr>
            <a:spLocks noGrp="1"/>
          </p:cNvSpPr>
          <p:nvPr>
            <p:ph idx="1"/>
          </p:nvPr>
        </p:nvSpPr>
        <p:spPr>
          <a:xfrm>
            <a:off x="533400" y="1536192"/>
            <a:ext cx="7848600" cy="4411663"/>
          </a:xfrm>
        </p:spPr>
        <p:txBody>
          <a:bodyPr/>
          <a:lstStyle/>
          <a:p>
            <a:pPr marL="457200" indent="-457200">
              <a:buFont typeface="Arial" charset="0"/>
              <a:buChar char="•"/>
            </a:pPr>
            <a:r>
              <a:rPr lang="en-US" sz="3200" dirty="0" smtClean="0"/>
              <a:t>Since, trading alternatives such as short </a:t>
            </a:r>
            <a:r>
              <a:rPr lang="en-US" sz="3200" dirty="0"/>
              <a:t>s</a:t>
            </a:r>
            <a:r>
              <a:rPr lang="en-US" sz="3200" dirty="0" smtClean="0"/>
              <a:t>elling is not available in Islamic ETFs, they tend to be less attractive for non-Muslim individuals or institutional investors with mandates for risk management</a:t>
            </a:r>
          </a:p>
          <a:p>
            <a:pPr marL="457200" indent="-457200">
              <a:buFont typeface="Arial" charset="0"/>
              <a:buChar char="•"/>
            </a:pPr>
            <a:r>
              <a:rPr lang="en-US" sz="3200" dirty="0" smtClean="0"/>
              <a:t>For Muslim investors, this is not an issue</a:t>
            </a:r>
            <a:endParaRPr lang="en-US" sz="3200" dirty="0"/>
          </a:p>
        </p:txBody>
      </p:sp>
    </p:spTree>
    <p:extLst>
      <p:ext uri="{BB962C8B-B14F-4D97-AF65-F5344CB8AC3E}">
        <p14:creationId xmlns:p14="http://schemas.microsoft.com/office/powerpoint/2010/main" val="2590035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55320"/>
            <a:ext cx="7696200" cy="914400"/>
          </a:xfrm>
        </p:spPr>
        <p:txBody>
          <a:bodyPr/>
          <a:lstStyle/>
          <a:p>
            <a:r>
              <a:rPr lang="en-US" dirty="0"/>
              <a:t>Islamic ETFs: </a:t>
            </a:r>
            <a:r>
              <a:rPr lang="en-US" dirty="0" smtClean="0"/>
              <a:t>lack of product diversity</a:t>
            </a:r>
            <a:endParaRPr lang="en-US" dirty="0"/>
          </a:p>
        </p:txBody>
      </p:sp>
      <p:sp>
        <p:nvSpPr>
          <p:cNvPr id="3" name="Content Placeholder 2"/>
          <p:cNvSpPr>
            <a:spLocks noGrp="1"/>
          </p:cNvSpPr>
          <p:nvPr>
            <p:ph idx="1"/>
          </p:nvPr>
        </p:nvSpPr>
        <p:spPr>
          <a:xfrm>
            <a:off x="533400" y="1536192"/>
            <a:ext cx="7848600" cy="4411663"/>
          </a:xfrm>
        </p:spPr>
        <p:txBody>
          <a:bodyPr/>
          <a:lstStyle/>
          <a:p>
            <a:pPr marL="457200" indent="-457200">
              <a:buFont typeface="Arial" charset="0"/>
              <a:buChar char="•"/>
            </a:pPr>
            <a:r>
              <a:rPr lang="en-US" sz="3200" dirty="0" smtClean="0"/>
              <a:t>Islamic ETFs have a single focus – Sharia compliant large/mid-cap stocks </a:t>
            </a:r>
          </a:p>
          <a:p>
            <a:pPr marL="457200" indent="-457200">
              <a:buFont typeface="Arial" charset="0"/>
              <a:buChar char="•"/>
            </a:pPr>
            <a:r>
              <a:rPr lang="en-US" sz="3200" dirty="0" smtClean="0"/>
              <a:t>Not enough attention to SRI/ESG/governance themes</a:t>
            </a:r>
          </a:p>
          <a:p>
            <a:pPr marL="457200" indent="-457200">
              <a:buFont typeface="Arial" charset="0"/>
              <a:buChar char="•"/>
            </a:pPr>
            <a:r>
              <a:rPr lang="en-US" sz="3200" dirty="0" smtClean="0"/>
              <a:t>Raja </a:t>
            </a:r>
            <a:r>
              <a:rPr lang="en-US" sz="3200" dirty="0" err="1"/>
              <a:t>Teh</a:t>
            </a:r>
            <a:r>
              <a:rPr lang="en-US" sz="3200" dirty="0"/>
              <a:t> </a:t>
            </a:r>
            <a:r>
              <a:rPr lang="en-US" sz="3200" dirty="0" err="1"/>
              <a:t>Maimunah</a:t>
            </a:r>
            <a:r>
              <a:rPr lang="en-US" sz="3200" dirty="0"/>
              <a:t>, head of Islamic markets at Bursa </a:t>
            </a:r>
            <a:r>
              <a:rPr lang="en-US" sz="3200" dirty="0" smtClean="0"/>
              <a:t>Malaysia --the </a:t>
            </a:r>
            <a:r>
              <a:rPr lang="en-US" sz="3200" dirty="0"/>
              <a:t>lack of diversified products was one shortcoming of the industry compared to its conventional peers.</a:t>
            </a:r>
          </a:p>
        </p:txBody>
      </p:sp>
    </p:spTree>
    <p:extLst>
      <p:ext uri="{BB962C8B-B14F-4D97-AF65-F5344CB8AC3E}">
        <p14:creationId xmlns:p14="http://schemas.microsoft.com/office/powerpoint/2010/main" val="10742298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7696200" cy="914400"/>
          </a:xfrm>
        </p:spPr>
        <p:txBody>
          <a:bodyPr/>
          <a:lstStyle/>
          <a:p>
            <a:r>
              <a:rPr lang="en-US" dirty="0"/>
              <a:t>Slow Growth of Islamic ETFs – </a:t>
            </a:r>
            <a:r>
              <a:rPr lang="en-US" dirty="0" smtClean="0"/>
              <a:t> support system</a:t>
            </a:r>
            <a:endParaRPr lang="en-US" dirty="0"/>
          </a:p>
        </p:txBody>
      </p:sp>
      <p:sp>
        <p:nvSpPr>
          <p:cNvPr id="3" name="Content Placeholder 2"/>
          <p:cNvSpPr>
            <a:spLocks noGrp="1"/>
          </p:cNvSpPr>
          <p:nvPr>
            <p:ph idx="1"/>
          </p:nvPr>
        </p:nvSpPr>
        <p:spPr>
          <a:xfrm>
            <a:off x="533400" y="1536192"/>
            <a:ext cx="7848600" cy="4411663"/>
          </a:xfrm>
        </p:spPr>
        <p:txBody>
          <a:bodyPr/>
          <a:lstStyle/>
          <a:p>
            <a:pPr marL="457200" indent="-457200">
              <a:buFont typeface="Arial" charset="0"/>
              <a:buChar char="•"/>
            </a:pPr>
            <a:r>
              <a:rPr lang="en-US" sz="3200" dirty="0" smtClean="0"/>
              <a:t>Since these ETFs have low trading volume, they have trouble exciting market makers </a:t>
            </a:r>
          </a:p>
          <a:p>
            <a:pPr marL="457200" indent="-457200">
              <a:buFont typeface="Arial" charset="0"/>
              <a:buChar char="•"/>
            </a:pPr>
            <a:r>
              <a:rPr lang="en-US" sz="3200" dirty="0" smtClean="0"/>
              <a:t>Unlike mutual funds (with dedicated distribution agents), dealers and agents of ETFs do not charge commission.  </a:t>
            </a:r>
          </a:p>
          <a:p>
            <a:pPr marL="457200" indent="-457200">
              <a:buFont typeface="Arial" charset="0"/>
              <a:buChar char="•"/>
            </a:pPr>
            <a:r>
              <a:rPr lang="en-US" sz="3200" dirty="0" smtClean="0"/>
              <a:t>ETF providers can only charge very low management fees. (</a:t>
            </a:r>
            <a:r>
              <a:rPr lang="en-US" sz="3200" dirty="0" err="1" smtClean="0"/>
              <a:t>Mahdzir</a:t>
            </a:r>
            <a:r>
              <a:rPr lang="en-US" sz="3200" dirty="0" smtClean="0"/>
              <a:t>)</a:t>
            </a:r>
          </a:p>
        </p:txBody>
      </p:sp>
    </p:spTree>
    <p:extLst>
      <p:ext uri="{BB962C8B-B14F-4D97-AF65-F5344CB8AC3E}">
        <p14:creationId xmlns:p14="http://schemas.microsoft.com/office/powerpoint/2010/main" val="2111847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7696200" cy="914400"/>
          </a:xfrm>
        </p:spPr>
        <p:txBody>
          <a:bodyPr/>
          <a:lstStyle/>
          <a:p>
            <a:r>
              <a:rPr lang="en-US" dirty="0" smtClean="0"/>
              <a:t>Problems with Islamic ETFs- government support</a:t>
            </a:r>
            <a:endParaRPr lang="en-US" dirty="0"/>
          </a:p>
        </p:txBody>
      </p:sp>
      <p:sp>
        <p:nvSpPr>
          <p:cNvPr id="3" name="Content Placeholder 2"/>
          <p:cNvSpPr>
            <a:spLocks noGrp="1"/>
          </p:cNvSpPr>
          <p:nvPr>
            <p:ph idx="1"/>
          </p:nvPr>
        </p:nvSpPr>
        <p:spPr>
          <a:xfrm>
            <a:off x="381000" y="1066800"/>
            <a:ext cx="8229600" cy="4716463"/>
          </a:xfrm>
        </p:spPr>
        <p:txBody>
          <a:bodyPr/>
          <a:lstStyle/>
          <a:p>
            <a:pPr marL="457200" indent="-457200">
              <a:buFont typeface="Arial" charset="0"/>
              <a:buChar char="•"/>
            </a:pPr>
            <a:r>
              <a:rPr lang="en-US" sz="3200" dirty="0" smtClean="0"/>
              <a:t>Should governments support Islamic ETFs?</a:t>
            </a:r>
          </a:p>
          <a:p>
            <a:pPr marL="457200" indent="-457200">
              <a:buFont typeface="Arial" charset="0"/>
              <a:buChar char="•"/>
            </a:pPr>
            <a:r>
              <a:rPr lang="en-US" sz="3200" dirty="0" smtClean="0"/>
              <a:t>Why should government be involved in helping out Islamic ETFs when non-Sharia ETFs are left to fend for themselves</a:t>
            </a:r>
          </a:p>
          <a:p>
            <a:pPr marL="457200" indent="-457200">
              <a:buFont typeface="Arial" charset="0"/>
              <a:buChar char="•"/>
            </a:pPr>
            <a:r>
              <a:rPr lang="en-US" sz="3200" dirty="0" smtClean="0"/>
              <a:t>Governments should create a fair and consistent standards for all.  UK FSA – no obstacle, no special favors –level playing field.. Financial regulator, not a religious regulator</a:t>
            </a:r>
          </a:p>
        </p:txBody>
      </p:sp>
    </p:spTree>
    <p:extLst>
      <p:ext uri="{BB962C8B-B14F-4D97-AF65-F5344CB8AC3E}">
        <p14:creationId xmlns:p14="http://schemas.microsoft.com/office/powerpoint/2010/main" val="27757285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7696200" cy="914400"/>
          </a:xfrm>
        </p:spPr>
        <p:txBody>
          <a:bodyPr/>
          <a:lstStyle/>
          <a:p>
            <a:r>
              <a:rPr lang="en-US" dirty="0" smtClean="0"/>
              <a:t>Problems with Islamic ETFs- government support</a:t>
            </a:r>
            <a:endParaRPr lang="en-US" dirty="0"/>
          </a:p>
        </p:txBody>
      </p:sp>
      <p:sp>
        <p:nvSpPr>
          <p:cNvPr id="3" name="Content Placeholder 2"/>
          <p:cNvSpPr>
            <a:spLocks noGrp="1"/>
          </p:cNvSpPr>
          <p:nvPr>
            <p:ph idx="1"/>
          </p:nvPr>
        </p:nvSpPr>
        <p:spPr>
          <a:xfrm>
            <a:off x="381000" y="1371600"/>
            <a:ext cx="8305800" cy="4411663"/>
          </a:xfrm>
        </p:spPr>
        <p:txBody>
          <a:bodyPr/>
          <a:lstStyle/>
          <a:p>
            <a:pPr marL="457200" indent="-457200">
              <a:buFont typeface="Arial" charset="0"/>
              <a:buChar char="•"/>
            </a:pPr>
            <a:r>
              <a:rPr lang="en-US" sz="2800" dirty="0" smtClean="0"/>
              <a:t>There is a role for sovereign wealth funds for supporting Islamic ETFs issued in their country.</a:t>
            </a:r>
          </a:p>
          <a:p>
            <a:pPr marL="457200" indent="-457200">
              <a:buFont typeface="Arial" charset="0"/>
              <a:buChar char="•"/>
            </a:pPr>
            <a:r>
              <a:rPr lang="en-US" sz="2800" dirty="0" smtClean="0"/>
              <a:t>But sovereigns buying </a:t>
            </a:r>
            <a:r>
              <a:rPr lang="en-US" sz="2800" i="1" dirty="0" smtClean="0"/>
              <a:t>Western economies-based</a:t>
            </a:r>
            <a:r>
              <a:rPr lang="en-US" sz="2800" dirty="0" smtClean="0"/>
              <a:t> ETFs does not benefit the industry or the constituents which are from Islamic countries.</a:t>
            </a:r>
          </a:p>
          <a:p>
            <a:pPr marL="457200" indent="-457200">
              <a:buFont typeface="Arial" charset="0"/>
              <a:buChar char="•"/>
            </a:pPr>
            <a:r>
              <a:rPr lang="en-US" sz="2800" dirty="0" smtClean="0"/>
              <a:t>“If </a:t>
            </a:r>
            <a:r>
              <a:rPr lang="en-US" sz="2800" b="1" dirty="0"/>
              <a:t>Islamic</a:t>
            </a:r>
            <a:r>
              <a:rPr lang="en-US" sz="2800" dirty="0"/>
              <a:t> </a:t>
            </a:r>
            <a:r>
              <a:rPr lang="en-US" sz="2800" b="1" dirty="0"/>
              <a:t>ETFs</a:t>
            </a:r>
            <a:r>
              <a:rPr lang="en-US" sz="2800" dirty="0"/>
              <a:t> are going to take hold globally and specifically in the Middle East, there has to be government, or quasi-government support, through sovereign wealth fund participation in the </a:t>
            </a:r>
            <a:r>
              <a:rPr lang="en-US" sz="2800" dirty="0" smtClean="0"/>
              <a:t>market” (Source : Islamic Finance Asia)</a:t>
            </a:r>
            <a:endParaRPr lang="en-US" sz="2800" dirty="0"/>
          </a:p>
        </p:txBody>
      </p:sp>
    </p:spTree>
    <p:extLst>
      <p:ext uri="{BB962C8B-B14F-4D97-AF65-F5344CB8AC3E}">
        <p14:creationId xmlns:p14="http://schemas.microsoft.com/office/powerpoint/2010/main" val="2062960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914400"/>
          </a:xfrm>
        </p:spPr>
        <p:txBody>
          <a:bodyPr/>
          <a:lstStyle/>
          <a:p>
            <a:r>
              <a:rPr lang="en-US" dirty="0" smtClean="0"/>
              <a:t>Soft support</a:t>
            </a:r>
            <a:endParaRPr lang="en-US" dirty="0"/>
          </a:p>
        </p:txBody>
      </p:sp>
      <p:sp>
        <p:nvSpPr>
          <p:cNvPr id="3" name="Content Placeholder 2"/>
          <p:cNvSpPr>
            <a:spLocks noGrp="1"/>
          </p:cNvSpPr>
          <p:nvPr>
            <p:ph idx="1"/>
          </p:nvPr>
        </p:nvSpPr>
        <p:spPr>
          <a:xfrm>
            <a:off x="457200" y="1371600"/>
            <a:ext cx="7391400" cy="4413504"/>
          </a:xfrm>
        </p:spPr>
        <p:txBody>
          <a:bodyPr/>
          <a:lstStyle/>
          <a:p>
            <a:pPr marL="457200" indent="-457200">
              <a:buFont typeface="Arial" charset="0"/>
              <a:buChar char="•"/>
            </a:pPr>
            <a:r>
              <a:rPr lang="en-US" dirty="0" smtClean="0"/>
              <a:t>Rebranding?  Controversial but may be prudent</a:t>
            </a:r>
          </a:p>
          <a:p>
            <a:pPr marL="457200" indent="-457200">
              <a:buFont typeface="Arial" charset="0"/>
              <a:buChar char="•"/>
            </a:pPr>
            <a:r>
              <a:rPr lang="en-US" dirty="0" smtClean="0"/>
              <a:t>Improve image of Islam in Western economies</a:t>
            </a:r>
          </a:p>
          <a:p>
            <a:pPr marL="457200" indent="-457200">
              <a:buFont typeface="Arial" charset="0"/>
              <a:buChar char="•"/>
            </a:pPr>
            <a:r>
              <a:rPr lang="en-US" dirty="0" smtClean="0"/>
              <a:t>How?</a:t>
            </a:r>
          </a:p>
          <a:p>
            <a:pPr marL="806450" lvl="1" indent="-457200">
              <a:buFont typeface="Arial" charset="0"/>
              <a:buChar char="•"/>
            </a:pPr>
            <a:r>
              <a:rPr lang="en-US" dirty="0" smtClean="0"/>
              <a:t>Investor education; roadshows in Islamic and Western economies – connecting with Islamic centers in large cities to highlight benefits of Islamic ETFs</a:t>
            </a:r>
          </a:p>
          <a:p>
            <a:pPr marL="457200" indent="-457200">
              <a:buFont typeface="Arial" charset="0"/>
              <a:buChar char="•"/>
            </a:pPr>
            <a:r>
              <a:rPr lang="en-US" dirty="0" smtClean="0"/>
              <a:t>Providing research and training support; webinars</a:t>
            </a:r>
            <a:r>
              <a:rPr lang="en-US" dirty="0"/>
              <a:t>; educational seminars</a:t>
            </a:r>
          </a:p>
          <a:p>
            <a:pPr marL="457200" indent="-457200">
              <a:buFont typeface="Arial" charset="0"/>
              <a:buChar char="•"/>
            </a:pPr>
            <a:r>
              <a:rPr lang="en-US" dirty="0" smtClean="0"/>
              <a:t> </a:t>
            </a:r>
          </a:p>
        </p:txBody>
      </p:sp>
    </p:spTree>
    <p:extLst>
      <p:ext uri="{BB962C8B-B14F-4D97-AF65-F5344CB8AC3E}">
        <p14:creationId xmlns:p14="http://schemas.microsoft.com/office/powerpoint/2010/main" val="16400002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914400"/>
          </a:xfrm>
        </p:spPr>
        <p:txBody>
          <a:bodyPr/>
          <a:lstStyle/>
          <a:p>
            <a:r>
              <a:rPr lang="en-US" dirty="0" smtClean="0"/>
              <a:t>Conclusions</a:t>
            </a:r>
            <a:endParaRPr lang="en-US" dirty="0"/>
          </a:p>
        </p:txBody>
      </p:sp>
      <p:sp>
        <p:nvSpPr>
          <p:cNvPr id="3" name="Content Placeholder 2"/>
          <p:cNvSpPr>
            <a:spLocks noGrp="1"/>
          </p:cNvSpPr>
          <p:nvPr>
            <p:ph idx="1"/>
          </p:nvPr>
        </p:nvSpPr>
        <p:spPr>
          <a:xfrm>
            <a:off x="448056" y="1295400"/>
            <a:ext cx="8391144" cy="4876800"/>
          </a:xfrm>
        </p:spPr>
        <p:txBody>
          <a:bodyPr/>
          <a:lstStyle/>
          <a:p>
            <a:pPr marL="457200" indent="-457200">
              <a:buFont typeface="Arial" charset="0"/>
              <a:buChar char="•"/>
            </a:pPr>
            <a:r>
              <a:rPr lang="en-US" sz="2800" dirty="0" smtClean="0"/>
              <a:t>Islamic ETFs investors do not have to sacrifice returns for subscribing to faith</a:t>
            </a:r>
          </a:p>
          <a:p>
            <a:pPr marL="457200" indent="-457200">
              <a:buFont typeface="Arial" charset="0"/>
              <a:buChar char="•"/>
            </a:pPr>
            <a:r>
              <a:rPr lang="en-US" sz="2800" dirty="0" smtClean="0"/>
              <a:t>Islamic ETFs should be attractive to non-Muslim investors for their performance.  </a:t>
            </a:r>
          </a:p>
          <a:p>
            <a:pPr marL="457200" indent="-457200">
              <a:buFont typeface="Arial" charset="0"/>
              <a:buChar char="•"/>
            </a:pPr>
            <a:r>
              <a:rPr lang="en-US" sz="2800" dirty="0" smtClean="0"/>
              <a:t>Overly aggressive optimization should be avoided to reduce tracking error</a:t>
            </a:r>
          </a:p>
          <a:p>
            <a:pPr marL="457200" indent="-457200">
              <a:buFont typeface="Arial" charset="0"/>
              <a:buChar char="•"/>
            </a:pPr>
            <a:r>
              <a:rPr lang="en-US" sz="2800" dirty="0" smtClean="0"/>
              <a:t>Investor familiarity with ETFs should be improved</a:t>
            </a:r>
          </a:p>
          <a:p>
            <a:pPr marL="457200" indent="-457200">
              <a:buFont typeface="Arial" charset="0"/>
              <a:buChar char="•"/>
            </a:pPr>
            <a:r>
              <a:rPr lang="en-US" sz="2800" dirty="0" smtClean="0"/>
              <a:t>SECs </a:t>
            </a:r>
            <a:r>
              <a:rPr lang="en-US" sz="2800" dirty="0"/>
              <a:t>should </a:t>
            </a:r>
            <a:r>
              <a:rPr lang="en-US" sz="2800" dirty="0" smtClean="0"/>
              <a:t>set </a:t>
            </a:r>
            <a:r>
              <a:rPr lang="en-US" sz="2800" dirty="0"/>
              <a:t>up uniform standards </a:t>
            </a:r>
            <a:r>
              <a:rPr lang="en-US" sz="2800" dirty="0" smtClean="0"/>
              <a:t>for issuing </a:t>
            </a:r>
            <a:r>
              <a:rPr lang="en-US" sz="2800" dirty="0"/>
              <a:t>ETFs</a:t>
            </a:r>
          </a:p>
          <a:p>
            <a:pPr marL="457200" indent="-457200">
              <a:buFont typeface="Arial" charset="0"/>
              <a:buChar char="•"/>
            </a:pPr>
            <a:endParaRPr lang="en-US" sz="2800" dirty="0" smtClean="0"/>
          </a:p>
        </p:txBody>
      </p:sp>
    </p:spTree>
    <p:extLst>
      <p:ext uri="{BB962C8B-B14F-4D97-AF65-F5344CB8AC3E}">
        <p14:creationId xmlns:p14="http://schemas.microsoft.com/office/powerpoint/2010/main" val="5152028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a:xfrm>
            <a:off x="762000" y="1273175"/>
            <a:ext cx="6248400" cy="1470025"/>
          </a:xfrm>
        </p:spPr>
        <p:txBody>
          <a:bodyPr/>
          <a:lstStyle/>
          <a:p>
            <a:pPr algn="l"/>
            <a:r>
              <a:rPr lang="en-US" sz="3800" dirty="0" smtClean="0">
                <a:solidFill>
                  <a:schemeClr val="tx1"/>
                </a:solidFill>
                <a:latin typeface="Maiandra GD" panose="020E0502030308020204" pitchFamily="34" charset="0"/>
              </a:rPr>
              <a:t>Depositary Receipts</a:t>
            </a:r>
            <a:endParaRPr lang="en-US" sz="3800"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3930177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685800"/>
          </a:xfrm>
        </p:spPr>
        <p:txBody>
          <a:bodyPr/>
          <a:lstStyle/>
          <a:p>
            <a:r>
              <a:rPr lang="en-US" dirty="0" smtClean="0"/>
              <a:t>ETFs</a:t>
            </a:r>
            <a:endParaRPr lang="en-US" dirty="0"/>
          </a:p>
        </p:txBody>
      </p:sp>
      <p:sp>
        <p:nvSpPr>
          <p:cNvPr id="3" name="Content Placeholder 2"/>
          <p:cNvSpPr>
            <a:spLocks noGrp="1"/>
          </p:cNvSpPr>
          <p:nvPr>
            <p:ph idx="1"/>
          </p:nvPr>
        </p:nvSpPr>
        <p:spPr>
          <a:xfrm>
            <a:off x="246888" y="1295400"/>
            <a:ext cx="8153400" cy="5410200"/>
          </a:xfrm>
        </p:spPr>
        <p:txBody>
          <a:bodyPr/>
          <a:lstStyle/>
          <a:p>
            <a:pPr algn="just">
              <a:buFont typeface="Arial" panose="020B0604020202020204" pitchFamily="34" charset="0"/>
              <a:buChar char="•"/>
            </a:pPr>
            <a:r>
              <a:rPr lang="en-US" altLang="en-US" sz="3200" dirty="0" smtClean="0">
                <a:latin typeface="Garamond" panose="02020404030301010803" pitchFamily="18" charset="0"/>
              </a:rPr>
              <a:t>Open </a:t>
            </a:r>
            <a:r>
              <a:rPr lang="en-US" altLang="en-US" sz="3200" dirty="0">
                <a:latin typeface="Garamond" panose="02020404030301010803" pitchFamily="18" charset="0"/>
              </a:rPr>
              <a:t>ended mutual </a:t>
            </a:r>
            <a:r>
              <a:rPr lang="en-US" altLang="en-US" sz="3200" dirty="0" smtClean="0">
                <a:latin typeface="Garamond" panose="02020404030301010803" pitchFamily="18" charset="0"/>
              </a:rPr>
              <a:t>funds that trade like stocks</a:t>
            </a:r>
          </a:p>
          <a:p>
            <a:pPr algn="just">
              <a:buFont typeface="Arial" panose="020B0604020202020204" pitchFamily="34" charset="0"/>
              <a:buChar char="•"/>
            </a:pPr>
            <a:r>
              <a:rPr lang="en-US" altLang="en-US" sz="3200" dirty="0" smtClean="0">
                <a:latin typeface="Garamond" panose="02020404030301010803" pitchFamily="18" charset="0"/>
              </a:rPr>
              <a:t>ETFs represent stocks, bonds, currencies, country index, commodities, gold, etc.</a:t>
            </a:r>
          </a:p>
          <a:p>
            <a:pPr algn="just">
              <a:buFont typeface="Arial" panose="020B0604020202020204" pitchFamily="34" charset="0"/>
              <a:buChar char="•"/>
            </a:pPr>
            <a:r>
              <a:rPr lang="en-US" altLang="en-US" sz="3200" dirty="0" smtClean="0">
                <a:latin typeface="Garamond" panose="02020404030301010803" pitchFamily="18" charset="0"/>
              </a:rPr>
              <a:t>Some are passive (indexed) while others are active -- ‘smart beta’ ETFs</a:t>
            </a:r>
          </a:p>
          <a:p>
            <a:pPr algn="just">
              <a:buFont typeface="Arial" panose="020B0604020202020204" pitchFamily="34" charset="0"/>
              <a:buChar char="•"/>
            </a:pPr>
            <a:r>
              <a:rPr lang="en-US" altLang="en-US" sz="3200" dirty="0" smtClean="0">
                <a:latin typeface="Garamond" panose="02020404030301010803" pitchFamily="18" charset="0"/>
              </a:rPr>
              <a:t>Transparency: NAV of underlying basket of shares reported daily</a:t>
            </a:r>
          </a:p>
        </p:txBody>
      </p:sp>
    </p:spTree>
    <p:extLst>
      <p:ext uri="{BB962C8B-B14F-4D97-AF65-F5344CB8AC3E}">
        <p14:creationId xmlns:p14="http://schemas.microsoft.com/office/powerpoint/2010/main" val="26172657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6576" y="152400"/>
            <a:ext cx="7772400" cy="1143000"/>
          </a:xfrm>
        </p:spPr>
        <p:txBody>
          <a:bodyPr/>
          <a:lstStyle/>
          <a:p>
            <a:pPr algn="l"/>
            <a:r>
              <a:rPr lang="en-US" altLang="en-US" dirty="0" smtClean="0"/>
              <a:t>Depositary Receipt (DR)</a:t>
            </a:r>
          </a:p>
        </p:txBody>
      </p:sp>
      <p:sp>
        <p:nvSpPr>
          <p:cNvPr id="40963" name="Rectangle 3"/>
          <p:cNvSpPr>
            <a:spLocks noGrp="1" noChangeArrowheads="1"/>
          </p:cNvSpPr>
          <p:nvPr>
            <p:ph type="body" sz="half" idx="1"/>
          </p:nvPr>
        </p:nvSpPr>
        <p:spPr>
          <a:xfrm>
            <a:off x="457200" y="1447800"/>
            <a:ext cx="8001000" cy="4530725"/>
          </a:xfrm>
        </p:spPr>
        <p:txBody>
          <a:bodyPr/>
          <a:lstStyle/>
          <a:p>
            <a:pPr marL="571500" indent="-571500">
              <a:lnSpc>
                <a:spcPct val="80000"/>
              </a:lnSpc>
              <a:buFont typeface="Arial" panose="020B0604020202020204" pitchFamily="34" charset="0"/>
              <a:buChar char="•"/>
            </a:pPr>
            <a:r>
              <a:rPr lang="en-US" altLang="en-US" sz="4000" dirty="0" smtClean="0"/>
              <a:t>A stock that trades in the domestic stock exchange but represents a specific number of shares in a foreign stock</a:t>
            </a:r>
          </a:p>
          <a:p>
            <a:pPr marL="571500" indent="-571500">
              <a:lnSpc>
                <a:spcPct val="80000"/>
              </a:lnSpc>
              <a:buFont typeface="Arial" panose="020B0604020202020204" pitchFamily="34" charset="0"/>
              <a:buChar char="•"/>
            </a:pPr>
            <a:r>
              <a:rPr lang="en-US" altLang="en-US" sz="4000" dirty="0" smtClean="0"/>
              <a:t>Traded like stocks</a:t>
            </a:r>
            <a:endParaRPr lang="en-US" altLang="en-US" sz="4000" dirty="0"/>
          </a:p>
          <a:p>
            <a:pPr marL="571500" indent="-571500">
              <a:lnSpc>
                <a:spcPct val="80000"/>
              </a:lnSpc>
              <a:buFont typeface="Arial" panose="020B0604020202020204" pitchFamily="34" charset="0"/>
              <a:buChar char="•"/>
            </a:pPr>
            <a:r>
              <a:rPr lang="en-US" altLang="en-US" sz="4000" dirty="0" smtClean="0"/>
              <a:t>Issued/sponsored by a domestic bank or brokerage</a:t>
            </a:r>
            <a:br>
              <a:rPr lang="en-US" altLang="en-US" sz="4000" dirty="0" smtClean="0"/>
            </a:br>
            <a:r>
              <a:rPr lang="en-US" altLang="en-US" sz="4000" b="1" dirty="0" smtClean="0"/>
              <a:t>  </a:t>
            </a:r>
            <a:r>
              <a:rPr lang="en-US" altLang="en-US" sz="4000" dirty="0" smtClean="0"/>
              <a:t/>
            </a:r>
            <a:br>
              <a:rPr lang="en-US" altLang="en-US" sz="4000" dirty="0" smtClean="0"/>
            </a:br>
            <a:endParaRPr lang="en-US" altLang="en-US" sz="4000" dirty="0" smtClean="0"/>
          </a:p>
        </p:txBody>
      </p:sp>
    </p:spTree>
    <p:extLst>
      <p:ext uri="{BB962C8B-B14F-4D97-AF65-F5344CB8AC3E}">
        <p14:creationId xmlns:p14="http://schemas.microsoft.com/office/powerpoint/2010/main" val="59350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838200" y="388938"/>
            <a:ext cx="807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dirty="0">
                <a:latin typeface="Arial" panose="020B0604020202020204" pitchFamily="34" charset="0"/>
              </a:rPr>
              <a:t>  </a:t>
            </a:r>
            <a:br>
              <a:rPr lang="en-US" altLang="en-US" b="1" dirty="0">
                <a:latin typeface="Arial" panose="020B0604020202020204" pitchFamily="34" charset="0"/>
              </a:rPr>
            </a:br>
            <a:r>
              <a:rPr lang="en-US" altLang="en-US" dirty="0">
                <a:latin typeface="Arial" panose="020B0604020202020204" pitchFamily="34" charset="0"/>
              </a:rPr>
              <a:t>Mechanics of </a:t>
            </a:r>
            <a:r>
              <a:rPr lang="en-US" altLang="en-US" dirty="0" smtClean="0">
                <a:latin typeface="Arial" panose="020B0604020202020204" pitchFamily="34" charset="0"/>
              </a:rPr>
              <a:t>Depositary </a:t>
            </a:r>
            <a:r>
              <a:rPr lang="en-US" altLang="en-US" dirty="0">
                <a:latin typeface="Arial" panose="020B0604020202020204" pitchFamily="34" charset="0"/>
              </a:rPr>
              <a:t>Receipts </a:t>
            </a:r>
            <a:r>
              <a:rPr lang="en-US" altLang="en-US" dirty="0" smtClean="0">
                <a:latin typeface="Arial" panose="020B0604020202020204" pitchFamily="34" charset="0"/>
              </a:rPr>
              <a:t>(DRs</a:t>
            </a:r>
            <a:r>
              <a:rPr lang="en-US" altLang="en-US" dirty="0">
                <a:latin typeface="Arial" panose="020B0604020202020204" pitchFamily="34" charset="0"/>
              </a:rPr>
              <a:t>)</a:t>
            </a:r>
            <a:r>
              <a:rPr lang="en-US" altLang="en-US" b="1" dirty="0">
                <a:latin typeface="Arial" panose="020B0604020202020204" pitchFamily="34" charset="0"/>
              </a:rPr>
              <a:t>   </a:t>
            </a:r>
            <a:endParaRPr lang="en-US" altLang="en-US" dirty="0">
              <a:latin typeface="Arial" panose="020B0604020202020204" pitchFamily="34" charset="0"/>
            </a:endParaRPr>
          </a:p>
        </p:txBody>
      </p:sp>
      <p:sp>
        <p:nvSpPr>
          <p:cNvPr id="45059" name="Rectangle 3"/>
          <p:cNvSpPr>
            <a:spLocks noChangeArrowheads="1"/>
          </p:cNvSpPr>
          <p:nvPr/>
        </p:nvSpPr>
        <p:spPr bwMode="auto">
          <a:xfrm>
            <a:off x="2971800" y="1219200"/>
            <a:ext cx="3276600" cy="1143000"/>
          </a:xfrm>
          <a:prstGeom prst="rect">
            <a:avLst/>
          </a:prstGeom>
          <a:solidFill>
            <a:schemeClr val="bg1"/>
          </a:solidFill>
          <a:ln w="38100">
            <a:solidFill>
              <a:srgbClr val="0000FF"/>
            </a:solidFill>
            <a:miter lim="800000"/>
            <a:headEnd/>
            <a:tailEnd/>
          </a:ln>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buNone/>
            </a:pPr>
            <a:r>
              <a:rPr lang="en-US" altLang="en-US" sz="1800" b="1" dirty="0" smtClean="0">
                <a:latin typeface="Times New Roman" panose="02020603050405020304" pitchFamily="18" charset="0"/>
              </a:rPr>
              <a:t>Depositary </a:t>
            </a:r>
            <a:r>
              <a:rPr lang="en-US" altLang="en-US" sz="1800" b="1" dirty="0">
                <a:latin typeface="Times New Roman" panose="02020603050405020304" pitchFamily="18" charset="0"/>
              </a:rPr>
              <a:t>Receipts</a:t>
            </a:r>
          </a:p>
          <a:p>
            <a:pPr algn="ctr">
              <a:buNone/>
            </a:pPr>
            <a:r>
              <a:rPr lang="en-US" altLang="en-US" sz="1800" b="1" dirty="0">
                <a:latin typeface="Times New Roman" panose="02020603050405020304" pitchFamily="18" charset="0"/>
              </a:rPr>
              <a:t>issued by a bank representing</a:t>
            </a:r>
          </a:p>
          <a:p>
            <a:pPr algn="ctr">
              <a:buNone/>
            </a:pPr>
            <a:r>
              <a:rPr lang="en-US" altLang="en-US" sz="1800" b="1" dirty="0">
                <a:latin typeface="Times New Roman" panose="02020603050405020304" pitchFamily="18" charset="0"/>
              </a:rPr>
              <a:t>underlying shares held</a:t>
            </a:r>
          </a:p>
          <a:p>
            <a:pPr algn="ctr">
              <a:buNone/>
            </a:pPr>
            <a:r>
              <a:rPr lang="en-US" altLang="en-US" sz="1800" b="1" dirty="0">
                <a:latin typeface="Times New Roman" panose="02020603050405020304" pitchFamily="18" charset="0"/>
              </a:rPr>
              <a:t>by a custodial bank</a:t>
            </a:r>
          </a:p>
        </p:txBody>
      </p:sp>
      <p:sp>
        <p:nvSpPr>
          <p:cNvPr id="45060" name="Rectangle 4"/>
          <p:cNvSpPr>
            <a:spLocks noChangeArrowheads="1"/>
          </p:cNvSpPr>
          <p:nvPr/>
        </p:nvSpPr>
        <p:spPr bwMode="auto">
          <a:xfrm>
            <a:off x="685800" y="3124200"/>
            <a:ext cx="2362200" cy="914400"/>
          </a:xfrm>
          <a:prstGeom prst="rect">
            <a:avLst/>
          </a:prstGeom>
          <a:solidFill>
            <a:schemeClr val="bg1"/>
          </a:solidFill>
          <a:ln w="38100">
            <a:solidFill>
              <a:srgbClr val="0000FF"/>
            </a:solidFill>
            <a:miter lim="800000"/>
            <a:headEnd/>
            <a:tailEnd/>
          </a:ln>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400" b="1" dirty="0">
                <a:latin typeface="Times New Roman" panose="02020603050405020304" pitchFamily="18" charset="0"/>
              </a:rPr>
              <a:t>Publicly traded </a:t>
            </a:r>
            <a:r>
              <a:rPr lang="en-US" altLang="en-US" sz="1400" b="1" dirty="0" smtClean="0">
                <a:latin typeface="Times New Roman" panose="02020603050405020304" pitchFamily="18" charset="0"/>
              </a:rPr>
              <a:t>foreign firms</a:t>
            </a:r>
            <a:endParaRPr lang="en-US" altLang="en-US" sz="1400" b="1" dirty="0">
              <a:latin typeface="Times New Roman" panose="02020603050405020304" pitchFamily="18" charset="0"/>
            </a:endParaRPr>
          </a:p>
        </p:txBody>
      </p:sp>
      <p:sp>
        <p:nvSpPr>
          <p:cNvPr id="45061" name="Rectangle 5"/>
          <p:cNvSpPr>
            <a:spLocks noChangeArrowheads="1"/>
          </p:cNvSpPr>
          <p:nvPr/>
        </p:nvSpPr>
        <p:spPr bwMode="auto">
          <a:xfrm>
            <a:off x="6019800" y="3124200"/>
            <a:ext cx="2362200" cy="914400"/>
          </a:xfrm>
          <a:prstGeom prst="rect">
            <a:avLst/>
          </a:prstGeom>
          <a:solidFill>
            <a:schemeClr val="bg1"/>
          </a:solidFill>
          <a:ln w="38100">
            <a:solidFill>
              <a:srgbClr val="0000FF"/>
            </a:solidFill>
            <a:miter lim="800000"/>
            <a:headEnd/>
            <a:tailEnd/>
          </a:ln>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dirty="0">
                <a:latin typeface="Times New Roman" panose="02020603050405020304" pitchFamily="18" charset="0"/>
              </a:rPr>
              <a:t>Receipts for shares</a:t>
            </a:r>
          </a:p>
          <a:p>
            <a:pPr algn="ctr"/>
            <a:r>
              <a:rPr lang="en-US" altLang="en-US" sz="1800" b="1" dirty="0">
                <a:latin typeface="Times New Roman" panose="02020603050405020304" pitchFamily="18" charset="0"/>
              </a:rPr>
              <a:t>listed on </a:t>
            </a:r>
            <a:r>
              <a:rPr lang="en-US" altLang="en-US" sz="1800" b="1" dirty="0" smtClean="0">
                <a:latin typeface="Times New Roman" panose="02020603050405020304" pitchFamily="18" charset="0"/>
              </a:rPr>
              <a:t>home exchange</a:t>
            </a:r>
            <a:endParaRPr lang="en-US" altLang="en-US" sz="1800" b="1" dirty="0">
              <a:latin typeface="Times New Roman" panose="02020603050405020304" pitchFamily="18" charset="0"/>
            </a:endParaRPr>
          </a:p>
        </p:txBody>
      </p:sp>
      <p:sp>
        <p:nvSpPr>
          <p:cNvPr id="45062" name="Rectangle 6"/>
          <p:cNvSpPr>
            <a:spLocks noChangeArrowheads="1"/>
          </p:cNvSpPr>
          <p:nvPr/>
        </p:nvSpPr>
        <p:spPr bwMode="auto">
          <a:xfrm>
            <a:off x="3352800" y="4800600"/>
            <a:ext cx="2362200" cy="914400"/>
          </a:xfrm>
          <a:prstGeom prst="rect">
            <a:avLst/>
          </a:prstGeom>
          <a:solidFill>
            <a:schemeClr val="bg1"/>
          </a:solidFill>
          <a:ln w="38100">
            <a:solidFill>
              <a:srgbClr val="0000FF"/>
            </a:solidFill>
            <a:miter lim="800000"/>
            <a:headEnd/>
            <a:tailEnd/>
          </a:ln>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b="1" dirty="0">
                <a:latin typeface="Times New Roman" panose="02020603050405020304" pitchFamily="18" charset="0"/>
              </a:rPr>
              <a:t>Shares traded on </a:t>
            </a:r>
            <a:r>
              <a:rPr lang="en-US" altLang="en-US" sz="1800" b="1" dirty="0" smtClean="0">
                <a:latin typeface="Times New Roman" panose="02020603050405020304" pitchFamily="18" charset="0"/>
              </a:rPr>
              <a:t>foreign</a:t>
            </a:r>
          </a:p>
          <a:p>
            <a:pPr algn="ctr">
              <a:buNone/>
            </a:pPr>
            <a:r>
              <a:rPr lang="en-US" altLang="en-US" sz="1800" b="1" dirty="0" smtClean="0">
                <a:latin typeface="Times New Roman" panose="02020603050405020304" pitchFamily="18" charset="0"/>
              </a:rPr>
              <a:t>stock </a:t>
            </a:r>
            <a:r>
              <a:rPr lang="en-US" altLang="en-US" sz="1800" b="1" dirty="0">
                <a:latin typeface="Times New Roman" panose="02020603050405020304" pitchFamily="18" charset="0"/>
              </a:rPr>
              <a:t>exchange</a:t>
            </a:r>
          </a:p>
        </p:txBody>
      </p:sp>
      <p:sp>
        <p:nvSpPr>
          <p:cNvPr id="45063" name="Line 7"/>
          <p:cNvSpPr>
            <a:spLocks noChangeShapeType="1"/>
          </p:cNvSpPr>
          <p:nvPr/>
        </p:nvSpPr>
        <p:spPr bwMode="auto">
          <a:xfrm flipV="1">
            <a:off x="1828800" y="1905000"/>
            <a:ext cx="0" cy="1219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4" name="Line 8"/>
          <p:cNvSpPr>
            <a:spLocks noChangeShapeType="1"/>
          </p:cNvSpPr>
          <p:nvPr/>
        </p:nvSpPr>
        <p:spPr bwMode="auto">
          <a:xfrm>
            <a:off x="1828800" y="1905000"/>
            <a:ext cx="1066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5" name="Line 9"/>
          <p:cNvSpPr>
            <a:spLocks noChangeShapeType="1"/>
          </p:cNvSpPr>
          <p:nvPr/>
        </p:nvSpPr>
        <p:spPr bwMode="auto">
          <a:xfrm flipV="1">
            <a:off x="1828800" y="4038600"/>
            <a:ext cx="0" cy="1219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6" name="Line 10"/>
          <p:cNvSpPr>
            <a:spLocks noChangeShapeType="1"/>
          </p:cNvSpPr>
          <p:nvPr/>
        </p:nvSpPr>
        <p:spPr bwMode="auto">
          <a:xfrm>
            <a:off x="1828800" y="5257800"/>
            <a:ext cx="1371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7" name="Line 11"/>
          <p:cNvSpPr>
            <a:spLocks noChangeShapeType="1"/>
          </p:cNvSpPr>
          <p:nvPr/>
        </p:nvSpPr>
        <p:spPr bwMode="auto">
          <a:xfrm>
            <a:off x="6324600" y="1905000"/>
            <a:ext cx="914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8" name="Line 12"/>
          <p:cNvSpPr>
            <a:spLocks noChangeShapeType="1"/>
          </p:cNvSpPr>
          <p:nvPr/>
        </p:nvSpPr>
        <p:spPr bwMode="auto">
          <a:xfrm>
            <a:off x="7239000" y="1905000"/>
            <a:ext cx="0" cy="1066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9" name="Line 13"/>
          <p:cNvSpPr>
            <a:spLocks noChangeShapeType="1"/>
          </p:cNvSpPr>
          <p:nvPr/>
        </p:nvSpPr>
        <p:spPr bwMode="auto">
          <a:xfrm flipV="1">
            <a:off x="7239000" y="4114800"/>
            <a:ext cx="0" cy="106680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0" name="Line 14"/>
          <p:cNvSpPr>
            <a:spLocks noChangeShapeType="1"/>
          </p:cNvSpPr>
          <p:nvPr/>
        </p:nvSpPr>
        <p:spPr bwMode="auto">
          <a:xfrm flipH="1">
            <a:off x="5867400" y="5181600"/>
            <a:ext cx="1371600" cy="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1" name="Text Box 15"/>
          <p:cNvSpPr txBox="1">
            <a:spLocks noChangeArrowheads="1"/>
          </p:cNvSpPr>
          <p:nvPr/>
        </p:nvSpPr>
        <p:spPr bwMode="auto">
          <a:xfrm>
            <a:off x="974725" y="1462088"/>
            <a:ext cx="903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000" b="1" i="1">
                <a:latin typeface="Times New Roman" panose="02020603050405020304" pitchFamily="18" charset="0"/>
              </a:rPr>
              <a:t>Shares</a:t>
            </a:r>
          </a:p>
        </p:txBody>
      </p:sp>
      <p:sp>
        <p:nvSpPr>
          <p:cNvPr id="45072" name="Text Box 16"/>
          <p:cNvSpPr txBox="1">
            <a:spLocks noChangeArrowheads="1"/>
          </p:cNvSpPr>
          <p:nvPr/>
        </p:nvSpPr>
        <p:spPr bwMode="auto">
          <a:xfrm>
            <a:off x="990600" y="5241925"/>
            <a:ext cx="903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000" b="1" i="1">
                <a:latin typeface="Times New Roman" panose="02020603050405020304" pitchFamily="18" charset="0"/>
              </a:rPr>
              <a:t>Shares</a:t>
            </a:r>
          </a:p>
        </p:txBody>
      </p:sp>
      <p:sp>
        <p:nvSpPr>
          <p:cNvPr id="45073" name="Text Box 17"/>
          <p:cNvSpPr txBox="1">
            <a:spLocks noChangeArrowheads="1"/>
          </p:cNvSpPr>
          <p:nvPr/>
        </p:nvSpPr>
        <p:spPr bwMode="auto">
          <a:xfrm>
            <a:off x="7324725" y="1447800"/>
            <a:ext cx="120097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000" b="1" i="1" dirty="0">
                <a:latin typeface="Times New Roman" panose="02020603050405020304" pitchFamily="18" charset="0"/>
              </a:rPr>
              <a:t>Receipts</a:t>
            </a:r>
          </a:p>
          <a:p>
            <a:r>
              <a:rPr lang="en-US" altLang="en-US" sz="2000" b="1" i="1" dirty="0" smtClean="0">
                <a:latin typeface="Times New Roman" panose="02020603050405020304" pitchFamily="18" charset="0"/>
              </a:rPr>
              <a:t>(DRs</a:t>
            </a:r>
            <a:r>
              <a:rPr lang="en-US" altLang="en-US" sz="2000" b="1" i="1" dirty="0">
                <a:latin typeface="Times New Roman" panose="02020603050405020304" pitchFamily="18" charset="0"/>
              </a:rPr>
              <a:t>)</a:t>
            </a:r>
          </a:p>
        </p:txBody>
      </p:sp>
      <p:sp>
        <p:nvSpPr>
          <p:cNvPr id="45074" name="Text Box 18"/>
          <p:cNvSpPr txBox="1">
            <a:spLocks noChangeArrowheads="1"/>
          </p:cNvSpPr>
          <p:nvPr/>
        </p:nvSpPr>
        <p:spPr bwMode="auto">
          <a:xfrm>
            <a:off x="7162800" y="5241925"/>
            <a:ext cx="1184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000" b="1" i="1">
                <a:latin typeface="Times New Roman" panose="02020603050405020304" pitchFamily="18" charset="0"/>
              </a:rPr>
              <a:t>Arbitrage</a:t>
            </a:r>
          </a:p>
          <a:p>
            <a:r>
              <a:rPr lang="en-US" altLang="en-US" sz="2000" b="1" i="1">
                <a:latin typeface="Times New Roman" panose="02020603050405020304" pitchFamily="18" charset="0"/>
              </a:rPr>
              <a:t>Activity</a:t>
            </a:r>
          </a:p>
        </p:txBody>
      </p:sp>
      <p:sp>
        <p:nvSpPr>
          <p:cNvPr id="45075" name="Text Box 19"/>
          <p:cNvSpPr txBox="1">
            <a:spLocks noChangeArrowheads="1"/>
          </p:cNvSpPr>
          <p:nvPr/>
        </p:nvSpPr>
        <p:spPr bwMode="auto">
          <a:xfrm>
            <a:off x="5754377" y="4354513"/>
            <a:ext cx="1476686"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400" b="1" dirty="0">
                <a:latin typeface="Times New Roman" panose="02020603050405020304" pitchFamily="18" charset="0"/>
              </a:rPr>
              <a:t>Traded by </a:t>
            </a:r>
          </a:p>
          <a:p>
            <a:pPr algn="r"/>
            <a:r>
              <a:rPr lang="en-US" altLang="en-US" sz="1400" b="1" dirty="0" smtClean="0">
                <a:latin typeface="Times New Roman" panose="02020603050405020304" pitchFamily="18" charset="0"/>
              </a:rPr>
              <a:t>home </a:t>
            </a:r>
            <a:r>
              <a:rPr lang="en-US" altLang="en-US" sz="1400" b="1" dirty="0">
                <a:latin typeface="Times New Roman" panose="02020603050405020304" pitchFamily="18" charset="0"/>
              </a:rPr>
              <a:t>investors</a:t>
            </a:r>
          </a:p>
        </p:txBody>
      </p:sp>
      <p:sp>
        <p:nvSpPr>
          <p:cNvPr id="45076" name="Slide Number Placeholder 2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B8C142D-679D-4D92-8DAC-87C8E83F6E23}" type="slidenum">
              <a:rPr lang="en-US" altLang="en-US" sz="1000" smtClean="0"/>
              <a:pPr/>
              <a:t>31</a:t>
            </a:fld>
            <a:endParaRPr lang="en-US" altLang="en-US" sz="1000" smtClean="0"/>
          </a:p>
        </p:txBody>
      </p:sp>
    </p:spTree>
    <p:extLst>
      <p:ext uri="{BB962C8B-B14F-4D97-AF65-F5344CB8AC3E}">
        <p14:creationId xmlns:p14="http://schemas.microsoft.com/office/powerpoint/2010/main" val="25210779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52400" y="152400"/>
            <a:ext cx="8229600" cy="1139825"/>
          </a:xfrm>
        </p:spPr>
        <p:txBody>
          <a:bodyPr/>
          <a:lstStyle/>
          <a:p>
            <a:r>
              <a:rPr lang="en-US" altLang="en-US" dirty="0" smtClean="0"/>
              <a:t>Three Types of DRs</a:t>
            </a:r>
          </a:p>
        </p:txBody>
      </p:sp>
      <p:sp>
        <p:nvSpPr>
          <p:cNvPr id="47107" name="Rectangle 3"/>
          <p:cNvSpPr>
            <a:spLocks noGrp="1" noChangeArrowheads="1"/>
          </p:cNvSpPr>
          <p:nvPr>
            <p:ph type="body" idx="1"/>
          </p:nvPr>
        </p:nvSpPr>
        <p:spPr>
          <a:xfrm>
            <a:off x="152400" y="1447800"/>
            <a:ext cx="8991600" cy="4800600"/>
          </a:xfrm>
        </p:spPr>
        <p:txBody>
          <a:bodyPr/>
          <a:lstStyle/>
          <a:p>
            <a:pPr>
              <a:lnSpc>
                <a:spcPct val="80000"/>
              </a:lnSpc>
            </a:pPr>
            <a:r>
              <a:rPr lang="en-US" altLang="en-US" sz="3200" b="1" dirty="0" smtClean="0"/>
              <a:t>Level 1:</a:t>
            </a:r>
            <a:r>
              <a:rPr lang="en-US" altLang="en-US" sz="3200" dirty="0" smtClean="0"/>
              <a:t> Foreign companies either don't qualify  for listing on an exchange</a:t>
            </a:r>
          </a:p>
          <a:p>
            <a:pPr lvl="1">
              <a:lnSpc>
                <a:spcPct val="80000"/>
              </a:lnSpc>
            </a:pPr>
            <a:r>
              <a:rPr lang="en-US" altLang="en-US" sz="3200" dirty="0" smtClean="0"/>
              <a:t>OTC; loosest requirements from the SEC</a:t>
            </a:r>
          </a:p>
          <a:p>
            <a:pPr>
              <a:lnSpc>
                <a:spcPct val="80000"/>
              </a:lnSpc>
            </a:pPr>
            <a:r>
              <a:rPr lang="en-US" altLang="en-US" sz="3200" b="1" dirty="0" smtClean="0"/>
              <a:t>Level 2</a:t>
            </a:r>
            <a:r>
              <a:rPr lang="en-US" altLang="en-US" sz="3200" dirty="0" smtClean="0"/>
              <a:t>: Listed on an exchange or quoted on Nasdaq</a:t>
            </a:r>
          </a:p>
          <a:p>
            <a:pPr lvl="1">
              <a:lnSpc>
                <a:spcPct val="80000"/>
              </a:lnSpc>
            </a:pPr>
            <a:r>
              <a:rPr lang="en-US" altLang="en-US" sz="3200" dirty="0" smtClean="0"/>
              <a:t>Filing requirements; higher visibility trading volume</a:t>
            </a:r>
          </a:p>
          <a:p>
            <a:pPr>
              <a:lnSpc>
                <a:spcPct val="80000"/>
              </a:lnSpc>
            </a:pPr>
            <a:r>
              <a:rPr lang="en-US" altLang="en-US" sz="3200" b="1" dirty="0" smtClean="0"/>
              <a:t>Level 3:</a:t>
            </a:r>
            <a:r>
              <a:rPr lang="en-US" altLang="en-US" sz="3200" dirty="0" smtClean="0"/>
              <a:t> Capital raising; high quality</a:t>
            </a:r>
          </a:p>
        </p:txBody>
      </p:sp>
    </p:spTree>
    <p:extLst>
      <p:ext uri="{BB962C8B-B14F-4D97-AF65-F5344CB8AC3E}">
        <p14:creationId xmlns:p14="http://schemas.microsoft.com/office/powerpoint/2010/main" val="1824136530"/>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481013" y="1066800"/>
            <a:ext cx="8053387" cy="4868863"/>
          </a:xfrm>
        </p:spPr>
        <p:txBody>
          <a:bodyPr/>
          <a:lstStyle/>
          <a:p>
            <a:pPr lvl="1" eaLnBrk="1" hangingPunct="1"/>
            <a:r>
              <a:rPr lang="en-US" sz="2800" dirty="0" smtClean="0"/>
              <a:t>Sponsored</a:t>
            </a:r>
          </a:p>
          <a:p>
            <a:pPr lvl="2"/>
            <a:r>
              <a:rPr lang="en-US" sz="2600" dirty="0" smtClean="0"/>
              <a:t>Supply driven</a:t>
            </a:r>
          </a:p>
          <a:p>
            <a:pPr lvl="2"/>
            <a:r>
              <a:rPr lang="en-US" sz="2600" dirty="0" smtClean="0"/>
              <a:t>Deutsche creates a DR on behalf of a foreign company for a </a:t>
            </a:r>
            <a:r>
              <a:rPr lang="en-US" sz="2600" b="1" dirty="0" smtClean="0"/>
              <a:t>fee</a:t>
            </a:r>
          </a:p>
          <a:p>
            <a:pPr lvl="2"/>
            <a:r>
              <a:rPr lang="en-US" sz="2600" dirty="0" smtClean="0"/>
              <a:t>Represents legal relationship between Deutsche and the foreign company</a:t>
            </a:r>
          </a:p>
          <a:p>
            <a:pPr lvl="2"/>
            <a:r>
              <a:rPr lang="en-US" sz="2600" dirty="0" smtClean="0"/>
              <a:t>Trade on NYSE/NASDAQ; full voting rights</a:t>
            </a:r>
          </a:p>
          <a:p>
            <a:pPr lvl="1"/>
            <a:r>
              <a:rPr lang="en-US" sz="2800" dirty="0" smtClean="0"/>
              <a:t>Unsponsored</a:t>
            </a:r>
          </a:p>
          <a:p>
            <a:pPr lvl="2"/>
            <a:r>
              <a:rPr lang="en-US" sz="2600" dirty="0" smtClean="0"/>
              <a:t>Demand driven</a:t>
            </a:r>
          </a:p>
          <a:p>
            <a:pPr lvl="2"/>
            <a:r>
              <a:rPr lang="en-US" sz="2600" dirty="0" smtClean="0"/>
              <a:t>Trade on OTC; no voting rights</a:t>
            </a:r>
          </a:p>
          <a:p>
            <a:pPr lvl="1" eaLnBrk="1" hangingPunct="1"/>
            <a:endParaRPr lang="en-US" sz="2800" dirty="0" smtClean="0"/>
          </a:p>
        </p:txBody>
      </p:sp>
      <p:sp>
        <p:nvSpPr>
          <p:cNvPr id="3" name="Title 2"/>
          <p:cNvSpPr>
            <a:spLocks noGrp="1"/>
          </p:cNvSpPr>
          <p:nvPr>
            <p:ph type="title"/>
          </p:nvPr>
        </p:nvSpPr>
        <p:spPr>
          <a:xfrm>
            <a:off x="304800" y="228600"/>
            <a:ext cx="7696200" cy="685800"/>
          </a:xfrm>
        </p:spPr>
        <p:txBody>
          <a:bodyPr/>
          <a:lstStyle/>
          <a:p>
            <a:pPr algn="l" eaLnBrk="1" fontAlgn="auto" hangingPunct="1">
              <a:spcAft>
                <a:spcPts val="0"/>
              </a:spcAft>
              <a:defRPr/>
            </a:pPr>
            <a:r>
              <a:rPr lang="en-US" sz="2800" dirty="0" smtClean="0"/>
              <a:t>Sponsored vs Unsponsored DRs</a:t>
            </a:r>
            <a:endParaRPr lang="en-US" sz="2800" dirty="0"/>
          </a:p>
        </p:txBody>
      </p:sp>
      <p:sp>
        <p:nvSpPr>
          <p:cNvPr id="9221"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43B6E37-4831-4EFC-9A9C-7AB4E6B3D1F6}" type="slidenum">
              <a:rPr lang="en-US" smtClean="0"/>
              <a:pPr fontAlgn="base">
                <a:spcBef>
                  <a:spcPct val="0"/>
                </a:spcBef>
                <a:spcAft>
                  <a:spcPct val="0"/>
                </a:spcAft>
                <a:defRPr/>
              </a:pPr>
              <a:t>33</a:t>
            </a:fld>
            <a:endParaRPr lang="en-US" dirty="0" smtClean="0"/>
          </a:p>
        </p:txBody>
      </p:sp>
    </p:spTree>
    <p:extLst>
      <p:ext uri="{BB962C8B-B14F-4D97-AF65-F5344CB8AC3E}">
        <p14:creationId xmlns:p14="http://schemas.microsoft.com/office/powerpoint/2010/main" val="13782454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 y="213360"/>
            <a:ext cx="7772400" cy="1143000"/>
          </a:xfrm>
        </p:spPr>
        <p:txBody>
          <a:bodyPr/>
          <a:lstStyle/>
          <a:p>
            <a:r>
              <a:rPr lang="en-US" altLang="en-US" dirty="0" smtClean="0"/>
              <a:t>Risks of DRs</a:t>
            </a:r>
          </a:p>
        </p:txBody>
      </p:sp>
      <p:sp>
        <p:nvSpPr>
          <p:cNvPr id="51203" name="Rectangle 3"/>
          <p:cNvSpPr>
            <a:spLocks noGrp="1" noChangeArrowheads="1"/>
          </p:cNvSpPr>
          <p:nvPr>
            <p:ph type="body" sz="half" idx="1"/>
          </p:nvPr>
        </p:nvSpPr>
        <p:spPr>
          <a:xfrm>
            <a:off x="457200" y="1371600"/>
            <a:ext cx="4038600" cy="4530725"/>
          </a:xfrm>
        </p:spPr>
        <p:txBody>
          <a:bodyPr/>
          <a:lstStyle/>
          <a:p>
            <a:r>
              <a:rPr lang="en-US" altLang="en-US" sz="2400" b="1" dirty="0" smtClean="0"/>
              <a:t>Political Risk</a:t>
            </a:r>
          </a:p>
          <a:p>
            <a:pPr lvl="1"/>
            <a:r>
              <a:rPr lang="en-US" altLang="en-US" sz="2400" dirty="0" smtClean="0"/>
              <a:t>Is the government of the DR’s home country stable?</a:t>
            </a:r>
          </a:p>
          <a:p>
            <a:r>
              <a:rPr lang="en-US" altLang="en-US" sz="2400" b="1" dirty="0" smtClean="0"/>
              <a:t>Exchange Rate Risk</a:t>
            </a:r>
          </a:p>
          <a:p>
            <a:pPr lvl="1"/>
            <a:r>
              <a:rPr lang="en-US" altLang="en-US" sz="2400" dirty="0" smtClean="0"/>
              <a:t>Is the currency of the home country stable?</a:t>
            </a:r>
          </a:p>
          <a:p>
            <a:r>
              <a:rPr lang="en-US" altLang="en-US" sz="2400" b="1" dirty="0" smtClean="0"/>
              <a:t>Inflationary Risk</a:t>
            </a:r>
          </a:p>
          <a:p>
            <a:pPr lvl="1"/>
            <a:r>
              <a:rPr lang="en-US" altLang="en-US" sz="2400" dirty="0" smtClean="0"/>
              <a:t>Extension of exchange rate risk</a:t>
            </a:r>
          </a:p>
          <a:p>
            <a:pPr lvl="1">
              <a:buFontTx/>
              <a:buNone/>
            </a:pPr>
            <a:endParaRPr lang="en-US" altLang="en-US" sz="2400" dirty="0" smtClean="0"/>
          </a:p>
        </p:txBody>
      </p:sp>
    </p:spTree>
    <p:extLst>
      <p:ext uri="{BB962C8B-B14F-4D97-AF65-F5344CB8AC3E}">
        <p14:creationId xmlns:p14="http://schemas.microsoft.com/office/powerpoint/2010/main" val="39155785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Autofit/>
          </a:bodyPr>
          <a:lstStyle/>
          <a:p>
            <a:pPr marL="393192" lvl="1" indent="0" eaLnBrk="1" fontAlgn="auto" hangingPunct="1">
              <a:spcBef>
                <a:spcPts val="324"/>
              </a:spcBef>
              <a:spcAft>
                <a:spcPts val="0"/>
              </a:spcAft>
              <a:buFont typeface="Verdana" pitchFamily="34" charset="0"/>
              <a:buNone/>
              <a:defRPr/>
            </a:pPr>
            <a:r>
              <a:rPr lang="en-US" sz="3000" dirty="0" smtClean="0"/>
              <a:t>Most often cited reasons for listing DRs</a:t>
            </a:r>
          </a:p>
          <a:p>
            <a:pPr marL="621792" lvl="1" eaLnBrk="1" fontAlgn="auto" hangingPunct="1">
              <a:spcBef>
                <a:spcPts val="324"/>
              </a:spcBef>
              <a:spcAft>
                <a:spcPts val="0"/>
              </a:spcAft>
              <a:buFont typeface="Verdana"/>
              <a:buChar char="◦"/>
              <a:defRPr/>
            </a:pPr>
            <a:r>
              <a:rPr lang="en-US" sz="3000" dirty="0" smtClean="0"/>
              <a:t>Reducing </a:t>
            </a:r>
            <a:r>
              <a:rPr lang="en-US" sz="3000" dirty="0"/>
              <a:t>the stake held by existing </a:t>
            </a:r>
            <a:r>
              <a:rPr lang="en-US" sz="3000" dirty="0" smtClean="0"/>
              <a:t>shareholders</a:t>
            </a:r>
          </a:p>
          <a:p>
            <a:pPr marL="621792" lvl="1" eaLnBrk="1" fontAlgn="auto" hangingPunct="1">
              <a:spcBef>
                <a:spcPts val="324"/>
              </a:spcBef>
              <a:spcAft>
                <a:spcPts val="0"/>
              </a:spcAft>
              <a:buFont typeface="Verdana"/>
              <a:buChar char="◦"/>
              <a:defRPr/>
            </a:pPr>
            <a:r>
              <a:rPr lang="en-US" sz="3000" dirty="0"/>
              <a:t>Improving liquidity and broadening the shareholder </a:t>
            </a:r>
            <a:r>
              <a:rPr lang="en-US" sz="3000" dirty="0" smtClean="0"/>
              <a:t>base</a:t>
            </a:r>
          </a:p>
          <a:p>
            <a:pPr marL="621792" lvl="1" eaLnBrk="1" fontAlgn="auto" hangingPunct="1">
              <a:spcBef>
                <a:spcPts val="324"/>
              </a:spcBef>
              <a:spcAft>
                <a:spcPts val="0"/>
              </a:spcAft>
              <a:buFont typeface="Verdana"/>
              <a:buChar char="◦"/>
              <a:defRPr/>
            </a:pPr>
            <a:r>
              <a:rPr lang="en-US" sz="3000" dirty="0" smtClean="0"/>
              <a:t>Capitalizing on the product market reputation</a:t>
            </a:r>
          </a:p>
          <a:p>
            <a:pPr marL="621792" lvl="1" eaLnBrk="1" fontAlgn="auto" hangingPunct="1">
              <a:spcBef>
                <a:spcPts val="324"/>
              </a:spcBef>
              <a:spcAft>
                <a:spcPts val="0"/>
              </a:spcAft>
              <a:buFont typeface="Verdana"/>
              <a:buChar char="◦"/>
              <a:defRPr/>
            </a:pPr>
            <a:r>
              <a:rPr lang="en-US" sz="3000" dirty="0" smtClean="0"/>
              <a:t>Fees</a:t>
            </a:r>
          </a:p>
          <a:p>
            <a:pPr marL="621792" lvl="1" eaLnBrk="1" fontAlgn="auto" hangingPunct="1">
              <a:spcBef>
                <a:spcPts val="324"/>
              </a:spcBef>
              <a:spcAft>
                <a:spcPts val="0"/>
              </a:spcAft>
              <a:buFont typeface="Verdana"/>
              <a:buChar char="◦"/>
              <a:defRPr/>
            </a:pPr>
            <a:r>
              <a:rPr lang="en-US" sz="3000" dirty="0" smtClean="0"/>
              <a:t>Lowering cost of capital</a:t>
            </a:r>
          </a:p>
          <a:p>
            <a:pPr marL="621792" lvl="1" eaLnBrk="1" fontAlgn="auto" hangingPunct="1">
              <a:spcBef>
                <a:spcPts val="324"/>
              </a:spcBef>
              <a:spcAft>
                <a:spcPts val="0"/>
              </a:spcAft>
              <a:buFont typeface="Verdana"/>
              <a:buChar char="◦"/>
              <a:defRPr/>
            </a:pPr>
            <a:r>
              <a:rPr lang="en-US" sz="3000" dirty="0" smtClean="0"/>
              <a:t>External image</a:t>
            </a:r>
          </a:p>
          <a:p>
            <a:pPr marL="621792" lvl="1" eaLnBrk="1" fontAlgn="auto" hangingPunct="1">
              <a:spcBef>
                <a:spcPts val="324"/>
              </a:spcBef>
              <a:spcAft>
                <a:spcPts val="0"/>
              </a:spcAft>
              <a:buFont typeface="Verdana"/>
              <a:buChar char="◦"/>
              <a:defRPr/>
            </a:pPr>
            <a:r>
              <a:rPr lang="en-US" sz="3000" dirty="0" smtClean="0"/>
              <a:t>Promote price discovery</a:t>
            </a:r>
          </a:p>
          <a:p>
            <a:pPr marL="621792" lvl="1" eaLnBrk="1" fontAlgn="auto" hangingPunct="1">
              <a:spcBef>
                <a:spcPts val="324"/>
              </a:spcBef>
              <a:spcAft>
                <a:spcPts val="0"/>
              </a:spcAft>
              <a:buFont typeface="Verdana"/>
              <a:buChar char="◦"/>
              <a:defRPr/>
            </a:pPr>
            <a:endParaRPr lang="en-US" sz="3000" dirty="0"/>
          </a:p>
        </p:txBody>
      </p:sp>
      <p:sp>
        <p:nvSpPr>
          <p:cNvPr id="3" name="Title 2"/>
          <p:cNvSpPr>
            <a:spLocks noGrp="1"/>
          </p:cNvSpPr>
          <p:nvPr>
            <p:ph type="title"/>
          </p:nvPr>
        </p:nvSpPr>
        <p:spPr>
          <a:xfrm>
            <a:off x="228600" y="152400"/>
            <a:ext cx="7696200" cy="876300"/>
          </a:xfrm>
        </p:spPr>
        <p:txBody>
          <a:bodyPr/>
          <a:lstStyle/>
          <a:p>
            <a:pPr algn="l" eaLnBrk="1" fontAlgn="auto" hangingPunct="1">
              <a:spcAft>
                <a:spcPts val="0"/>
              </a:spcAft>
              <a:defRPr/>
            </a:pPr>
            <a:r>
              <a:rPr lang="en-US" sz="2800" dirty="0" smtClean="0"/>
              <a:t>Marketing DRs --Listing </a:t>
            </a:r>
            <a:endParaRPr lang="en-US" sz="2800" dirty="0"/>
          </a:p>
        </p:txBody>
      </p:sp>
      <p:sp>
        <p:nvSpPr>
          <p:cNvPr id="9221"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B6B0756-4847-49AA-914B-A12781EEF0CB}" type="slidenum">
              <a:rPr lang="en-US" smtClean="0"/>
              <a:pPr fontAlgn="base">
                <a:spcBef>
                  <a:spcPct val="0"/>
                </a:spcBef>
                <a:spcAft>
                  <a:spcPct val="0"/>
                </a:spcAft>
                <a:defRPr/>
              </a:pPr>
              <a:t>35</a:t>
            </a:fld>
            <a:endParaRPr lang="en-US" smtClean="0"/>
          </a:p>
        </p:txBody>
      </p:sp>
    </p:spTree>
    <p:extLst>
      <p:ext uri="{BB962C8B-B14F-4D97-AF65-F5344CB8AC3E}">
        <p14:creationId xmlns:p14="http://schemas.microsoft.com/office/powerpoint/2010/main" val="27145056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Investors benefits from DRs</a:t>
            </a:r>
          </a:p>
        </p:txBody>
      </p:sp>
      <p:sp>
        <p:nvSpPr>
          <p:cNvPr id="49155" name="Rectangle 3"/>
          <p:cNvSpPr>
            <a:spLocks noGrp="1" noChangeArrowheads="1"/>
          </p:cNvSpPr>
          <p:nvPr>
            <p:ph type="body" idx="1"/>
          </p:nvPr>
        </p:nvSpPr>
        <p:spPr>
          <a:xfrm>
            <a:off x="561975" y="1828800"/>
            <a:ext cx="7391400" cy="4411663"/>
          </a:xfrm>
        </p:spPr>
        <p:txBody>
          <a:bodyPr/>
          <a:lstStyle/>
          <a:p>
            <a:pPr marL="457200" indent="-457200">
              <a:lnSpc>
                <a:spcPct val="90000"/>
              </a:lnSpc>
              <a:buFont typeface="Arial" panose="020B0604020202020204" pitchFamily="34" charset="0"/>
              <a:buChar char="•"/>
            </a:pPr>
            <a:r>
              <a:rPr lang="en-US" altLang="en-US" dirty="0" smtClean="0"/>
              <a:t>For individuals, DRs are an easy, cost-effective way to buy shares in a foreign company</a:t>
            </a:r>
          </a:p>
          <a:p>
            <a:pPr marL="457200" indent="-457200">
              <a:lnSpc>
                <a:spcPct val="90000"/>
              </a:lnSpc>
              <a:buFont typeface="Arial" panose="020B0604020202020204" pitchFamily="34" charset="0"/>
              <a:buChar char="•"/>
            </a:pPr>
            <a:r>
              <a:rPr lang="en-US" altLang="en-US" dirty="0" smtClean="0"/>
              <a:t>Country exposure</a:t>
            </a:r>
          </a:p>
          <a:p>
            <a:pPr marL="457200" indent="-457200">
              <a:lnSpc>
                <a:spcPct val="90000"/>
              </a:lnSpc>
              <a:buFont typeface="Arial" panose="020B0604020202020204" pitchFamily="34" charset="0"/>
              <a:buChar char="•"/>
            </a:pPr>
            <a:r>
              <a:rPr lang="en-US" altLang="en-US" dirty="0" smtClean="0"/>
              <a:t>Foreign exchange exposure</a:t>
            </a:r>
          </a:p>
          <a:p>
            <a:pPr marL="457200" indent="-457200">
              <a:lnSpc>
                <a:spcPct val="90000"/>
              </a:lnSpc>
              <a:buFont typeface="Arial" panose="020B0604020202020204" pitchFamily="34" charset="0"/>
              <a:buChar char="•"/>
            </a:pPr>
            <a:r>
              <a:rPr lang="en-US" altLang="en-US" dirty="0" smtClean="0"/>
              <a:t>Firm-specific exposure</a:t>
            </a:r>
          </a:p>
          <a:p>
            <a:pPr marL="457200" indent="-457200">
              <a:lnSpc>
                <a:spcPct val="90000"/>
              </a:lnSpc>
              <a:buFont typeface="Arial" panose="020B0604020202020204" pitchFamily="34" charset="0"/>
              <a:buChar char="•"/>
            </a:pPr>
            <a:r>
              <a:rPr lang="en-US" altLang="en-US" dirty="0" smtClean="0"/>
              <a:t>Investing in industries that are absent in home country </a:t>
            </a:r>
          </a:p>
          <a:p>
            <a:pPr marL="806450" lvl="1" indent="-457200">
              <a:lnSpc>
                <a:spcPct val="90000"/>
              </a:lnSpc>
              <a:buFont typeface="Arial" panose="020B0604020202020204" pitchFamily="34" charset="0"/>
              <a:buChar char="•"/>
            </a:pPr>
            <a:r>
              <a:rPr lang="en-US" altLang="en-US" dirty="0" smtClean="0"/>
              <a:t>Non-systematic risk should be higher</a:t>
            </a:r>
          </a:p>
          <a:p>
            <a:pPr marL="806450" lvl="1" indent="-457200">
              <a:lnSpc>
                <a:spcPct val="90000"/>
              </a:lnSpc>
              <a:buFont typeface="Arial" panose="020B0604020202020204" pitchFamily="34" charset="0"/>
              <a:buChar char="•"/>
            </a:pPr>
            <a:r>
              <a:rPr lang="en-US" altLang="en-US" dirty="0" smtClean="0"/>
              <a:t>International diversification would be greater</a:t>
            </a:r>
            <a:br>
              <a:rPr lang="en-US" altLang="en-US" dirty="0" smtClean="0"/>
            </a:br>
            <a:endParaRPr lang="en-US" altLang="en-US" dirty="0" smtClean="0"/>
          </a:p>
        </p:txBody>
      </p:sp>
    </p:spTree>
    <p:extLst>
      <p:ext uri="{BB962C8B-B14F-4D97-AF65-F5344CB8AC3E}">
        <p14:creationId xmlns:p14="http://schemas.microsoft.com/office/powerpoint/2010/main" val="98577138"/>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6"/>
          <p:cNvSpPr>
            <a:spLocks noGrp="1"/>
          </p:cNvSpPr>
          <p:nvPr>
            <p:ph idx="1"/>
          </p:nvPr>
        </p:nvSpPr>
        <p:spPr>
          <a:xfrm>
            <a:off x="481013" y="1447800"/>
            <a:ext cx="7391400" cy="4411663"/>
          </a:xfrm>
        </p:spPr>
        <p:txBody>
          <a:bodyPr/>
          <a:lstStyle/>
          <a:p>
            <a:pPr marL="0" indent="0" eaLnBrk="1" hangingPunct="1">
              <a:buFont typeface="Wingdings 2" pitchFamily="18" charset="2"/>
              <a:buNone/>
            </a:pPr>
            <a:endParaRPr lang="en-US" sz="2800" u="sng" dirty="0" smtClean="0"/>
          </a:p>
          <a:p>
            <a:pPr lvl="1" eaLnBrk="1" hangingPunct="1"/>
            <a:r>
              <a:rPr lang="en-US" sz="2800" dirty="0" smtClean="0"/>
              <a:t>Institutional investors dominate the DR market, accounting for 72% of all holdings.</a:t>
            </a:r>
          </a:p>
          <a:p>
            <a:pPr lvl="1" eaLnBrk="1" hangingPunct="1"/>
            <a:r>
              <a:rPr lang="en-US" sz="2800" dirty="0" smtClean="0"/>
              <a:t>They possess significant advantage in accessing, acquiring, processing information.</a:t>
            </a:r>
            <a:endParaRPr lang="en-US" sz="2800" dirty="0"/>
          </a:p>
          <a:p>
            <a:pPr lvl="1" eaLnBrk="1" hangingPunct="1"/>
            <a:r>
              <a:rPr lang="en-US" sz="2800" dirty="0" smtClean="0"/>
              <a:t>A significant part of this pool is involved in  high frequency trading and quantitative portfolio optimization. </a:t>
            </a:r>
          </a:p>
        </p:txBody>
      </p:sp>
      <p:sp>
        <p:nvSpPr>
          <p:cNvPr id="6" name="Title 5"/>
          <p:cNvSpPr>
            <a:spLocks noGrp="1"/>
          </p:cNvSpPr>
          <p:nvPr>
            <p:ph type="title"/>
          </p:nvPr>
        </p:nvSpPr>
        <p:spPr/>
        <p:txBody>
          <a:bodyPr>
            <a:normAutofit/>
          </a:bodyPr>
          <a:lstStyle/>
          <a:p>
            <a:pPr algn="l" eaLnBrk="1" fontAlgn="auto" hangingPunct="1">
              <a:spcAft>
                <a:spcPts val="0"/>
              </a:spcAft>
              <a:defRPr/>
            </a:pPr>
            <a:r>
              <a:rPr lang="en-US" sz="2800" dirty="0" smtClean="0"/>
              <a:t>Who are the Investors in DRS?</a:t>
            </a:r>
            <a:endParaRPr lang="en-US" sz="2800" dirty="0"/>
          </a:p>
        </p:txBody>
      </p:sp>
      <p:sp>
        <p:nvSpPr>
          <p:cNvPr id="29701"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FA39D6D-27B9-416A-8273-DC21BECE6527}" type="slidenum">
              <a:rPr lang="en-US" smtClean="0"/>
              <a:pPr fontAlgn="base">
                <a:spcBef>
                  <a:spcPct val="0"/>
                </a:spcBef>
                <a:spcAft>
                  <a:spcPct val="0"/>
                </a:spcAft>
                <a:defRPr/>
              </a:pPr>
              <a:t>37</a:t>
            </a:fld>
            <a:endParaRPr lang="en-US" smtClean="0"/>
          </a:p>
        </p:txBody>
      </p:sp>
    </p:spTree>
    <p:extLst>
      <p:ext uri="{BB962C8B-B14F-4D97-AF65-F5344CB8AC3E}">
        <p14:creationId xmlns:p14="http://schemas.microsoft.com/office/powerpoint/2010/main" val="2427758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6"/>
          <p:cNvSpPr>
            <a:spLocks noGrp="1"/>
          </p:cNvSpPr>
          <p:nvPr>
            <p:ph idx="1"/>
          </p:nvPr>
        </p:nvSpPr>
        <p:spPr>
          <a:xfrm>
            <a:off x="328613" y="1466088"/>
            <a:ext cx="7391400" cy="4411663"/>
          </a:xfrm>
        </p:spPr>
        <p:txBody>
          <a:bodyPr/>
          <a:lstStyle/>
          <a:p>
            <a:pPr marL="0" indent="0" eaLnBrk="1" hangingPunct="1">
              <a:buFont typeface="Wingdings 2" pitchFamily="18" charset="2"/>
              <a:buNone/>
            </a:pPr>
            <a:endParaRPr lang="en-US" sz="2800" u="sng" dirty="0" smtClean="0"/>
          </a:p>
          <a:p>
            <a:pPr lvl="1" eaLnBrk="1" hangingPunct="1"/>
            <a:r>
              <a:rPr lang="en-US" sz="2800" dirty="0" smtClean="0"/>
              <a:t>Select DRs by applying Sharia screening</a:t>
            </a:r>
          </a:p>
          <a:p>
            <a:pPr lvl="1" eaLnBrk="1" hangingPunct="1"/>
            <a:r>
              <a:rPr lang="en-US" sz="2800" dirty="0" smtClean="0"/>
              <a:t>Restricted universe because of negative screens</a:t>
            </a:r>
          </a:p>
          <a:p>
            <a:pPr lvl="1" eaLnBrk="1" hangingPunct="1"/>
            <a:r>
              <a:rPr lang="en-US" sz="2800" dirty="0" smtClean="0"/>
              <a:t>Apply the DJIM index as a benchmark</a:t>
            </a:r>
          </a:p>
          <a:p>
            <a:pPr lvl="1" eaLnBrk="1" hangingPunct="1"/>
            <a:r>
              <a:rPr lang="en-US" sz="2800" dirty="0" smtClean="0"/>
              <a:t>Single stock DRs</a:t>
            </a:r>
          </a:p>
          <a:p>
            <a:pPr lvl="1" eaLnBrk="1" hangingPunct="1"/>
            <a:r>
              <a:rPr lang="en-US" sz="2800" dirty="0" smtClean="0"/>
              <a:t>Allow faith based investing and foreign diversification</a:t>
            </a:r>
          </a:p>
        </p:txBody>
      </p:sp>
      <p:sp>
        <p:nvSpPr>
          <p:cNvPr id="6" name="Title 5"/>
          <p:cNvSpPr>
            <a:spLocks noGrp="1"/>
          </p:cNvSpPr>
          <p:nvPr>
            <p:ph type="title"/>
          </p:nvPr>
        </p:nvSpPr>
        <p:spPr>
          <a:xfrm>
            <a:off x="176213" y="170688"/>
            <a:ext cx="7696200" cy="1295400"/>
          </a:xfrm>
        </p:spPr>
        <p:txBody>
          <a:bodyPr>
            <a:normAutofit/>
          </a:bodyPr>
          <a:lstStyle/>
          <a:p>
            <a:pPr algn="l" eaLnBrk="1" fontAlgn="auto" hangingPunct="1">
              <a:spcAft>
                <a:spcPts val="0"/>
              </a:spcAft>
              <a:defRPr/>
            </a:pPr>
            <a:r>
              <a:rPr lang="en-US" sz="4000" dirty="0" smtClean="0"/>
              <a:t>Islamic DRs</a:t>
            </a:r>
            <a:endParaRPr lang="en-US" sz="4000" dirty="0"/>
          </a:p>
        </p:txBody>
      </p:sp>
      <p:sp>
        <p:nvSpPr>
          <p:cNvPr id="29701"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FA39D6D-27B9-416A-8273-DC21BECE6527}" type="slidenum">
              <a:rPr lang="en-US" smtClean="0"/>
              <a:pPr fontAlgn="base">
                <a:spcBef>
                  <a:spcPct val="0"/>
                </a:spcBef>
                <a:spcAft>
                  <a:spcPct val="0"/>
                </a:spcAft>
                <a:defRPr/>
              </a:pPr>
              <a:t>38</a:t>
            </a:fld>
            <a:endParaRPr lang="en-US" smtClean="0"/>
          </a:p>
        </p:txBody>
      </p:sp>
    </p:spTree>
    <p:extLst>
      <p:ext uri="{BB962C8B-B14F-4D97-AF65-F5344CB8AC3E}">
        <p14:creationId xmlns:p14="http://schemas.microsoft.com/office/powerpoint/2010/main" val="16301319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6"/>
          <p:cNvSpPr>
            <a:spLocks noGrp="1"/>
          </p:cNvSpPr>
          <p:nvPr>
            <p:ph idx="1"/>
          </p:nvPr>
        </p:nvSpPr>
        <p:spPr>
          <a:xfrm>
            <a:off x="481013" y="1560095"/>
            <a:ext cx="7391400" cy="4411663"/>
          </a:xfrm>
        </p:spPr>
        <p:txBody>
          <a:bodyPr/>
          <a:lstStyle/>
          <a:p>
            <a:pPr marL="0" indent="0" eaLnBrk="1" hangingPunct="1">
              <a:buFont typeface="Wingdings 2" pitchFamily="18" charset="2"/>
              <a:buNone/>
            </a:pPr>
            <a:endParaRPr lang="en-US" sz="2800" u="sng" dirty="0" smtClean="0"/>
          </a:p>
          <a:p>
            <a:pPr lvl="1" eaLnBrk="1" hangingPunct="1"/>
            <a:r>
              <a:rPr lang="en-US" sz="2800" dirty="0" smtClean="0"/>
              <a:t>S&amp;P Dow Jones Islamic</a:t>
            </a:r>
          </a:p>
          <a:p>
            <a:pPr lvl="1"/>
            <a:r>
              <a:rPr lang="en-US" sz="2800" dirty="0"/>
              <a:t>S&amp;P Dow </a:t>
            </a:r>
            <a:r>
              <a:rPr lang="en-US" sz="2800" dirty="0" smtClean="0"/>
              <a:t>Jones Global </a:t>
            </a:r>
          </a:p>
          <a:p>
            <a:pPr lvl="1"/>
            <a:r>
              <a:rPr lang="en-US" sz="2800" dirty="0"/>
              <a:t>S&amp;P Dow </a:t>
            </a:r>
            <a:r>
              <a:rPr lang="en-US" sz="2800" dirty="0" smtClean="0"/>
              <a:t>Jones SRI (Socially responsible DRs and ESG)</a:t>
            </a:r>
          </a:p>
          <a:p>
            <a:pPr lvl="1"/>
            <a:r>
              <a:rPr lang="en-US" sz="2800" dirty="0" smtClean="0"/>
              <a:t>Passive – min-variance optimization</a:t>
            </a:r>
          </a:p>
          <a:p>
            <a:pPr lvl="1"/>
            <a:r>
              <a:rPr lang="en-US" sz="2800" dirty="0" smtClean="0"/>
              <a:t>Performance indicator – Sharpe, MSR, </a:t>
            </a:r>
            <a:r>
              <a:rPr lang="en-US" sz="2800" dirty="0" err="1" smtClean="0"/>
              <a:t>Sortino</a:t>
            </a:r>
            <a:endParaRPr lang="en-US" sz="2800" dirty="0" smtClean="0"/>
          </a:p>
          <a:p>
            <a:pPr lvl="1" eaLnBrk="1" hangingPunct="1"/>
            <a:endParaRPr lang="en-US" sz="2800" dirty="0" smtClean="0"/>
          </a:p>
          <a:p>
            <a:pPr lvl="3"/>
            <a:r>
              <a:rPr lang="en-US" sz="2400" dirty="0" smtClean="0"/>
              <a:t>Constituents provided by S&amp;P Dow Jones</a:t>
            </a:r>
          </a:p>
        </p:txBody>
      </p:sp>
      <p:sp>
        <p:nvSpPr>
          <p:cNvPr id="6" name="Title 5"/>
          <p:cNvSpPr>
            <a:spLocks noGrp="1"/>
          </p:cNvSpPr>
          <p:nvPr>
            <p:ph type="title"/>
          </p:nvPr>
        </p:nvSpPr>
        <p:spPr/>
        <p:txBody>
          <a:bodyPr>
            <a:normAutofit/>
          </a:bodyPr>
          <a:lstStyle/>
          <a:p>
            <a:pPr algn="l" eaLnBrk="1" fontAlgn="auto" hangingPunct="1">
              <a:spcAft>
                <a:spcPts val="0"/>
              </a:spcAft>
              <a:defRPr/>
            </a:pPr>
            <a:r>
              <a:rPr lang="en-US" sz="2800" dirty="0" smtClean="0"/>
              <a:t>The universe of DRs in this study</a:t>
            </a:r>
            <a:endParaRPr lang="en-US" sz="2800" dirty="0"/>
          </a:p>
        </p:txBody>
      </p:sp>
      <p:sp>
        <p:nvSpPr>
          <p:cNvPr id="29701"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FA39D6D-27B9-416A-8273-DC21BECE6527}" type="slidenum">
              <a:rPr lang="en-US" smtClean="0"/>
              <a:pPr fontAlgn="base">
                <a:spcBef>
                  <a:spcPct val="0"/>
                </a:spcBef>
                <a:spcAft>
                  <a:spcPct val="0"/>
                </a:spcAft>
                <a:defRPr/>
              </a:pPr>
              <a:t>39</a:t>
            </a:fld>
            <a:endParaRPr lang="en-US" smtClean="0"/>
          </a:p>
        </p:txBody>
      </p:sp>
    </p:spTree>
    <p:extLst>
      <p:ext uri="{BB962C8B-B14F-4D97-AF65-F5344CB8AC3E}">
        <p14:creationId xmlns:p14="http://schemas.microsoft.com/office/powerpoint/2010/main" val="3681001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Trading ETFs</a:t>
            </a:r>
            <a:endParaRPr lang="en-US" altLang="en-US" dirty="0"/>
          </a:p>
        </p:txBody>
      </p:sp>
      <p:sp>
        <p:nvSpPr>
          <p:cNvPr id="6" name="Slide Number Placeholder 5"/>
          <p:cNvSpPr>
            <a:spLocks noGrp="1"/>
          </p:cNvSpPr>
          <p:nvPr>
            <p:ph type="sldNum" sz="quarter" idx="12"/>
          </p:nvPr>
        </p:nvSpPr>
        <p:spPr/>
        <p:txBody>
          <a:bodyPr/>
          <a:lstStyle/>
          <a:p>
            <a:fld id="{728A90D9-1E2C-470A-B5C7-DE878491C223}" type="slidenum">
              <a:rPr lang="en-US" altLang="en-US" smtClean="0"/>
              <a:pPr/>
              <a:t>4</a:t>
            </a:fld>
            <a:endParaRPr lang="en-US" altLang="en-US"/>
          </a:p>
        </p:txBody>
      </p:sp>
      <p:sp>
        <p:nvSpPr>
          <p:cNvPr id="5" name="Oval 4"/>
          <p:cNvSpPr/>
          <p:nvPr/>
        </p:nvSpPr>
        <p:spPr bwMode="auto">
          <a:xfrm>
            <a:off x="1066800" y="2362200"/>
            <a:ext cx="533400" cy="11430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pPr>
            <a:endParaRPr kumimoji="0" lang="en-US" sz="2600" b="0" i="0" u="none" strike="noStrike" cap="none" normalizeH="0" baseline="0" smtClean="0">
              <a:ln>
                <a:noFill/>
              </a:ln>
              <a:solidFill>
                <a:schemeClr val="tx1"/>
              </a:solidFill>
              <a:effectLst/>
              <a:latin typeface="Arial" charset="0"/>
            </a:endParaRPr>
          </a:p>
        </p:txBody>
      </p:sp>
      <p:sp>
        <p:nvSpPr>
          <p:cNvPr id="11" name="Right Arrow 10"/>
          <p:cNvSpPr/>
          <p:nvPr/>
        </p:nvSpPr>
        <p:spPr bwMode="auto">
          <a:xfrm>
            <a:off x="560832" y="3502152"/>
            <a:ext cx="1801368" cy="1146048"/>
          </a:xfrm>
          <a:prstGeom prst="rightArrow">
            <a:avLst/>
          </a:prstGeom>
          <a:solidFill>
            <a:srgbClr val="FFC000"/>
          </a:solidFill>
          <a:ln>
            <a:noFill/>
          </a:ln>
          <a:effectLst/>
          <a:extLst/>
        </p:spPr>
        <p:txBody>
          <a:bodyPr vert="horz" wrap="square" lIns="91440" tIns="45720" rIns="91440" bIns="45720" numCol="1" rtlCol="0" anchor="t" anchorCtr="0" compatLnSpc="1">
            <a:prstTxWarp prst="textNoShape">
              <a:avLst/>
            </a:prstTxWarp>
          </a:bodyPr>
          <a:lstStyle/>
          <a:p>
            <a:pPr marL="344487" marR="0" algn="l" defTabSz="914400" rtl="0" eaLnBrk="1" fontAlgn="base" latinLnBrk="0" hangingPunct="1">
              <a:lnSpc>
                <a:spcPct val="100000"/>
              </a:lnSpc>
              <a:spcBef>
                <a:spcPct val="20000"/>
              </a:spcBef>
              <a:spcAft>
                <a:spcPct val="0"/>
              </a:spcAft>
              <a:buClr>
                <a:schemeClr val="accent2"/>
              </a:buClr>
              <a:buSzPct val="70000"/>
              <a:buNone/>
              <a:tabLst/>
            </a:pPr>
            <a:r>
              <a:rPr lang="en-US" sz="1800" dirty="0" smtClean="0"/>
              <a:t>Sellers</a:t>
            </a:r>
            <a:endParaRPr kumimoji="0" lang="en-US" sz="1800" b="0" i="0" u="none" strike="noStrike" cap="none" normalizeH="0" baseline="0" dirty="0" smtClean="0">
              <a:ln>
                <a:noFill/>
              </a:ln>
              <a:solidFill>
                <a:schemeClr val="tx1"/>
              </a:solidFill>
              <a:effectLst/>
            </a:endParaRPr>
          </a:p>
        </p:txBody>
      </p:sp>
      <p:sp>
        <p:nvSpPr>
          <p:cNvPr id="12" name="Right Arrow 11"/>
          <p:cNvSpPr/>
          <p:nvPr/>
        </p:nvSpPr>
        <p:spPr bwMode="auto">
          <a:xfrm>
            <a:off x="560832" y="2133600"/>
            <a:ext cx="1801368" cy="1146048"/>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344487" marR="0" algn="l" defTabSz="914400" rtl="0" eaLnBrk="1" fontAlgn="base" latinLnBrk="0" hangingPunct="1">
              <a:lnSpc>
                <a:spcPct val="100000"/>
              </a:lnSpc>
              <a:spcBef>
                <a:spcPct val="20000"/>
              </a:spcBef>
              <a:spcAft>
                <a:spcPct val="0"/>
              </a:spcAft>
              <a:buClr>
                <a:schemeClr val="accent2"/>
              </a:buClr>
              <a:buSzPct val="70000"/>
              <a:buNone/>
              <a:tabLst/>
            </a:pPr>
            <a:r>
              <a:rPr lang="en-US" sz="1800" dirty="0" smtClean="0"/>
              <a:t>Buyers</a:t>
            </a:r>
            <a:endParaRPr kumimoji="0" lang="en-US" sz="1800" b="0" i="0" u="none" strike="noStrike" cap="none" normalizeH="0" baseline="0" dirty="0" smtClean="0">
              <a:ln>
                <a:noFill/>
              </a:ln>
              <a:solidFill>
                <a:schemeClr val="tx1"/>
              </a:solidFill>
              <a:effectLst/>
            </a:endParaRPr>
          </a:p>
        </p:txBody>
      </p:sp>
      <p:sp>
        <p:nvSpPr>
          <p:cNvPr id="9" name="Oval 8"/>
          <p:cNvSpPr/>
          <p:nvPr/>
        </p:nvSpPr>
        <p:spPr bwMode="auto">
          <a:xfrm>
            <a:off x="2959100" y="3050286"/>
            <a:ext cx="2057400" cy="912876"/>
          </a:xfrm>
          <a:prstGeom prst="ellipse">
            <a:avLst/>
          </a:prstGeom>
          <a:solidFill>
            <a:srgbClr val="00B050"/>
          </a:solidFill>
          <a:ln>
            <a:noFill/>
          </a:ln>
          <a:effectLst/>
          <a:extLst/>
        </p:spPr>
        <p:txBody>
          <a:bodyPr vert="horz" wrap="square" lIns="91440" tIns="45720" rIns="91440" bIns="45720" numCol="1" rtlCol="0" anchor="t" anchorCtr="0" compatLnSpc="1">
            <a:prstTxWarp prst="textNoShape">
              <a:avLst/>
            </a:prstTxWarp>
          </a:bodyPr>
          <a:lstStyle/>
          <a:p>
            <a:pPr marL="344487" marR="0" algn="l" defTabSz="914400" rtl="0" eaLnBrk="1" fontAlgn="base" latinLnBrk="0" hangingPunct="1">
              <a:lnSpc>
                <a:spcPct val="100000"/>
              </a:lnSpc>
              <a:spcBef>
                <a:spcPct val="20000"/>
              </a:spcBef>
              <a:spcAft>
                <a:spcPct val="0"/>
              </a:spcAft>
              <a:buClr>
                <a:schemeClr val="accent2"/>
              </a:buClr>
              <a:buSzPct val="70000"/>
              <a:buNone/>
              <a:tabLst/>
            </a:pPr>
            <a:r>
              <a:rPr kumimoji="0" lang="en-US" sz="1600" b="0" i="0" u="none" strike="noStrike" cap="none" normalizeH="0" baseline="0" dirty="0" smtClean="0">
                <a:ln>
                  <a:noFill/>
                </a:ln>
                <a:solidFill>
                  <a:schemeClr val="tx1"/>
                </a:solidFill>
                <a:effectLst/>
                <a:latin typeface="Arial" charset="0"/>
              </a:rPr>
              <a:t>Stock Exchange </a:t>
            </a:r>
          </a:p>
        </p:txBody>
      </p:sp>
      <p:cxnSp>
        <p:nvCxnSpPr>
          <p:cNvPr id="13" name="Straight Arrow Connector 12"/>
          <p:cNvCxnSpPr/>
          <p:nvPr/>
        </p:nvCxnSpPr>
        <p:spPr bwMode="auto">
          <a:xfrm>
            <a:off x="2362200" y="2746248"/>
            <a:ext cx="1066800" cy="533400"/>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bwMode="auto">
          <a:xfrm flipV="1">
            <a:off x="2540000" y="3733800"/>
            <a:ext cx="889000" cy="341376"/>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5499100" y="3028696"/>
            <a:ext cx="1600200" cy="769441"/>
          </a:xfrm>
          <a:prstGeom prst="rect">
            <a:avLst/>
          </a:prstGeom>
          <a:solidFill>
            <a:srgbClr val="FFC000"/>
          </a:solidFill>
        </p:spPr>
        <p:txBody>
          <a:bodyPr wrap="square" rtlCol="0">
            <a:spAutoFit/>
          </a:bodyPr>
          <a:lstStyle/>
          <a:p>
            <a:pPr>
              <a:buNone/>
            </a:pPr>
            <a:r>
              <a:rPr lang="en-US" sz="2000" dirty="0" smtClean="0"/>
              <a:t>Authorized</a:t>
            </a:r>
          </a:p>
          <a:p>
            <a:pPr>
              <a:buNone/>
            </a:pPr>
            <a:r>
              <a:rPr lang="en-US" sz="2000" dirty="0" smtClean="0"/>
              <a:t>Participants</a:t>
            </a:r>
            <a:endParaRPr lang="en-US" sz="2000" dirty="0"/>
          </a:p>
        </p:txBody>
      </p:sp>
      <p:sp>
        <p:nvSpPr>
          <p:cNvPr id="21" name="TextBox 20"/>
          <p:cNvSpPr txBox="1"/>
          <p:nvPr/>
        </p:nvSpPr>
        <p:spPr>
          <a:xfrm>
            <a:off x="7543800" y="3012948"/>
            <a:ext cx="1371600" cy="769441"/>
          </a:xfrm>
          <a:prstGeom prst="rect">
            <a:avLst/>
          </a:prstGeom>
          <a:solidFill>
            <a:schemeClr val="tx2">
              <a:lumMod val="40000"/>
              <a:lumOff val="60000"/>
            </a:schemeClr>
          </a:solidFill>
        </p:spPr>
        <p:txBody>
          <a:bodyPr wrap="square" rtlCol="0">
            <a:spAutoFit/>
          </a:bodyPr>
          <a:lstStyle/>
          <a:p>
            <a:pPr algn="ctr">
              <a:buNone/>
            </a:pPr>
            <a:r>
              <a:rPr lang="en-US" sz="2000" dirty="0" smtClean="0"/>
              <a:t>ETF</a:t>
            </a:r>
          </a:p>
          <a:p>
            <a:pPr algn="ctr">
              <a:buNone/>
            </a:pPr>
            <a:r>
              <a:rPr lang="en-US" sz="2000" dirty="0" smtClean="0"/>
              <a:t>(Fund) </a:t>
            </a:r>
            <a:endParaRPr lang="en-US" sz="2000" dirty="0"/>
          </a:p>
        </p:txBody>
      </p:sp>
      <p:cxnSp>
        <p:nvCxnSpPr>
          <p:cNvPr id="20" name="Straight Arrow Connector 19"/>
          <p:cNvCxnSpPr/>
          <p:nvPr/>
        </p:nvCxnSpPr>
        <p:spPr bwMode="auto">
          <a:xfrm flipH="1">
            <a:off x="5016500" y="3050286"/>
            <a:ext cx="482600" cy="229362"/>
          </a:xfrm>
          <a:prstGeom prst="straightConnector1">
            <a:avLst/>
          </a:prstGeom>
          <a:noFill/>
          <a:ln>
            <a:noFill/>
            <a:tailEnd type="triangle"/>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p:nvPr/>
        </p:nvCxnSpPr>
        <p:spPr bwMode="auto">
          <a:xfrm flipH="1">
            <a:off x="5016500" y="3275927"/>
            <a:ext cx="482600" cy="0"/>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bwMode="auto">
          <a:xfrm>
            <a:off x="5054600" y="3708400"/>
            <a:ext cx="444500" cy="0"/>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bwMode="auto">
          <a:xfrm flipH="1">
            <a:off x="7099300" y="3275254"/>
            <a:ext cx="482600" cy="0"/>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bwMode="auto">
          <a:xfrm>
            <a:off x="7137400" y="3703141"/>
            <a:ext cx="444500" cy="0"/>
          </a:xfrm>
          <a:prstGeom prst="straightConnector1">
            <a:avLst/>
          </a:prstGeom>
          <a:ln>
            <a:tailEnd type="triangle"/>
          </a:ln>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95217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International portfolio diversification – Islamic DRs or their underlying stocks</a:t>
            </a:r>
            <a:endParaRPr lang="en-US" sz="2800" dirty="0"/>
          </a:p>
        </p:txBody>
      </p:sp>
      <p:sp>
        <p:nvSpPr>
          <p:cNvPr id="3" name="Content Placeholder 2"/>
          <p:cNvSpPr>
            <a:spLocks noGrp="1"/>
          </p:cNvSpPr>
          <p:nvPr>
            <p:ph sz="quarter" idx="1"/>
          </p:nvPr>
        </p:nvSpPr>
        <p:spPr>
          <a:xfrm>
            <a:off x="533400" y="1524000"/>
            <a:ext cx="8001000" cy="4411663"/>
          </a:xfrm>
        </p:spPr>
        <p:txBody>
          <a:bodyPr>
            <a:noAutofit/>
          </a:bodyPr>
          <a:lstStyle/>
          <a:p>
            <a:r>
              <a:rPr lang="en-US" sz="2800" dirty="0" smtClean="0"/>
              <a:t>	Compare international </a:t>
            </a:r>
            <a:r>
              <a:rPr lang="en-US" sz="2800" dirty="0"/>
              <a:t>portfolio diversification </a:t>
            </a:r>
            <a:r>
              <a:rPr lang="en-US" sz="2800" dirty="0" smtClean="0"/>
              <a:t>with DRs and their underlying foreign stocks</a:t>
            </a:r>
          </a:p>
          <a:p>
            <a:r>
              <a:rPr lang="en-US" sz="2800" dirty="0" smtClean="0"/>
              <a:t>		– which is better?</a:t>
            </a:r>
          </a:p>
          <a:p>
            <a:pPr lvl="1"/>
            <a:r>
              <a:rPr lang="en-US" sz="2800" dirty="0" smtClean="0"/>
              <a:t>Four regimes</a:t>
            </a:r>
          </a:p>
          <a:p>
            <a:pPr lvl="2"/>
            <a:r>
              <a:rPr lang="en-US" sz="2800" dirty="0" smtClean="0"/>
              <a:t>2003-2014</a:t>
            </a:r>
          </a:p>
          <a:p>
            <a:pPr lvl="2"/>
            <a:r>
              <a:rPr lang="en-US" sz="2800" dirty="0" smtClean="0"/>
              <a:t>Pre-crash (2003-Feb 2007)</a:t>
            </a:r>
          </a:p>
          <a:p>
            <a:pPr lvl="2"/>
            <a:r>
              <a:rPr lang="en-US" sz="2800" dirty="0" smtClean="0"/>
              <a:t>Crash (2007 (March) – 2009 (April)</a:t>
            </a:r>
          </a:p>
          <a:p>
            <a:pPr lvl="2"/>
            <a:r>
              <a:rPr lang="en-US" sz="2800" dirty="0" smtClean="0"/>
              <a:t>Recovery (2009 (May) – 2014 October)</a:t>
            </a:r>
          </a:p>
          <a:p>
            <a:pPr lvl="2"/>
            <a:endParaRPr lang="en-US" sz="2800" dirty="0" smtClean="0"/>
          </a:p>
        </p:txBody>
      </p:sp>
    </p:spTree>
    <p:extLst>
      <p:ext uri="{BB962C8B-B14F-4D97-AF65-F5344CB8AC3E}">
        <p14:creationId xmlns:p14="http://schemas.microsoft.com/office/powerpoint/2010/main" val="33061396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0"/>
            <a:ext cx="7696200" cy="990600"/>
          </a:xfrm>
        </p:spPr>
        <p:txBody>
          <a:bodyPr>
            <a:noAutofit/>
          </a:bodyPr>
          <a:lstStyle/>
          <a:p>
            <a:r>
              <a:rPr lang="en-US" sz="2800" dirty="0" smtClean="0"/>
              <a:t>Performance* of Islamic DRs</a:t>
            </a:r>
            <a:endParaRPr lang="en-US" sz="2800" dirty="0"/>
          </a:p>
        </p:txBody>
      </p:sp>
      <p:sp>
        <p:nvSpPr>
          <p:cNvPr id="3" name="Content Placeholder 2"/>
          <p:cNvSpPr>
            <a:spLocks noGrp="1"/>
          </p:cNvSpPr>
          <p:nvPr>
            <p:ph sz="quarter" idx="1"/>
          </p:nvPr>
        </p:nvSpPr>
        <p:spPr>
          <a:xfrm>
            <a:off x="381000" y="1219200"/>
            <a:ext cx="8001000" cy="4411663"/>
          </a:xfrm>
        </p:spPr>
        <p:txBody>
          <a:bodyPr>
            <a:noAutofit/>
          </a:bodyPr>
          <a:lstStyle/>
          <a:p>
            <a:r>
              <a:rPr lang="en-US" sz="3600" i="1" u="sng" dirty="0" smtClean="0"/>
              <a:t>	Regimes			DR portfolio rank</a:t>
            </a:r>
          </a:p>
          <a:p>
            <a:pPr marL="457200" indent="-457200">
              <a:buFont typeface="Arial" panose="020B0604020202020204" pitchFamily="34" charset="0"/>
              <a:buChar char="•"/>
            </a:pPr>
            <a:r>
              <a:rPr lang="en-US" sz="3600" dirty="0" smtClean="0"/>
              <a:t>2003-2014		1</a:t>
            </a:r>
          </a:p>
          <a:p>
            <a:pPr marL="457200" indent="-457200">
              <a:buFont typeface="Arial" panose="020B0604020202020204" pitchFamily="34" charset="0"/>
              <a:buChar char="•"/>
            </a:pPr>
            <a:r>
              <a:rPr lang="en-US" sz="3600" dirty="0" smtClean="0"/>
              <a:t>Pre-crisis		2</a:t>
            </a:r>
          </a:p>
          <a:p>
            <a:pPr marL="457200" indent="-457200">
              <a:buFont typeface="Arial" panose="020B0604020202020204" pitchFamily="34" charset="0"/>
              <a:buChar char="•"/>
            </a:pPr>
            <a:r>
              <a:rPr lang="en-US" sz="3600" dirty="0" smtClean="0"/>
              <a:t>Crisis			2</a:t>
            </a:r>
          </a:p>
          <a:p>
            <a:pPr marL="457200" indent="-457200">
              <a:buFont typeface="Arial" panose="020B0604020202020204" pitchFamily="34" charset="0"/>
              <a:buChar char="•"/>
            </a:pPr>
            <a:r>
              <a:rPr lang="en-US" sz="3600" dirty="0" smtClean="0"/>
              <a:t>Post-crisis		1	</a:t>
            </a:r>
            <a:endParaRPr lang="en-US" sz="3600" dirty="0"/>
          </a:p>
          <a:p>
            <a:pPr marL="0" indent="0"/>
            <a:r>
              <a:rPr lang="en-US" sz="3600" i="1" dirty="0" smtClean="0"/>
              <a:t>*Based on risk adjusted returns</a:t>
            </a:r>
          </a:p>
          <a:p>
            <a:pPr marL="0" indent="0"/>
            <a:r>
              <a:rPr lang="en-US" sz="3600" i="1" dirty="0" smtClean="0"/>
              <a:t>* Underlying portfolios perform similar</a:t>
            </a:r>
          </a:p>
        </p:txBody>
      </p:sp>
    </p:spTree>
    <p:extLst>
      <p:ext uri="{BB962C8B-B14F-4D97-AF65-F5344CB8AC3E}">
        <p14:creationId xmlns:p14="http://schemas.microsoft.com/office/powerpoint/2010/main" val="40988405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fontAlgn="auto">
              <a:spcAft>
                <a:spcPts val="0"/>
              </a:spcAft>
              <a:defRPr/>
            </a:pPr>
            <a:r>
              <a:rPr lang="en-US" sz="2800" dirty="0" smtClean="0"/>
              <a:t>The Universe</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42</a:t>
            </a:fld>
            <a:endParaRPr lang="en-US" smtClean="0"/>
          </a:p>
        </p:txBody>
      </p:sp>
      <p:graphicFrame>
        <p:nvGraphicFramePr>
          <p:cNvPr id="4" name="Table 3"/>
          <p:cNvGraphicFramePr>
            <a:graphicFrameLocks noGrp="1"/>
          </p:cNvGraphicFramePr>
          <p:nvPr>
            <p:extLst/>
          </p:nvPr>
        </p:nvGraphicFramePr>
        <p:xfrm>
          <a:off x="609600" y="1600200"/>
          <a:ext cx="8153402" cy="4433890"/>
        </p:xfrm>
        <a:graphic>
          <a:graphicData uri="http://schemas.openxmlformats.org/drawingml/2006/table">
            <a:tbl>
              <a:tblPr>
                <a:tableStyleId>{5C22544A-7EE6-4342-B048-85BDC9FD1C3A}</a:tableStyleId>
              </a:tblPr>
              <a:tblGrid>
                <a:gridCol w="1088170">
                  <a:extLst>
                    <a:ext uri="{9D8B030D-6E8A-4147-A177-3AD203B41FA5}">
                      <a16:colId xmlns:a16="http://schemas.microsoft.com/office/drawing/2014/main" val="20000"/>
                    </a:ext>
                  </a:extLst>
                </a:gridCol>
                <a:gridCol w="131030">
                  <a:extLst>
                    <a:ext uri="{9D8B030D-6E8A-4147-A177-3AD203B41FA5}">
                      <a16:colId xmlns:a16="http://schemas.microsoft.com/office/drawing/2014/main" val="20001"/>
                    </a:ext>
                  </a:extLst>
                </a:gridCol>
                <a:gridCol w="1256783">
                  <a:extLst>
                    <a:ext uri="{9D8B030D-6E8A-4147-A177-3AD203B41FA5}">
                      <a16:colId xmlns:a16="http://schemas.microsoft.com/office/drawing/2014/main" val="20002"/>
                    </a:ext>
                  </a:extLst>
                </a:gridCol>
                <a:gridCol w="1387813">
                  <a:extLst>
                    <a:ext uri="{9D8B030D-6E8A-4147-A177-3AD203B41FA5}">
                      <a16:colId xmlns:a16="http://schemas.microsoft.com/office/drawing/2014/main" val="20003"/>
                    </a:ext>
                  </a:extLst>
                </a:gridCol>
                <a:gridCol w="1387813">
                  <a:extLst>
                    <a:ext uri="{9D8B030D-6E8A-4147-A177-3AD203B41FA5}">
                      <a16:colId xmlns:a16="http://schemas.microsoft.com/office/drawing/2014/main" val="20004"/>
                    </a:ext>
                  </a:extLst>
                </a:gridCol>
                <a:gridCol w="1387813">
                  <a:extLst>
                    <a:ext uri="{9D8B030D-6E8A-4147-A177-3AD203B41FA5}">
                      <a16:colId xmlns:a16="http://schemas.microsoft.com/office/drawing/2014/main" val="20005"/>
                    </a:ext>
                  </a:extLst>
                </a:gridCol>
                <a:gridCol w="756990">
                  <a:extLst>
                    <a:ext uri="{9D8B030D-6E8A-4147-A177-3AD203B41FA5}">
                      <a16:colId xmlns:a16="http://schemas.microsoft.com/office/drawing/2014/main" val="20006"/>
                    </a:ext>
                  </a:extLst>
                </a:gridCol>
                <a:gridCol w="756990">
                  <a:extLst>
                    <a:ext uri="{9D8B030D-6E8A-4147-A177-3AD203B41FA5}">
                      <a16:colId xmlns:a16="http://schemas.microsoft.com/office/drawing/2014/main" val="20007"/>
                    </a:ext>
                  </a:extLst>
                </a:gridCol>
              </a:tblGrid>
              <a:tr h="481946">
                <a:tc gridSpan="2">
                  <a:txBody>
                    <a:bodyPr/>
                    <a:lstStyle/>
                    <a:p>
                      <a:pPr algn="l" fontAlgn="b"/>
                      <a:endParaRPr lang="en-US" sz="1600" b="0" i="0" u="none" strike="noStrike" dirty="0">
                        <a:solidFill>
                          <a:srgbClr val="000000"/>
                        </a:solidFill>
                        <a:effectLst/>
                        <a:latin typeface="Calibri" panose="020F0502020204030204" pitchFamily="34" charset="0"/>
                      </a:endParaRPr>
                    </a:p>
                  </a:txBody>
                  <a:tcPr marL="7415" marR="7415" marT="7415" marB="0" anchor="b"/>
                </a:tc>
                <a:tc hMerge="1">
                  <a:txBody>
                    <a:bodyPr/>
                    <a:lstStyle/>
                    <a:p>
                      <a:pPr algn="l" fontAlgn="b"/>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endParaRPr lang="en-US" dirty="0"/>
                    </a:p>
                  </a:txBody>
                  <a:tcPr marL="7415" marR="7415" marT="7415" marB="0" anchor="b"/>
                </a:tc>
                <a:tc>
                  <a:txBody>
                    <a:bodyPr/>
                    <a:lstStyle/>
                    <a:p>
                      <a:pPr algn="ctr" fontAlgn="b"/>
                      <a:r>
                        <a:rPr lang="en-US" sz="1600" b="1" u="none" strike="noStrike" dirty="0">
                          <a:solidFill>
                            <a:srgbClr val="FF0000"/>
                          </a:solidFill>
                          <a:effectLst/>
                        </a:rPr>
                        <a:t>DR Universe</a:t>
                      </a:r>
                      <a:endParaRPr lang="en-US" sz="1600" b="1" i="1" u="none" strike="noStrike" dirty="0">
                        <a:solidFill>
                          <a:srgbClr val="FF0000"/>
                        </a:solidFill>
                        <a:effectLst/>
                        <a:latin typeface="Calibri" panose="020F0502020204030204" pitchFamily="34" charset="0"/>
                      </a:endParaRPr>
                    </a:p>
                  </a:txBody>
                  <a:tcPr marL="7415" marR="7415" marT="741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0"/>
                  </a:ext>
                </a:extLst>
              </a:tr>
              <a:tr h="259510">
                <a:tc gridSpan="2">
                  <a:txBody>
                    <a:bodyPr/>
                    <a:lstStyle/>
                    <a:p>
                      <a:pPr algn="l" fontAlgn="b"/>
                      <a:r>
                        <a:rPr lang="en-US" sz="1600" u="none" strike="noStrike">
                          <a:effectLst/>
                        </a:rPr>
                        <a:t> </a:t>
                      </a:r>
                      <a:endParaRPr lang="en-US" sz="1600" b="1" i="0" u="none" strike="noStrike">
                        <a:solidFill>
                          <a:srgbClr val="FFFFFF"/>
                        </a:solidFill>
                        <a:effectLst/>
                        <a:latin typeface="Calibri" panose="020F0502020204030204" pitchFamily="34" charset="0"/>
                      </a:endParaRPr>
                    </a:p>
                  </a:txBody>
                  <a:tcPr marL="7415" marR="7415" marT="7415" marB="0" anchor="b"/>
                </a:tc>
                <a:tc hMerge="1">
                  <a:txBody>
                    <a:bodyPr/>
                    <a:lstStyle/>
                    <a:p>
                      <a:pPr algn="l" fontAlgn="b"/>
                      <a:endParaRPr lang="en-US" sz="1600" b="1" i="0" u="none" strike="noStrike">
                        <a:solidFill>
                          <a:srgbClr val="FFFFFF"/>
                        </a:solidFill>
                        <a:effectLst/>
                        <a:latin typeface="Calibri" panose="020F0502020204030204" pitchFamily="34" charset="0"/>
                      </a:endParaRPr>
                    </a:p>
                  </a:txBody>
                  <a:tcPr marL="7415" marR="7415" marT="7415" marB="0" anchor="b"/>
                </a:tc>
                <a:tc>
                  <a:txBody>
                    <a:bodyPr/>
                    <a:lstStyle/>
                    <a:p>
                      <a:pPr algn="l" fontAlgn="b"/>
                      <a:r>
                        <a:rPr lang="en-US" sz="1600" u="none" strike="noStrike">
                          <a:effectLst/>
                        </a:rPr>
                        <a:t> </a:t>
                      </a:r>
                      <a:endParaRPr lang="en-US" sz="1600" b="1" i="0" u="none" strike="noStrike">
                        <a:solidFill>
                          <a:srgbClr val="FFFFFF"/>
                        </a:solidFill>
                        <a:effectLst/>
                        <a:latin typeface="Calibri" panose="020F0502020204030204" pitchFamily="34" charset="0"/>
                      </a:endParaRPr>
                    </a:p>
                  </a:txBody>
                  <a:tcPr marL="7415" marR="7415" marT="7415" marB="0" anchor="b"/>
                </a:tc>
                <a:tc>
                  <a:txBody>
                    <a:bodyPr/>
                    <a:lstStyle/>
                    <a:p>
                      <a:pPr algn="l" fontAlgn="b"/>
                      <a:endParaRPr lang="en-US" sz="1600" b="1" i="0" u="none" strike="noStrike" dirty="0">
                        <a:solidFill>
                          <a:srgbClr val="FFFFFF"/>
                        </a:solidFill>
                        <a:effectLst/>
                        <a:latin typeface="Calibri" panose="020F0502020204030204" pitchFamily="34" charset="0"/>
                      </a:endParaRPr>
                    </a:p>
                  </a:txBody>
                  <a:tcPr marL="7415" marR="7415" marT="7415" marB="0" anchor="b"/>
                </a:tc>
                <a:tc>
                  <a:txBody>
                    <a:bodyPr/>
                    <a:lstStyle/>
                    <a:p>
                      <a:pPr algn="l" fontAlgn="b"/>
                      <a:endParaRPr lang="en-US" sz="1600" b="1" i="0" u="none" strike="noStrike">
                        <a:solidFill>
                          <a:srgbClr val="FFFFFF"/>
                        </a:solidFill>
                        <a:effectLst/>
                        <a:latin typeface="Calibri" panose="020F0502020204030204" pitchFamily="34" charset="0"/>
                      </a:endParaRPr>
                    </a:p>
                  </a:txBody>
                  <a:tcPr marL="7415" marR="7415" marT="7415" marB="0" anchor="b"/>
                </a:tc>
                <a:tc>
                  <a:txBody>
                    <a:bodyPr/>
                    <a:lstStyle/>
                    <a:p>
                      <a:pPr algn="l" fontAlgn="b"/>
                      <a:endParaRPr lang="en-US" sz="1600" b="1" i="0" u="none" strike="noStrike">
                        <a:solidFill>
                          <a:srgbClr val="FFFFFF"/>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1"/>
                  </a:ext>
                </a:extLst>
              </a:tr>
              <a:tr h="481946">
                <a:tc gridSpan="2">
                  <a:txBody>
                    <a:bodyPr/>
                    <a:lstStyle/>
                    <a:p>
                      <a:pPr algn="l" fontAlgn="b"/>
                      <a:r>
                        <a:rPr lang="en-US" sz="1600" b="1" i="1" u="none" strike="noStrike">
                          <a:effectLst/>
                        </a:rPr>
                        <a:t>Category</a:t>
                      </a:r>
                      <a:endParaRPr lang="en-US" sz="1600" b="1" i="1" u="none" strike="noStrike">
                        <a:solidFill>
                          <a:srgbClr val="FFFFFF"/>
                        </a:solidFill>
                        <a:effectLst/>
                        <a:latin typeface="Calibri" panose="020F0502020204030204" pitchFamily="34" charset="0"/>
                      </a:endParaRPr>
                    </a:p>
                  </a:txBody>
                  <a:tcPr marL="7415" marR="7415" marT="7415" marB="0" anchor="b"/>
                </a:tc>
                <a:tc hMerge="1">
                  <a:txBody>
                    <a:bodyPr/>
                    <a:lstStyle/>
                    <a:p>
                      <a:pPr algn="ctr" fontAlgn="b"/>
                      <a:endParaRPr lang="en-US" sz="1600" b="1" i="1" u="none" strike="noStrike">
                        <a:solidFill>
                          <a:srgbClr val="FFFFFF"/>
                        </a:solidFill>
                        <a:effectLst/>
                        <a:latin typeface="Calibri" panose="020F0502020204030204" pitchFamily="34" charset="0"/>
                      </a:endParaRPr>
                    </a:p>
                  </a:txBody>
                  <a:tcPr marL="7415" marR="7415" marT="7415" marB="0" anchor="b"/>
                </a:tc>
                <a:tc>
                  <a:txBody>
                    <a:bodyPr/>
                    <a:lstStyle/>
                    <a:p>
                      <a:pPr algn="ctr" fontAlgn="b"/>
                      <a:r>
                        <a:rPr lang="en-US" sz="1600" b="1" i="1" u="none" strike="noStrike">
                          <a:effectLst/>
                        </a:rPr>
                        <a:t>GLOBAL</a:t>
                      </a:r>
                      <a:endParaRPr lang="en-US" sz="1600" b="1" i="1" u="none" strike="noStrike">
                        <a:solidFill>
                          <a:srgbClr val="FFFFFF"/>
                        </a:solidFill>
                        <a:effectLst/>
                        <a:latin typeface="Calibri" panose="020F0502020204030204" pitchFamily="34" charset="0"/>
                      </a:endParaRPr>
                    </a:p>
                  </a:txBody>
                  <a:tcPr marL="7415" marR="7415" marT="7415" marB="0" anchor="b"/>
                </a:tc>
                <a:tc>
                  <a:txBody>
                    <a:bodyPr/>
                    <a:lstStyle/>
                    <a:p>
                      <a:pPr algn="ctr" fontAlgn="b"/>
                      <a:r>
                        <a:rPr lang="en-US" sz="1600" b="1" i="1" u="none" strike="noStrike">
                          <a:effectLst/>
                        </a:rPr>
                        <a:t>ISLAMIC</a:t>
                      </a:r>
                      <a:endParaRPr lang="en-US" sz="1600" b="1" i="1" u="none" strike="noStrike">
                        <a:solidFill>
                          <a:srgbClr val="FFFFFF"/>
                        </a:solidFill>
                        <a:effectLst/>
                        <a:latin typeface="Calibri" panose="020F0502020204030204" pitchFamily="34" charset="0"/>
                      </a:endParaRPr>
                    </a:p>
                  </a:txBody>
                  <a:tcPr marL="7415" marR="7415" marT="7415" marB="0" anchor="b"/>
                </a:tc>
                <a:tc>
                  <a:txBody>
                    <a:bodyPr/>
                    <a:lstStyle/>
                    <a:p>
                      <a:pPr algn="ctr" fontAlgn="b"/>
                      <a:r>
                        <a:rPr lang="en-US" sz="1600" b="1" i="1" u="none" strike="noStrike">
                          <a:effectLst/>
                        </a:rPr>
                        <a:t>SRI</a:t>
                      </a:r>
                      <a:endParaRPr lang="en-US" sz="1600" b="1" i="1" u="none" strike="noStrike">
                        <a:solidFill>
                          <a:srgbClr val="FFFFFF"/>
                        </a:solidFill>
                        <a:effectLst/>
                        <a:latin typeface="Calibri" panose="020F0502020204030204" pitchFamily="34" charset="0"/>
                      </a:endParaRPr>
                    </a:p>
                  </a:txBody>
                  <a:tcPr marL="7415" marR="7415" marT="7415" marB="0" anchor="b"/>
                </a:tc>
                <a:tc>
                  <a:txBody>
                    <a:bodyPr/>
                    <a:lstStyle/>
                    <a:p>
                      <a:pPr algn="ctr" fontAlgn="b"/>
                      <a:r>
                        <a:rPr lang="en-US" sz="1600" b="1" i="1" u="none" strike="noStrike">
                          <a:effectLst/>
                        </a:rPr>
                        <a:t>Grand Total</a:t>
                      </a:r>
                      <a:endParaRPr lang="en-US" sz="1600" b="1" i="1" u="none" strike="noStrike">
                        <a:solidFill>
                          <a:srgbClr val="FFFFFF"/>
                        </a:solidFill>
                        <a:effectLst/>
                        <a:latin typeface="Calibri" panose="020F0502020204030204" pitchFamily="34" charset="0"/>
                      </a:endParaRPr>
                    </a:p>
                  </a:txBody>
                  <a:tcPr marL="7415" marR="7415" marT="7415" marB="0" anchor="b"/>
                </a:tc>
                <a:tc>
                  <a:txBody>
                    <a:bodyPr/>
                    <a:lstStyle/>
                    <a:p>
                      <a:pPr algn="l" fontAlgn="b"/>
                      <a:endParaRPr lang="en-US" sz="900" b="1" i="1" u="none" strike="noStrike" dirty="0">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2"/>
                  </a:ext>
                </a:extLst>
              </a:tr>
              <a:tr h="259510">
                <a:tc gridSpan="2">
                  <a:txBody>
                    <a:bodyPr/>
                    <a:lstStyle/>
                    <a:p>
                      <a:pPr algn="l" fontAlgn="b"/>
                      <a:r>
                        <a:rPr lang="en-US" sz="1600" u="none" strike="noStrike">
                          <a:effectLst/>
                        </a:rPr>
                        <a:t>144A</a:t>
                      </a:r>
                      <a:endParaRPr lang="en-US" sz="1600" b="1" i="0" u="none" strike="noStrike">
                        <a:solidFill>
                          <a:srgbClr val="000000"/>
                        </a:solidFill>
                        <a:effectLst/>
                        <a:latin typeface="Calibri" panose="020F0502020204030204" pitchFamily="34" charset="0"/>
                      </a:endParaRPr>
                    </a:p>
                  </a:txBody>
                  <a:tcPr marL="7415" marR="7415" marT="7415" marB="0" anchor="b"/>
                </a:tc>
                <a:tc hMerge="1">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endParaRPr lang="en-US"/>
                    </a:p>
                  </a:txBody>
                  <a:tcPr marL="7415" marR="7415" marT="7415" marB="0" anchor="b"/>
                </a:tc>
                <a:tc>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3"/>
                  </a:ext>
                </a:extLst>
              </a:tr>
              <a:tr h="259510">
                <a:tc gridSpan="2">
                  <a:txBody>
                    <a:bodyPr/>
                    <a:lstStyle/>
                    <a:p>
                      <a:pPr algn="l" fontAlgn="b"/>
                      <a:r>
                        <a:rPr lang="en-US" sz="1600" u="none" strike="noStrike">
                          <a:effectLst/>
                        </a:rPr>
                        <a:t>LEVEL I</a:t>
                      </a:r>
                      <a:endParaRPr lang="en-US" sz="1600" b="1" i="0" u="none" strike="noStrike">
                        <a:solidFill>
                          <a:srgbClr val="000000"/>
                        </a:solidFill>
                        <a:effectLst/>
                        <a:latin typeface="Calibri" panose="020F0502020204030204" pitchFamily="34" charset="0"/>
                      </a:endParaRPr>
                    </a:p>
                  </a:txBody>
                  <a:tcPr marL="7415" marR="7415" marT="7415" marB="0" anchor="b"/>
                </a:tc>
                <a:tc hMerge="1">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110</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82</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46</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238</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4"/>
                  </a:ext>
                </a:extLst>
              </a:tr>
              <a:tr h="259510">
                <a:tc gridSpan="2">
                  <a:txBody>
                    <a:bodyPr/>
                    <a:lstStyle/>
                    <a:p>
                      <a:pPr algn="r" fontAlgn="b"/>
                      <a:r>
                        <a:rPr lang="en-US" sz="1600" u="none" strike="noStrike" dirty="0" smtClean="0">
                          <a:effectLst/>
                        </a:rPr>
                        <a:t>Sponsored</a:t>
                      </a:r>
                      <a:endParaRPr lang="en-US" sz="1600" b="0" i="0" u="none" strike="noStrike" dirty="0">
                        <a:solidFill>
                          <a:srgbClr val="000000"/>
                        </a:solidFill>
                        <a:effectLst/>
                        <a:latin typeface="Calibri" panose="020F0502020204030204" pitchFamily="34" charset="0"/>
                      </a:endParaRPr>
                    </a:p>
                  </a:txBody>
                  <a:tcPr marL="66731" marR="7415" marT="7415" marB="0" anchor="b"/>
                </a:tc>
                <a:tc hMerge="1">
                  <a:txBody>
                    <a:bodyPr/>
                    <a:lstStyle/>
                    <a:p>
                      <a:pPr algn="ctr" fontAlgn="b"/>
                      <a:endParaRPr lang="en-US" sz="1600" b="0" i="0" u="none" strike="noStrike" dirty="0">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dirty="0">
                          <a:effectLst/>
                        </a:rPr>
                        <a:t>66</a:t>
                      </a:r>
                      <a:endParaRPr lang="en-US" sz="1600" b="0" i="0" u="none" strike="noStrike" dirty="0">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64</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39</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169</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5"/>
                  </a:ext>
                </a:extLst>
              </a:tr>
              <a:tr h="259510">
                <a:tc gridSpan="2">
                  <a:txBody>
                    <a:bodyPr/>
                    <a:lstStyle/>
                    <a:p>
                      <a:pPr algn="r" fontAlgn="b"/>
                      <a:r>
                        <a:rPr lang="en-US" sz="1600" u="none" strike="noStrike" dirty="0" smtClean="0">
                          <a:effectLst/>
                        </a:rPr>
                        <a:t>Unsponsored</a:t>
                      </a:r>
                      <a:endParaRPr lang="en-US" sz="1600" b="0" i="0" u="none" strike="noStrike" dirty="0">
                        <a:solidFill>
                          <a:srgbClr val="000000"/>
                        </a:solidFill>
                        <a:effectLst/>
                        <a:latin typeface="Calibri" panose="020F0502020204030204" pitchFamily="34" charset="0"/>
                      </a:endParaRPr>
                    </a:p>
                  </a:txBody>
                  <a:tcPr marL="66731" marR="7415" marT="7415" marB="0" anchor="b"/>
                </a:tc>
                <a:tc hMerge="1">
                  <a:txBody>
                    <a:bodyPr/>
                    <a:lstStyle/>
                    <a:p>
                      <a:pPr algn="ctr" fontAlgn="b"/>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44</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18</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7</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69</a:t>
                      </a:r>
                      <a:endParaRPr lang="en-US" sz="16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6"/>
                  </a:ext>
                </a:extLst>
              </a:tr>
              <a:tr h="259510">
                <a:tc gridSpan="2">
                  <a:txBody>
                    <a:bodyPr/>
                    <a:lstStyle/>
                    <a:p>
                      <a:pPr algn="l" fontAlgn="b"/>
                      <a:r>
                        <a:rPr lang="en-US" sz="1600" u="none" strike="noStrike">
                          <a:effectLst/>
                        </a:rPr>
                        <a:t>LEVEL II</a:t>
                      </a:r>
                      <a:endParaRPr lang="en-US" sz="1600" b="1" i="0" u="none" strike="noStrike">
                        <a:solidFill>
                          <a:srgbClr val="000000"/>
                        </a:solidFill>
                        <a:effectLst/>
                        <a:latin typeface="Calibri" panose="020F0502020204030204" pitchFamily="34" charset="0"/>
                      </a:endParaRPr>
                    </a:p>
                  </a:txBody>
                  <a:tcPr marL="7415" marR="7415" marT="7415" marB="0" anchor="b"/>
                </a:tc>
                <a:tc hMerge="1">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21</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30</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12</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63</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7"/>
                  </a:ext>
                </a:extLst>
              </a:tr>
              <a:tr h="481946">
                <a:tc gridSpan="2">
                  <a:txBody>
                    <a:bodyPr/>
                    <a:lstStyle/>
                    <a:p>
                      <a:pPr algn="l" fontAlgn="b"/>
                      <a:r>
                        <a:rPr lang="en-US" sz="1600" u="none" strike="noStrike">
                          <a:effectLst/>
                        </a:rPr>
                        <a:t>LEVEL III</a:t>
                      </a:r>
                      <a:endParaRPr lang="en-US" sz="1600" b="1" i="0" u="none" strike="noStrike">
                        <a:solidFill>
                          <a:srgbClr val="000000"/>
                        </a:solidFill>
                        <a:effectLst/>
                        <a:latin typeface="Calibri" panose="020F0502020204030204" pitchFamily="34" charset="0"/>
                      </a:endParaRPr>
                    </a:p>
                  </a:txBody>
                  <a:tcPr marL="7415" marR="7415" marT="7415" marB="0" anchor="b"/>
                </a:tc>
                <a:tc hMerge="1">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20</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12</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16</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48</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8"/>
                  </a:ext>
                </a:extLst>
              </a:tr>
              <a:tr h="481946">
                <a:tc gridSpan="2">
                  <a:txBody>
                    <a:bodyPr/>
                    <a:lstStyle/>
                    <a:p>
                      <a:pPr algn="l" fontAlgn="b"/>
                      <a:r>
                        <a:rPr lang="en-US" sz="1600" u="none" strike="noStrike">
                          <a:effectLst/>
                        </a:rPr>
                        <a:t>Grand Total</a:t>
                      </a:r>
                      <a:endParaRPr lang="en-US" sz="1600" b="1" i="0" u="none" strike="noStrike">
                        <a:solidFill>
                          <a:srgbClr val="000000"/>
                        </a:solidFill>
                        <a:effectLst/>
                        <a:latin typeface="Calibri" panose="020F0502020204030204" pitchFamily="34" charset="0"/>
                      </a:endParaRPr>
                    </a:p>
                  </a:txBody>
                  <a:tcPr marL="7415" marR="7415" marT="7415" marB="0" anchor="b"/>
                </a:tc>
                <a:tc hMerge="1">
                  <a:txBody>
                    <a:bodyPr/>
                    <a:lstStyle/>
                    <a:p>
                      <a:pPr algn="ctr" fontAlgn="b"/>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151</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dirty="0">
                          <a:effectLst/>
                        </a:rPr>
                        <a:t>124</a:t>
                      </a:r>
                      <a:endParaRPr lang="en-US" sz="1600" b="1" i="0" u="none" strike="noStrike" dirty="0">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77</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352</a:t>
                      </a:r>
                      <a:endParaRPr lang="en-US" sz="1600" b="1"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09"/>
                  </a:ext>
                </a:extLst>
              </a:tr>
              <a:tr h="259510">
                <a:tc gridSpan="8">
                  <a:txBody>
                    <a:bodyPr/>
                    <a:lstStyle/>
                    <a:p>
                      <a:pPr algn="l" fontAlgn="b"/>
                      <a:endParaRPr lang="en-US" sz="1600" b="0" i="0" u="none" strike="noStrike" dirty="0">
                        <a:solidFill>
                          <a:srgbClr val="000000"/>
                        </a:solidFill>
                        <a:effectLst/>
                        <a:latin typeface="Calibri" panose="020F0502020204030204" pitchFamily="34" charset="0"/>
                      </a:endParaRPr>
                    </a:p>
                  </a:txBody>
                  <a:tcPr marL="7415" marR="7415" marT="74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259510">
                <a:tc>
                  <a:txBody>
                    <a:bodyPr/>
                    <a:lstStyle/>
                    <a:p>
                      <a:pPr algn="l" fontAlgn="b"/>
                      <a:endParaRPr lang="en-US" sz="1600" b="0" i="0" u="none" strike="noStrike">
                        <a:solidFill>
                          <a:srgbClr val="000000"/>
                        </a:solidFill>
                        <a:effectLst/>
                        <a:latin typeface="Calibri" panose="020F0502020204030204" pitchFamily="34" charset="0"/>
                      </a:endParaRPr>
                    </a:p>
                  </a:txBody>
                  <a:tcPr marL="7415" marR="7415" marT="7415" marB="0" anchor="b"/>
                </a:tc>
                <a:tc gridSpan="2">
                  <a:txBody>
                    <a:bodyPr/>
                    <a:lstStyle/>
                    <a:p>
                      <a:pPr algn="l" fontAlgn="b"/>
                      <a:endParaRPr lang="en-US" sz="1600" b="0" i="0" u="none" strike="noStrike">
                        <a:solidFill>
                          <a:srgbClr val="000000"/>
                        </a:solidFill>
                        <a:effectLst/>
                        <a:latin typeface="Calibri" panose="020F0502020204030204" pitchFamily="34" charset="0"/>
                      </a:endParaRPr>
                    </a:p>
                  </a:txBody>
                  <a:tcPr marL="7415" marR="7415" marT="7415" marB="0" anchor="b"/>
                </a:tc>
                <a:tc hMerge="1">
                  <a:txBody>
                    <a:bodyPr/>
                    <a:lstStyle/>
                    <a:p>
                      <a:endParaRPr lang="en-US"/>
                    </a:p>
                  </a:txBody>
                  <a:tcPr/>
                </a:tc>
                <a:tc gridSpan="2">
                  <a:txBody>
                    <a:bodyPr/>
                    <a:lstStyle/>
                    <a:p>
                      <a:pPr algn="l" fontAlgn="b"/>
                      <a:r>
                        <a:rPr lang="en-US" sz="1600" b="1" u="none" strike="noStrike" dirty="0">
                          <a:solidFill>
                            <a:srgbClr val="FF0000"/>
                          </a:solidFill>
                          <a:effectLst/>
                        </a:rPr>
                        <a:t>Underlying </a:t>
                      </a:r>
                      <a:r>
                        <a:rPr lang="en-US" sz="1600" b="1" u="none" strike="noStrike" dirty="0" smtClean="0">
                          <a:solidFill>
                            <a:srgbClr val="FF0000"/>
                          </a:solidFill>
                          <a:effectLst/>
                        </a:rPr>
                        <a:t>Stocks*</a:t>
                      </a:r>
                      <a:endParaRPr lang="en-US" sz="1600" b="1" i="1" u="none" strike="noStrike" dirty="0">
                        <a:solidFill>
                          <a:srgbClr val="FF0000"/>
                        </a:solidFill>
                        <a:effectLst/>
                        <a:latin typeface="Calibri" panose="020F0502020204030204" pitchFamily="34" charset="0"/>
                      </a:endParaRPr>
                    </a:p>
                  </a:txBody>
                  <a:tcPr marL="7415" marR="7415" marT="7415" marB="0" anchor="b"/>
                </a:tc>
                <a:tc hMerge="1">
                  <a:txBody>
                    <a:bodyPr/>
                    <a:lstStyle/>
                    <a:p>
                      <a:endParaRPr lang="en-US"/>
                    </a:p>
                  </a:txBody>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11"/>
                  </a:ext>
                </a:extLst>
              </a:tr>
              <a:tr h="259510">
                <a:tc>
                  <a:txBody>
                    <a:bodyPr/>
                    <a:lstStyle/>
                    <a:p>
                      <a:pPr algn="l" fontAlgn="b"/>
                      <a:endParaRPr lang="en-US" sz="1600" b="1" i="1" u="none" strike="noStrike">
                        <a:solidFill>
                          <a:srgbClr val="000000"/>
                        </a:solidFill>
                        <a:effectLst/>
                        <a:latin typeface="Calibri" panose="020F0502020204030204" pitchFamily="34" charset="0"/>
                      </a:endParaRPr>
                    </a:p>
                  </a:txBody>
                  <a:tcPr marL="7415" marR="7415" marT="7415" marB="0" anchor="b"/>
                </a:tc>
                <a:tc gridSpan="2">
                  <a:txBody>
                    <a:bodyPr/>
                    <a:lstStyle/>
                    <a:p>
                      <a:pPr algn="ctr" fontAlgn="b"/>
                      <a:r>
                        <a:rPr lang="en-US" sz="1600" u="none" strike="noStrike">
                          <a:effectLst/>
                        </a:rPr>
                        <a:t>151</a:t>
                      </a:r>
                      <a:endParaRPr lang="en-US" sz="1600" b="1" i="1" u="none" strike="noStrike">
                        <a:solidFill>
                          <a:srgbClr val="000000"/>
                        </a:solidFill>
                        <a:effectLst/>
                        <a:latin typeface="Calibri" panose="020F0502020204030204" pitchFamily="34" charset="0"/>
                      </a:endParaRPr>
                    </a:p>
                  </a:txBody>
                  <a:tcPr marL="7415" marR="7415" marT="7415" marB="0" anchor="b"/>
                </a:tc>
                <a:tc hMerge="1">
                  <a:txBody>
                    <a:bodyPr/>
                    <a:lstStyle/>
                    <a:p>
                      <a:endParaRPr lang="en-US"/>
                    </a:p>
                  </a:txBody>
                  <a:tcPr/>
                </a:tc>
                <a:tc>
                  <a:txBody>
                    <a:bodyPr/>
                    <a:lstStyle/>
                    <a:p>
                      <a:pPr algn="ctr" fontAlgn="b"/>
                      <a:r>
                        <a:rPr lang="en-US" sz="1600" u="none" strike="noStrike">
                          <a:effectLst/>
                        </a:rPr>
                        <a:t>124</a:t>
                      </a:r>
                      <a:endParaRPr lang="en-US" sz="1600" b="1" i="1"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77</a:t>
                      </a:r>
                      <a:endParaRPr lang="en-US" sz="1600" b="1" i="1" u="none" strike="noStrike">
                        <a:solidFill>
                          <a:srgbClr val="000000"/>
                        </a:solidFill>
                        <a:effectLst/>
                        <a:latin typeface="Calibri" panose="020F0502020204030204" pitchFamily="34" charset="0"/>
                      </a:endParaRPr>
                    </a:p>
                  </a:txBody>
                  <a:tcPr marL="7415" marR="7415" marT="7415" marB="0" anchor="b"/>
                </a:tc>
                <a:tc>
                  <a:txBody>
                    <a:bodyPr/>
                    <a:lstStyle/>
                    <a:p>
                      <a:pPr algn="ctr" fontAlgn="b"/>
                      <a:r>
                        <a:rPr lang="en-US" sz="1600" u="none" strike="noStrike">
                          <a:effectLst/>
                        </a:rPr>
                        <a:t>352</a:t>
                      </a:r>
                      <a:endParaRPr lang="en-US" sz="1600" b="1" i="1"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12"/>
                  </a:ext>
                </a:extLst>
              </a:tr>
              <a:tr h="148291">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gridSpan="2">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415" marR="7415" marT="7415"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7415" marR="7415" marT="7415" marB="0" anchor="b"/>
                </a:tc>
                <a:extLst>
                  <a:ext uri="{0D108BD9-81ED-4DB2-BD59-A6C34878D82A}">
                    <a16:rowId xmlns:a16="http://schemas.microsoft.com/office/drawing/2014/main" val="10013"/>
                  </a:ext>
                </a:extLst>
              </a:tr>
            </a:tbl>
          </a:graphicData>
        </a:graphic>
      </p:graphicFrame>
      <p:sp>
        <p:nvSpPr>
          <p:cNvPr id="5" name="Rectangle 4"/>
          <p:cNvSpPr/>
          <p:nvPr/>
        </p:nvSpPr>
        <p:spPr>
          <a:xfrm>
            <a:off x="685006" y="6096000"/>
            <a:ext cx="7467600" cy="307777"/>
          </a:xfrm>
          <a:prstGeom prst="rect">
            <a:avLst/>
          </a:prstGeom>
        </p:spPr>
        <p:txBody>
          <a:bodyPr wrap="square">
            <a:spAutoFit/>
          </a:bodyPr>
          <a:lstStyle/>
          <a:p>
            <a:pPr fontAlgn="b"/>
            <a:r>
              <a:rPr lang="en-US" sz="1400" dirty="0"/>
              <a:t>Each DR was matched by its corresponding underlying stock</a:t>
            </a:r>
            <a:endParaRPr lang="en-US" sz="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675188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838200"/>
          </a:xfrm>
        </p:spPr>
        <p:txBody>
          <a:bodyPr/>
          <a:lstStyle/>
          <a:p>
            <a:pPr algn="l" fontAlgn="auto">
              <a:spcAft>
                <a:spcPts val="0"/>
              </a:spcAft>
              <a:defRPr/>
            </a:pPr>
            <a:r>
              <a:rPr lang="en-US" sz="2800" dirty="0" smtClean="0"/>
              <a:t>Diversification </a:t>
            </a:r>
            <a:r>
              <a:rPr lang="en-US" sz="2800" dirty="0"/>
              <a:t>with </a:t>
            </a:r>
            <a:r>
              <a:rPr lang="en-US" sz="2800" dirty="0" smtClean="0"/>
              <a:t>DRs and underlying stocks (2003-2014 (October)</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43</a:t>
            </a:fld>
            <a:endParaRPr lang="en-US" smtClean="0"/>
          </a:p>
        </p:txBody>
      </p:sp>
      <p:graphicFrame>
        <p:nvGraphicFramePr>
          <p:cNvPr id="5" name="Table 4"/>
          <p:cNvGraphicFramePr>
            <a:graphicFrameLocks noGrp="1"/>
          </p:cNvGraphicFramePr>
          <p:nvPr>
            <p:extLst/>
          </p:nvPr>
        </p:nvGraphicFramePr>
        <p:xfrm>
          <a:off x="481012" y="1524003"/>
          <a:ext cx="8205788" cy="4876794"/>
        </p:xfrm>
        <a:graphic>
          <a:graphicData uri="http://schemas.openxmlformats.org/drawingml/2006/table">
            <a:tbl>
              <a:tblPr>
                <a:tableStyleId>{5C22544A-7EE6-4342-B048-85BDC9FD1C3A}</a:tableStyleId>
              </a:tblPr>
              <a:tblGrid>
                <a:gridCol w="1251258">
                  <a:extLst>
                    <a:ext uri="{9D8B030D-6E8A-4147-A177-3AD203B41FA5}">
                      <a16:colId xmlns:a16="http://schemas.microsoft.com/office/drawing/2014/main" val="20000"/>
                    </a:ext>
                  </a:extLst>
                </a:gridCol>
                <a:gridCol w="741488">
                  <a:extLst>
                    <a:ext uri="{9D8B030D-6E8A-4147-A177-3AD203B41FA5}">
                      <a16:colId xmlns:a16="http://schemas.microsoft.com/office/drawing/2014/main" val="20001"/>
                    </a:ext>
                  </a:extLst>
                </a:gridCol>
                <a:gridCol w="741488">
                  <a:extLst>
                    <a:ext uri="{9D8B030D-6E8A-4147-A177-3AD203B41FA5}">
                      <a16:colId xmlns:a16="http://schemas.microsoft.com/office/drawing/2014/main" val="20002"/>
                    </a:ext>
                  </a:extLst>
                </a:gridCol>
                <a:gridCol w="982469">
                  <a:extLst>
                    <a:ext uri="{9D8B030D-6E8A-4147-A177-3AD203B41FA5}">
                      <a16:colId xmlns:a16="http://schemas.microsoft.com/office/drawing/2014/main" val="20003"/>
                    </a:ext>
                  </a:extLst>
                </a:gridCol>
                <a:gridCol w="620994">
                  <a:extLst>
                    <a:ext uri="{9D8B030D-6E8A-4147-A177-3AD203B41FA5}">
                      <a16:colId xmlns:a16="http://schemas.microsoft.com/office/drawing/2014/main" val="20004"/>
                    </a:ext>
                  </a:extLst>
                </a:gridCol>
                <a:gridCol w="741488">
                  <a:extLst>
                    <a:ext uri="{9D8B030D-6E8A-4147-A177-3AD203B41FA5}">
                      <a16:colId xmlns:a16="http://schemas.microsoft.com/office/drawing/2014/main" val="20005"/>
                    </a:ext>
                  </a:extLst>
                </a:gridCol>
                <a:gridCol w="1013365">
                  <a:extLst>
                    <a:ext uri="{9D8B030D-6E8A-4147-A177-3AD203B41FA5}">
                      <a16:colId xmlns:a16="http://schemas.microsoft.com/office/drawing/2014/main" val="20006"/>
                    </a:ext>
                  </a:extLst>
                </a:gridCol>
                <a:gridCol w="778561">
                  <a:extLst>
                    <a:ext uri="{9D8B030D-6E8A-4147-A177-3AD203B41FA5}">
                      <a16:colId xmlns:a16="http://schemas.microsoft.com/office/drawing/2014/main" val="20007"/>
                    </a:ext>
                  </a:extLst>
                </a:gridCol>
                <a:gridCol w="741488">
                  <a:extLst>
                    <a:ext uri="{9D8B030D-6E8A-4147-A177-3AD203B41FA5}">
                      <a16:colId xmlns:a16="http://schemas.microsoft.com/office/drawing/2014/main" val="20008"/>
                    </a:ext>
                  </a:extLst>
                </a:gridCol>
                <a:gridCol w="593189">
                  <a:extLst>
                    <a:ext uri="{9D8B030D-6E8A-4147-A177-3AD203B41FA5}">
                      <a16:colId xmlns:a16="http://schemas.microsoft.com/office/drawing/2014/main" val="20009"/>
                    </a:ext>
                  </a:extLst>
                </a:gridCol>
              </a:tblGrid>
              <a:tr h="487679">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0" marR="0" marT="0" marB="0" anchor="b"/>
                </a:tc>
                <a:tc gridSpan="9">
                  <a:txBody>
                    <a:bodyPr/>
                    <a:lstStyle/>
                    <a:p>
                      <a:pPr algn="ctr" fontAlgn="b"/>
                      <a:r>
                        <a:rPr lang="en-US" sz="1000" b="1" u="none" strike="noStrike" dirty="0">
                          <a:solidFill>
                            <a:srgbClr val="FF0000"/>
                          </a:solidFill>
                          <a:effectLst/>
                        </a:rPr>
                        <a:t>DR Portfolio</a:t>
                      </a:r>
                      <a:endParaRPr lang="en-US" sz="1000" b="1" i="0" u="none" strike="noStrike" dirty="0">
                        <a:solidFill>
                          <a:srgbClr val="FF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75362">
                <a:tc>
                  <a:txBody>
                    <a:bodyPr/>
                    <a:lstStyle/>
                    <a:p>
                      <a:pPr algn="l" fontAlgn="b"/>
                      <a:r>
                        <a:rPr lang="en-US" sz="1000" b="1" u="none" strike="noStrike" dirty="0" smtClean="0">
                          <a:solidFill>
                            <a:srgbClr val="FF0000"/>
                          </a:solidFill>
                          <a:effectLst/>
                        </a:rPr>
                        <a:t>Category</a:t>
                      </a:r>
                      <a:endParaRPr lang="en-US" sz="1000" b="1"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Tracking Error</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Number of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Downside risk</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Excess 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Sortino</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 Ranking</a:t>
                      </a:r>
                      <a:endParaRPr lang="en-US" sz="10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487679">
                <a:tc>
                  <a:txBody>
                    <a:bodyPr/>
                    <a:lstStyle/>
                    <a:p>
                      <a:pPr algn="l" fontAlgn="b"/>
                      <a:r>
                        <a:rPr lang="en-US" sz="1000" u="none" strike="noStrike" dirty="0">
                          <a:effectLst/>
                        </a:rPr>
                        <a:t>Islamic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7.31%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11.64%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1.83%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32.92%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1.29%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0.02</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487679">
                <a:tc>
                  <a:txBody>
                    <a:bodyPr/>
                    <a:lstStyle/>
                    <a:p>
                      <a:pPr algn="l" fontAlgn="b"/>
                      <a:r>
                        <a:rPr lang="en-US" sz="1000" u="none" strike="noStrike" dirty="0">
                          <a:effectLst/>
                        </a:rPr>
                        <a:t>Global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6.18%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10.70%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25.21%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0.00</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487679">
                <a:tc>
                  <a:txBody>
                    <a:bodyPr/>
                    <a:lstStyle/>
                    <a:p>
                      <a:pPr algn="l" fontAlgn="b"/>
                      <a:r>
                        <a:rPr lang="en-US" sz="1000" u="none" strike="noStrike" dirty="0">
                          <a:effectLst/>
                        </a:rPr>
                        <a:t>SRI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6.18%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1.63%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17.67%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0.00</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487679">
                <a:tc>
                  <a:txBody>
                    <a:bodyPr/>
                    <a:lstStyle/>
                    <a:p>
                      <a:pPr algn="l" fontAlgn="b"/>
                      <a:r>
                        <a:rPr lang="en-US" sz="1000" u="none" strike="noStrike">
                          <a:effectLst/>
                        </a:rPr>
                        <a:t> </a:t>
                      </a:r>
                      <a:endParaRPr lang="en-US" sz="1000" b="1" i="0" u="none" strike="noStrike">
                        <a:solidFill>
                          <a:srgbClr val="FFFFFF"/>
                        </a:solidFill>
                        <a:effectLst/>
                        <a:latin typeface="Calibri" panose="020F0502020204030204" pitchFamily="34" charset="0"/>
                      </a:endParaRPr>
                    </a:p>
                  </a:txBody>
                  <a:tcPr marL="0" marR="0" marT="0" marB="0" anchor="b"/>
                </a:tc>
                <a:tc gridSpan="9">
                  <a:txBody>
                    <a:bodyPr/>
                    <a:lstStyle/>
                    <a:p>
                      <a:pPr algn="ctr" fontAlgn="b"/>
                      <a:r>
                        <a:rPr lang="en-US" sz="1100" b="1" i="0" u="none" strike="noStrike" dirty="0">
                          <a:solidFill>
                            <a:srgbClr val="FF0000"/>
                          </a:solidFill>
                          <a:effectLst/>
                          <a:latin typeface="Calibri" panose="020F0502020204030204" pitchFamily="34" charset="0"/>
                        </a:rPr>
                        <a:t>Underlying Stock Portfolio</a:t>
                      </a: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487679">
                <a:tc>
                  <a:txBody>
                    <a:bodyPr/>
                    <a:lstStyle/>
                    <a:p>
                      <a:pPr algn="l" fontAlgn="b"/>
                      <a:r>
                        <a:rPr lang="en-US" sz="1000" u="none" strike="noStrike">
                          <a:effectLst/>
                        </a:rPr>
                        <a:t>Islamic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7.43%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11.90%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1.92%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33.16%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1.36%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0.02</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487679">
                <a:tc>
                  <a:txBody>
                    <a:bodyPr/>
                    <a:lstStyle/>
                    <a:p>
                      <a:pPr algn="l" fontAlgn="b"/>
                      <a:r>
                        <a:rPr lang="en-US" sz="1000" u="none" strike="noStrike">
                          <a:effectLst/>
                        </a:rPr>
                        <a:t>Global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9.41%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10.81%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54.86%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0.04</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a:t>
                      </a:r>
                    </a:p>
                  </a:txBody>
                  <a:tcPr marL="0" marR="0" marT="0" marB="0" anchor="b"/>
                </a:tc>
                <a:extLst>
                  <a:ext uri="{0D108BD9-81ED-4DB2-BD59-A6C34878D82A}">
                    <a16:rowId xmlns:a16="http://schemas.microsoft.com/office/drawing/2014/main" val="10007"/>
                  </a:ext>
                </a:extLst>
              </a:tr>
              <a:tr h="487679">
                <a:tc>
                  <a:txBody>
                    <a:bodyPr/>
                    <a:lstStyle/>
                    <a:p>
                      <a:pPr algn="l" fontAlgn="b"/>
                      <a:r>
                        <a:rPr lang="en-US" sz="1000" u="none" strike="noStrike">
                          <a:effectLst/>
                        </a:rPr>
                        <a:t>SRI Stock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9.97%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15.50%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1.73%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41.87%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0.06</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2</a:t>
                      </a: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73763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838200"/>
          </a:xfrm>
        </p:spPr>
        <p:txBody>
          <a:bodyPr/>
          <a:lstStyle/>
          <a:p>
            <a:pPr algn="l" fontAlgn="auto">
              <a:spcAft>
                <a:spcPts val="0"/>
              </a:spcAft>
              <a:defRPr/>
            </a:pPr>
            <a:r>
              <a:rPr lang="en-US" sz="2800" dirty="0"/>
              <a:t>Diversification with DRs and underlying </a:t>
            </a:r>
            <a:r>
              <a:rPr lang="en-US" sz="2800" dirty="0" smtClean="0"/>
              <a:t>stocks: </a:t>
            </a:r>
            <a:r>
              <a:rPr lang="en-US" sz="2800" dirty="0"/>
              <a:t>Pre-crisis </a:t>
            </a:r>
            <a:r>
              <a:rPr lang="en-US" sz="2800" dirty="0" smtClean="0"/>
              <a:t>(2003-2007 (Feb))</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44</a:t>
            </a:fld>
            <a:endParaRPr lang="en-US" smtClean="0"/>
          </a:p>
        </p:txBody>
      </p:sp>
      <p:graphicFrame>
        <p:nvGraphicFramePr>
          <p:cNvPr id="5" name="Table 4"/>
          <p:cNvGraphicFramePr>
            <a:graphicFrameLocks noGrp="1"/>
          </p:cNvGraphicFramePr>
          <p:nvPr>
            <p:extLst/>
          </p:nvPr>
        </p:nvGraphicFramePr>
        <p:xfrm>
          <a:off x="533400" y="1524003"/>
          <a:ext cx="8153400" cy="4876794"/>
        </p:xfrm>
        <a:graphic>
          <a:graphicData uri="http://schemas.openxmlformats.org/drawingml/2006/table">
            <a:tbl>
              <a:tblPr>
                <a:tableStyleId>{5C22544A-7EE6-4342-B048-85BDC9FD1C3A}</a:tableStyleId>
              </a:tblPr>
              <a:tblGrid>
                <a:gridCol w="1198870">
                  <a:extLst>
                    <a:ext uri="{9D8B030D-6E8A-4147-A177-3AD203B41FA5}">
                      <a16:colId xmlns:a16="http://schemas.microsoft.com/office/drawing/2014/main" val="20000"/>
                    </a:ext>
                  </a:extLst>
                </a:gridCol>
                <a:gridCol w="741488">
                  <a:extLst>
                    <a:ext uri="{9D8B030D-6E8A-4147-A177-3AD203B41FA5}">
                      <a16:colId xmlns:a16="http://schemas.microsoft.com/office/drawing/2014/main" val="20001"/>
                    </a:ext>
                  </a:extLst>
                </a:gridCol>
                <a:gridCol w="741488">
                  <a:extLst>
                    <a:ext uri="{9D8B030D-6E8A-4147-A177-3AD203B41FA5}">
                      <a16:colId xmlns:a16="http://schemas.microsoft.com/office/drawing/2014/main" val="20002"/>
                    </a:ext>
                  </a:extLst>
                </a:gridCol>
                <a:gridCol w="982469">
                  <a:extLst>
                    <a:ext uri="{9D8B030D-6E8A-4147-A177-3AD203B41FA5}">
                      <a16:colId xmlns:a16="http://schemas.microsoft.com/office/drawing/2014/main" val="20003"/>
                    </a:ext>
                  </a:extLst>
                </a:gridCol>
                <a:gridCol w="620994">
                  <a:extLst>
                    <a:ext uri="{9D8B030D-6E8A-4147-A177-3AD203B41FA5}">
                      <a16:colId xmlns:a16="http://schemas.microsoft.com/office/drawing/2014/main" val="20004"/>
                    </a:ext>
                  </a:extLst>
                </a:gridCol>
                <a:gridCol w="741488">
                  <a:extLst>
                    <a:ext uri="{9D8B030D-6E8A-4147-A177-3AD203B41FA5}">
                      <a16:colId xmlns:a16="http://schemas.microsoft.com/office/drawing/2014/main" val="20005"/>
                    </a:ext>
                  </a:extLst>
                </a:gridCol>
                <a:gridCol w="1013365">
                  <a:extLst>
                    <a:ext uri="{9D8B030D-6E8A-4147-A177-3AD203B41FA5}">
                      <a16:colId xmlns:a16="http://schemas.microsoft.com/office/drawing/2014/main" val="20006"/>
                    </a:ext>
                  </a:extLst>
                </a:gridCol>
                <a:gridCol w="778561">
                  <a:extLst>
                    <a:ext uri="{9D8B030D-6E8A-4147-A177-3AD203B41FA5}">
                      <a16:colId xmlns:a16="http://schemas.microsoft.com/office/drawing/2014/main" val="20007"/>
                    </a:ext>
                  </a:extLst>
                </a:gridCol>
                <a:gridCol w="741488">
                  <a:extLst>
                    <a:ext uri="{9D8B030D-6E8A-4147-A177-3AD203B41FA5}">
                      <a16:colId xmlns:a16="http://schemas.microsoft.com/office/drawing/2014/main" val="20008"/>
                    </a:ext>
                  </a:extLst>
                </a:gridCol>
                <a:gridCol w="593189">
                  <a:extLst>
                    <a:ext uri="{9D8B030D-6E8A-4147-A177-3AD203B41FA5}">
                      <a16:colId xmlns:a16="http://schemas.microsoft.com/office/drawing/2014/main" val="20009"/>
                    </a:ext>
                  </a:extLst>
                </a:gridCol>
              </a:tblGrid>
              <a:tr h="487679">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0" marR="0" marT="0" marB="0" anchor="b"/>
                </a:tc>
                <a:tc gridSpan="9">
                  <a:txBody>
                    <a:bodyPr/>
                    <a:lstStyle/>
                    <a:p>
                      <a:pPr algn="ctr" fontAlgn="b"/>
                      <a:r>
                        <a:rPr lang="en-US" sz="1000" b="1" u="none" strike="noStrike" dirty="0">
                          <a:solidFill>
                            <a:srgbClr val="FF0000"/>
                          </a:solidFill>
                          <a:effectLst/>
                        </a:rPr>
                        <a:t>DR Portfolio</a:t>
                      </a:r>
                      <a:endParaRPr lang="en-US" sz="1000" b="1" i="0" u="none" strike="noStrike" dirty="0">
                        <a:solidFill>
                          <a:srgbClr val="FF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75362">
                <a:tc>
                  <a:txBody>
                    <a:bodyPr/>
                    <a:lstStyle/>
                    <a:p>
                      <a:pPr algn="l" fontAlgn="b"/>
                      <a:r>
                        <a:rPr lang="en-US" sz="1000" b="1" i="0" u="none" strike="noStrike" dirty="0" smtClean="0">
                          <a:solidFill>
                            <a:srgbClr val="FF0000"/>
                          </a:solidFill>
                          <a:effectLst/>
                          <a:latin typeface="Calibri" panose="020F0502020204030204" pitchFamily="34" charset="0"/>
                        </a:rPr>
                        <a:t>Category</a:t>
                      </a:r>
                      <a:endParaRPr lang="en-US" sz="1000" b="1"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Tracking Error</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Number of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Downside 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Excess 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Sortino</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 Ranking</a:t>
                      </a:r>
                      <a:endParaRPr lang="en-US" sz="10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487679">
                <a:tc>
                  <a:txBody>
                    <a:bodyPr/>
                    <a:lstStyle/>
                    <a:p>
                      <a:pPr algn="l" fontAlgn="b"/>
                      <a:r>
                        <a:rPr lang="en-US" sz="1000" u="none" strike="noStrike" dirty="0">
                          <a:effectLst/>
                        </a:rPr>
                        <a:t>Islamic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12.84%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9.57%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88.29%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0.03</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487679">
                <a:tc>
                  <a:txBody>
                    <a:bodyPr/>
                    <a:lstStyle/>
                    <a:p>
                      <a:pPr algn="l" fontAlgn="b"/>
                      <a:r>
                        <a:rPr lang="en-US" sz="1000" u="none" strike="noStrike" dirty="0">
                          <a:effectLst/>
                        </a:rPr>
                        <a:t>Global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11.70%</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10.03%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72.89%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0.01</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487679">
                <a:tc>
                  <a:txBody>
                    <a:bodyPr/>
                    <a:lstStyle/>
                    <a:p>
                      <a:pPr algn="l" fontAlgn="b"/>
                      <a:r>
                        <a:rPr lang="en-US" sz="1000" u="none" strike="noStrike" dirty="0">
                          <a:effectLst/>
                        </a:rPr>
                        <a:t>SRI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17.08%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11.67%</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1.43%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108.81%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0.97%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0.11</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487679">
                <a:tc>
                  <a:txBody>
                    <a:bodyPr/>
                    <a:lstStyle/>
                    <a:p>
                      <a:pPr algn="l" fontAlgn="b"/>
                      <a:r>
                        <a:rPr lang="en-US" sz="1000" u="none" strike="noStrike">
                          <a:effectLst/>
                        </a:rPr>
                        <a:t> </a:t>
                      </a:r>
                      <a:endParaRPr lang="en-US" sz="1000" b="1" i="0" u="none" strike="noStrike">
                        <a:solidFill>
                          <a:srgbClr val="FFFFFF"/>
                        </a:solidFill>
                        <a:effectLst/>
                        <a:latin typeface="Calibri" panose="020F0502020204030204" pitchFamily="34" charset="0"/>
                      </a:endParaRPr>
                    </a:p>
                  </a:txBody>
                  <a:tcPr marL="0" marR="0" marT="0" marB="0" anchor="b"/>
                </a:tc>
                <a:tc gridSpan="9">
                  <a:txBody>
                    <a:bodyPr/>
                    <a:lstStyle/>
                    <a:p>
                      <a:pPr algn="ctr" fontAlgn="b"/>
                      <a:r>
                        <a:rPr lang="en-US" sz="1100" b="1" i="0" u="none" strike="noStrike" dirty="0">
                          <a:solidFill>
                            <a:srgbClr val="FF0000"/>
                          </a:solidFill>
                          <a:effectLst/>
                          <a:latin typeface="Calibri" panose="020F0502020204030204" pitchFamily="34" charset="0"/>
                        </a:rPr>
                        <a:t>Underlying Stock Portfolio</a:t>
                      </a: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487679">
                <a:tc>
                  <a:txBody>
                    <a:bodyPr/>
                    <a:lstStyle/>
                    <a:p>
                      <a:pPr algn="l" fontAlgn="b"/>
                      <a:r>
                        <a:rPr lang="en-US" sz="1000" u="none" strike="noStrike">
                          <a:effectLst/>
                        </a:rPr>
                        <a:t>Islamic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13.07%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9.48%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91.62%</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1.02%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0.03</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487679">
                <a:tc>
                  <a:txBody>
                    <a:bodyPr/>
                    <a:lstStyle/>
                    <a:p>
                      <a:pPr algn="l" fontAlgn="b"/>
                      <a:r>
                        <a:rPr lang="en-US" sz="1000" u="none" strike="noStrike">
                          <a:effectLst/>
                        </a:rPr>
                        <a:t>Global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14.58%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9.96%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102.37%</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1.04%</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0.06%</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0.06</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487679">
                <a:tc>
                  <a:txBody>
                    <a:bodyPr/>
                    <a:lstStyle/>
                    <a:p>
                      <a:pPr algn="l" fontAlgn="b"/>
                      <a:r>
                        <a:rPr lang="en-US" sz="1000" u="none" strike="noStrike">
                          <a:effectLst/>
                        </a:rPr>
                        <a:t>SRI Stock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20.22%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11.77%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134.49%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1.02%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0.17</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a:t>
                      </a: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643855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838200"/>
          </a:xfrm>
        </p:spPr>
        <p:txBody>
          <a:bodyPr/>
          <a:lstStyle/>
          <a:p>
            <a:pPr algn="l" fontAlgn="auto">
              <a:spcAft>
                <a:spcPts val="0"/>
              </a:spcAft>
              <a:defRPr/>
            </a:pPr>
            <a:r>
              <a:rPr lang="en-US" sz="2800" dirty="0"/>
              <a:t>Diversification with DRs and underlying </a:t>
            </a:r>
            <a:r>
              <a:rPr lang="en-US" sz="2800" dirty="0" smtClean="0"/>
              <a:t>stocks: Crisis (2007 (Mar)-2009 (Apr)</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45</a:t>
            </a:fld>
            <a:endParaRPr lang="en-US" smtClean="0"/>
          </a:p>
        </p:txBody>
      </p:sp>
      <p:graphicFrame>
        <p:nvGraphicFramePr>
          <p:cNvPr id="5" name="Table 4"/>
          <p:cNvGraphicFramePr>
            <a:graphicFrameLocks noGrp="1"/>
          </p:cNvGraphicFramePr>
          <p:nvPr>
            <p:extLst/>
          </p:nvPr>
        </p:nvGraphicFramePr>
        <p:xfrm>
          <a:off x="481012" y="1524003"/>
          <a:ext cx="8205788" cy="4876794"/>
        </p:xfrm>
        <a:graphic>
          <a:graphicData uri="http://schemas.openxmlformats.org/drawingml/2006/table">
            <a:tbl>
              <a:tblPr>
                <a:tableStyleId>{5C22544A-7EE6-4342-B048-85BDC9FD1C3A}</a:tableStyleId>
              </a:tblPr>
              <a:tblGrid>
                <a:gridCol w="1251258">
                  <a:extLst>
                    <a:ext uri="{9D8B030D-6E8A-4147-A177-3AD203B41FA5}">
                      <a16:colId xmlns:a16="http://schemas.microsoft.com/office/drawing/2014/main" val="20000"/>
                    </a:ext>
                  </a:extLst>
                </a:gridCol>
                <a:gridCol w="741488">
                  <a:extLst>
                    <a:ext uri="{9D8B030D-6E8A-4147-A177-3AD203B41FA5}">
                      <a16:colId xmlns:a16="http://schemas.microsoft.com/office/drawing/2014/main" val="20001"/>
                    </a:ext>
                  </a:extLst>
                </a:gridCol>
                <a:gridCol w="741488">
                  <a:extLst>
                    <a:ext uri="{9D8B030D-6E8A-4147-A177-3AD203B41FA5}">
                      <a16:colId xmlns:a16="http://schemas.microsoft.com/office/drawing/2014/main" val="20002"/>
                    </a:ext>
                  </a:extLst>
                </a:gridCol>
                <a:gridCol w="982469">
                  <a:extLst>
                    <a:ext uri="{9D8B030D-6E8A-4147-A177-3AD203B41FA5}">
                      <a16:colId xmlns:a16="http://schemas.microsoft.com/office/drawing/2014/main" val="20003"/>
                    </a:ext>
                  </a:extLst>
                </a:gridCol>
                <a:gridCol w="620994">
                  <a:extLst>
                    <a:ext uri="{9D8B030D-6E8A-4147-A177-3AD203B41FA5}">
                      <a16:colId xmlns:a16="http://schemas.microsoft.com/office/drawing/2014/main" val="20004"/>
                    </a:ext>
                  </a:extLst>
                </a:gridCol>
                <a:gridCol w="741488">
                  <a:extLst>
                    <a:ext uri="{9D8B030D-6E8A-4147-A177-3AD203B41FA5}">
                      <a16:colId xmlns:a16="http://schemas.microsoft.com/office/drawing/2014/main" val="20005"/>
                    </a:ext>
                  </a:extLst>
                </a:gridCol>
                <a:gridCol w="1013365">
                  <a:extLst>
                    <a:ext uri="{9D8B030D-6E8A-4147-A177-3AD203B41FA5}">
                      <a16:colId xmlns:a16="http://schemas.microsoft.com/office/drawing/2014/main" val="20006"/>
                    </a:ext>
                  </a:extLst>
                </a:gridCol>
                <a:gridCol w="778561">
                  <a:extLst>
                    <a:ext uri="{9D8B030D-6E8A-4147-A177-3AD203B41FA5}">
                      <a16:colId xmlns:a16="http://schemas.microsoft.com/office/drawing/2014/main" val="20007"/>
                    </a:ext>
                  </a:extLst>
                </a:gridCol>
                <a:gridCol w="741488">
                  <a:extLst>
                    <a:ext uri="{9D8B030D-6E8A-4147-A177-3AD203B41FA5}">
                      <a16:colId xmlns:a16="http://schemas.microsoft.com/office/drawing/2014/main" val="20008"/>
                    </a:ext>
                  </a:extLst>
                </a:gridCol>
                <a:gridCol w="593189">
                  <a:extLst>
                    <a:ext uri="{9D8B030D-6E8A-4147-A177-3AD203B41FA5}">
                      <a16:colId xmlns:a16="http://schemas.microsoft.com/office/drawing/2014/main" val="20009"/>
                    </a:ext>
                  </a:extLst>
                </a:gridCol>
              </a:tblGrid>
              <a:tr h="487679">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0" marR="0" marT="0" marB="0" anchor="b"/>
                </a:tc>
                <a:tc gridSpan="9">
                  <a:txBody>
                    <a:bodyPr/>
                    <a:lstStyle/>
                    <a:p>
                      <a:pPr algn="ctr" fontAlgn="b"/>
                      <a:r>
                        <a:rPr lang="en-US" sz="1000" b="1" u="none" strike="noStrike" dirty="0">
                          <a:solidFill>
                            <a:srgbClr val="FF0000"/>
                          </a:solidFill>
                          <a:effectLst/>
                        </a:rPr>
                        <a:t>DR Portfolio</a:t>
                      </a:r>
                      <a:endParaRPr lang="en-US" sz="1000" b="1" i="0" u="none" strike="noStrike" dirty="0">
                        <a:solidFill>
                          <a:srgbClr val="FF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75362">
                <a:tc>
                  <a:txBody>
                    <a:bodyPr/>
                    <a:lstStyle/>
                    <a:p>
                      <a:pPr algn="l" fontAlgn="b"/>
                      <a:r>
                        <a:rPr lang="en-US" sz="1000" b="1" u="none" strike="noStrike" dirty="0" smtClean="0">
                          <a:solidFill>
                            <a:srgbClr val="FF0000"/>
                          </a:solidFill>
                          <a:effectLst/>
                        </a:rPr>
                        <a:t>Category</a:t>
                      </a:r>
                      <a:endParaRPr lang="en-US" sz="1000" b="1"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Tracking Error</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Number of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Downside 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Excess 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Sortino</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 Ranking</a:t>
                      </a:r>
                      <a:endParaRPr lang="en-US" sz="10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487679">
                <a:tc>
                  <a:txBody>
                    <a:bodyPr/>
                    <a:lstStyle/>
                    <a:p>
                      <a:pPr algn="l" fontAlgn="b"/>
                      <a:r>
                        <a:rPr lang="en-US" sz="1000" u="none" strike="noStrike" dirty="0">
                          <a:effectLst/>
                        </a:rPr>
                        <a:t>Islamic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-12.04%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17.26%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1.88%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0.22%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0.12</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487679">
                <a:tc>
                  <a:txBody>
                    <a:bodyPr/>
                    <a:lstStyle/>
                    <a:p>
                      <a:pPr algn="l" fontAlgn="b"/>
                      <a:r>
                        <a:rPr lang="en-US" sz="1000" u="none" strike="noStrike" dirty="0">
                          <a:effectLst/>
                        </a:rPr>
                        <a:t>Global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-5.58%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3.04%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-1.41%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0.35%</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0.17</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487679">
                <a:tc>
                  <a:txBody>
                    <a:bodyPr/>
                    <a:lstStyle/>
                    <a:p>
                      <a:pPr algn="l" fontAlgn="b"/>
                      <a:r>
                        <a:rPr lang="en-US" sz="1000" u="none" strike="noStrike" dirty="0">
                          <a:effectLst/>
                        </a:rPr>
                        <a:t>SRI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-18.20%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24.23%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-5.30%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1.66%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0.11%</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0.06</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487679">
                <a:tc>
                  <a:txBody>
                    <a:bodyPr/>
                    <a:lstStyle/>
                    <a:p>
                      <a:pPr algn="l" fontAlgn="b"/>
                      <a:r>
                        <a:rPr lang="en-US" sz="1000" u="none" strike="noStrike">
                          <a:effectLst/>
                        </a:rPr>
                        <a:t> </a:t>
                      </a:r>
                      <a:endParaRPr lang="en-US" sz="1000" b="1" i="0" u="none" strike="noStrike">
                        <a:solidFill>
                          <a:srgbClr val="FFFFFF"/>
                        </a:solidFill>
                        <a:effectLst/>
                        <a:latin typeface="Calibri" panose="020F0502020204030204" pitchFamily="34" charset="0"/>
                      </a:endParaRPr>
                    </a:p>
                  </a:txBody>
                  <a:tcPr marL="0" marR="0" marT="0" marB="0" anchor="b"/>
                </a:tc>
                <a:tc gridSpan="9">
                  <a:txBody>
                    <a:bodyPr/>
                    <a:lstStyle/>
                    <a:p>
                      <a:pPr algn="ctr" fontAlgn="b"/>
                      <a:r>
                        <a:rPr lang="en-US" sz="1100" b="1" i="0" u="none" strike="noStrike" dirty="0">
                          <a:solidFill>
                            <a:srgbClr val="FF0000"/>
                          </a:solidFill>
                          <a:effectLst/>
                          <a:latin typeface="Calibri" panose="020F0502020204030204" pitchFamily="34" charset="0"/>
                        </a:rPr>
                        <a:t>Underlying Stock Portfolio</a:t>
                      </a: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487679">
                <a:tc>
                  <a:txBody>
                    <a:bodyPr/>
                    <a:lstStyle/>
                    <a:p>
                      <a:pPr algn="l" fontAlgn="b"/>
                      <a:r>
                        <a:rPr lang="en-US" sz="1000" u="none" strike="noStrike">
                          <a:effectLst/>
                        </a:rPr>
                        <a:t>Islamic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-11.67%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18.08%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2.89%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0.11</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487679">
                <a:tc>
                  <a:txBody>
                    <a:bodyPr/>
                    <a:lstStyle/>
                    <a:p>
                      <a:pPr algn="l" fontAlgn="b"/>
                      <a:r>
                        <a:rPr lang="en-US" sz="1000" u="none" strike="noStrike">
                          <a:effectLst/>
                        </a:rPr>
                        <a:t>Global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-2.74%</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15.52%</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3.08%</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-0.99%</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2.03%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0.40%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0.20</a:t>
                      </a: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1</a:t>
                      </a:r>
                    </a:p>
                  </a:txBody>
                  <a:tcPr marL="0" marR="0" marT="0" marB="0" anchor="b"/>
                </a:tc>
                <a:extLst>
                  <a:ext uri="{0D108BD9-81ED-4DB2-BD59-A6C34878D82A}">
                    <a16:rowId xmlns:a16="http://schemas.microsoft.com/office/drawing/2014/main" val="10007"/>
                  </a:ext>
                </a:extLst>
              </a:tr>
              <a:tr h="487679">
                <a:tc>
                  <a:txBody>
                    <a:bodyPr/>
                    <a:lstStyle/>
                    <a:p>
                      <a:pPr algn="l" fontAlgn="b"/>
                      <a:r>
                        <a:rPr lang="en-US" sz="1000" u="none" strike="noStrike">
                          <a:effectLst/>
                        </a:rPr>
                        <a:t>SRI Stock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-13.27%</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25.10%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2.46%</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23</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-4.25%</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1.70%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0.20%</a:t>
                      </a:r>
                    </a:p>
                  </a:txBody>
                  <a:tcPr marL="0" marR="0" marT="0" marB="0" anchor="b"/>
                </a:tc>
                <a:tc>
                  <a:txBody>
                    <a:bodyPr/>
                    <a:lstStyle/>
                    <a:p>
                      <a:pPr algn="ctr" fontAlgn="b"/>
                      <a:r>
                        <a:rPr lang="en-US" sz="1100" b="0" i="0" u="none" strike="noStrike">
                          <a:solidFill>
                            <a:srgbClr val="000000"/>
                          </a:solidFill>
                          <a:effectLst/>
                          <a:latin typeface="Calibri" panose="020F0502020204030204" pitchFamily="34" charset="0"/>
                        </a:rPr>
                        <a:t>0.12</a:t>
                      </a:r>
                    </a:p>
                  </a:txBody>
                  <a:tcPr marL="0" marR="0" marT="0" marB="0" anchor="b"/>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3174033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1295400"/>
          </a:xfrm>
        </p:spPr>
        <p:txBody>
          <a:bodyPr/>
          <a:lstStyle/>
          <a:p>
            <a:pPr algn="l" fontAlgn="auto">
              <a:spcAft>
                <a:spcPts val="0"/>
              </a:spcAft>
              <a:defRPr/>
            </a:pPr>
            <a:r>
              <a:rPr lang="en-US" sz="2800" dirty="0"/>
              <a:t>Diversification with DRs and underlying stocks: </a:t>
            </a:r>
            <a:r>
              <a:rPr lang="en-US" sz="2800" dirty="0" smtClean="0"/>
              <a:t>Post-Crisis (2009 (May)-2014 (October)</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46</a:t>
            </a:fld>
            <a:endParaRPr lang="en-US" smtClean="0"/>
          </a:p>
        </p:txBody>
      </p:sp>
      <p:graphicFrame>
        <p:nvGraphicFramePr>
          <p:cNvPr id="6" name="Table 5"/>
          <p:cNvGraphicFramePr>
            <a:graphicFrameLocks noGrp="1"/>
          </p:cNvGraphicFramePr>
          <p:nvPr>
            <p:extLst/>
          </p:nvPr>
        </p:nvGraphicFramePr>
        <p:xfrm>
          <a:off x="609601" y="1447803"/>
          <a:ext cx="8077196" cy="4495794"/>
        </p:xfrm>
        <a:graphic>
          <a:graphicData uri="http://schemas.openxmlformats.org/drawingml/2006/table">
            <a:tbl>
              <a:tblPr>
                <a:tableStyleId>{5C22544A-7EE6-4342-B048-85BDC9FD1C3A}</a:tableStyleId>
              </a:tblPr>
              <a:tblGrid>
                <a:gridCol w="1231651">
                  <a:extLst>
                    <a:ext uri="{9D8B030D-6E8A-4147-A177-3AD203B41FA5}">
                      <a16:colId xmlns:a16="http://schemas.microsoft.com/office/drawing/2014/main" val="20000"/>
                    </a:ext>
                  </a:extLst>
                </a:gridCol>
                <a:gridCol w="729867">
                  <a:extLst>
                    <a:ext uri="{9D8B030D-6E8A-4147-A177-3AD203B41FA5}">
                      <a16:colId xmlns:a16="http://schemas.microsoft.com/office/drawing/2014/main" val="20001"/>
                    </a:ext>
                  </a:extLst>
                </a:gridCol>
                <a:gridCol w="729867">
                  <a:extLst>
                    <a:ext uri="{9D8B030D-6E8A-4147-A177-3AD203B41FA5}">
                      <a16:colId xmlns:a16="http://schemas.microsoft.com/office/drawing/2014/main" val="20002"/>
                    </a:ext>
                  </a:extLst>
                </a:gridCol>
                <a:gridCol w="967074">
                  <a:extLst>
                    <a:ext uri="{9D8B030D-6E8A-4147-A177-3AD203B41FA5}">
                      <a16:colId xmlns:a16="http://schemas.microsoft.com/office/drawing/2014/main" val="20003"/>
                    </a:ext>
                  </a:extLst>
                </a:gridCol>
                <a:gridCol w="611264">
                  <a:extLst>
                    <a:ext uri="{9D8B030D-6E8A-4147-A177-3AD203B41FA5}">
                      <a16:colId xmlns:a16="http://schemas.microsoft.com/office/drawing/2014/main" val="20004"/>
                    </a:ext>
                  </a:extLst>
                </a:gridCol>
                <a:gridCol w="729867">
                  <a:extLst>
                    <a:ext uri="{9D8B030D-6E8A-4147-A177-3AD203B41FA5}">
                      <a16:colId xmlns:a16="http://schemas.microsoft.com/office/drawing/2014/main" val="20005"/>
                    </a:ext>
                  </a:extLst>
                </a:gridCol>
                <a:gridCol w="997485">
                  <a:extLst>
                    <a:ext uri="{9D8B030D-6E8A-4147-A177-3AD203B41FA5}">
                      <a16:colId xmlns:a16="http://schemas.microsoft.com/office/drawing/2014/main" val="20006"/>
                    </a:ext>
                  </a:extLst>
                </a:gridCol>
                <a:gridCol w="766360">
                  <a:extLst>
                    <a:ext uri="{9D8B030D-6E8A-4147-A177-3AD203B41FA5}">
                      <a16:colId xmlns:a16="http://schemas.microsoft.com/office/drawing/2014/main" val="20007"/>
                    </a:ext>
                  </a:extLst>
                </a:gridCol>
                <a:gridCol w="729867">
                  <a:extLst>
                    <a:ext uri="{9D8B030D-6E8A-4147-A177-3AD203B41FA5}">
                      <a16:colId xmlns:a16="http://schemas.microsoft.com/office/drawing/2014/main" val="20008"/>
                    </a:ext>
                  </a:extLst>
                </a:gridCol>
                <a:gridCol w="583894">
                  <a:extLst>
                    <a:ext uri="{9D8B030D-6E8A-4147-A177-3AD203B41FA5}">
                      <a16:colId xmlns:a16="http://schemas.microsoft.com/office/drawing/2014/main" val="20009"/>
                    </a:ext>
                  </a:extLst>
                </a:gridCol>
              </a:tblGrid>
              <a:tr h="449579">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tc>
                <a:tc gridSpan="9">
                  <a:txBody>
                    <a:bodyPr/>
                    <a:lstStyle/>
                    <a:p>
                      <a:pPr algn="ctr" fontAlgn="b"/>
                      <a:r>
                        <a:rPr lang="en-US" sz="1000" b="1" u="none" strike="noStrike" dirty="0">
                          <a:solidFill>
                            <a:srgbClr val="FF0000"/>
                          </a:solidFill>
                          <a:effectLst/>
                        </a:rPr>
                        <a:t>DR Portfolio</a:t>
                      </a:r>
                      <a:endParaRPr lang="en-US" sz="1000" b="1" i="0" u="none" strike="noStrike" dirty="0">
                        <a:solidFill>
                          <a:srgbClr val="FF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9162">
                <a:tc>
                  <a:txBody>
                    <a:bodyPr/>
                    <a:lstStyle/>
                    <a:p>
                      <a:pPr algn="l" fontAlgn="b"/>
                      <a:r>
                        <a:rPr lang="en-US" sz="1000" b="1" u="none" strike="noStrike" dirty="0">
                          <a:solidFill>
                            <a:srgbClr val="FF0000"/>
                          </a:solidFill>
                          <a:effectLst/>
                        </a:rPr>
                        <a:t>Category</a:t>
                      </a:r>
                      <a:endParaRPr lang="en-US" sz="1000" b="1"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Tracking Error</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Number of stocks</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Downside risk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Excess Return</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Sortino</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MSR Ranking</a:t>
                      </a:r>
                      <a:endParaRPr lang="en-US" sz="10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449579">
                <a:tc>
                  <a:txBody>
                    <a:bodyPr/>
                    <a:lstStyle/>
                    <a:p>
                      <a:pPr algn="l" fontAlgn="b"/>
                      <a:r>
                        <a:rPr lang="en-US" sz="1000" u="none" strike="noStrike" dirty="0">
                          <a:effectLst/>
                        </a:rPr>
                        <a:t>Islamic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10.88%</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10.07%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1.67%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81.62%</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1.19%</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-0.06%</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b="0" i="0" u="none" strike="noStrike" dirty="0" smtClean="0">
                          <a:solidFill>
                            <a:schemeClr val="dk1"/>
                          </a:solidFill>
                          <a:effectLst/>
                          <a:latin typeface="+mn-lt"/>
                        </a:rPr>
                        <a:t>1</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449579">
                <a:tc>
                  <a:txBody>
                    <a:bodyPr/>
                    <a:lstStyle/>
                    <a:p>
                      <a:pPr algn="l" fontAlgn="b"/>
                      <a:r>
                        <a:rPr lang="en-US" sz="1000" u="none" strike="noStrike" dirty="0">
                          <a:effectLst/>
                        </a:rPr>
                        <a:t>Global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6.72%</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8.84%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1.85%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46.00%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1.40%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-0.14%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-0.10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b="0" i="0" u="none" strike="noStrike" dirty="0" smtClean="0">
                          <a:solidFill>
                            <a:schemeClr val="dk1"/>
                          </a:solidFill>
                          <a:effectLst/>
                          <a:latin typeface="+mn-lt"/>
                        </a:rPr>
                        <a:t>2</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449579">
                <a:tc>
                  <a:txBody>
                    <a:bodyPr/>
                    <a:lstStyle/>
                    <a:p>
                      <a:pPr algn="l" fontAlgn="b"/>
                      <a:r>
                        <a:rPr lang="en-US" sz="1000" u="none" strike="noStrike" dirty="0">
                          <a:effectLst/>
                        </a:rPr>
                        <a:t>SRI </a:t>
                      </a:r>
                      <a:r>
                        <a:rPr lang="en-US" sz="1000" u="none" strike="noStrike" dirty="0" smtClean="0">
                          <a:effectLst/>
                        </a:rPr>
                        <a:t>DR</a:t>
                      </a:r>
                      <a:endParaRPr lang="en-US" sz="10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7.70%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12.69%</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1.44%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23</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39.78%</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1.08%</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-0.12%</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-0.12</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b="0" i="0" u="none" strike="noStrike" dirty="0" smtClean="0">
                          <a:solidFill>
                            <a:schemeClr val="dk1"/>
                          </a:solidFill>
                          <a:effectLst/>
                          <a:latin typeface="+mn-lt"/>
                        </a:rPr>
                        <a:t>3</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449579">
                <a:tc>
                  <a:txBody>
                    <a:bodyPr/>
                    <a:lstStyle/>
                    <a:p>
                      <a:pPr algn="l" fontAlgn="b"/>
                      <a:r>
                        <a:rPr lang="en-US" sz="1000" u="none" strike="noStrike">
                          <a:effectLst/>
                        </a:rPr>
                        <a:t> </a:t>
                      </a:r>
                      <a:endParaRPr lang="en-US" sz="1000" b="1" i="0" u="none" strike="noStrike">
                        <a:solidFill>
                          <a:srgbClr val="FFFFFF"/>
                        </a:solidFill>
                        <a:effectLst/>
                        <a:latin typeface="Calibri" panose="020F0502020204030204" pitchFamily="34" charset="0"/>
                      </a:endParaRPr>
                    </a:p>
                  </a:txBody>
                  <a:tcPr marL="0" marR="0" marT="0" marB="0" anchor="b"/>
                </a:tc>
                <a:tc gridSpan="9">
                  <a:txBody>
                    <a:bodyPr/>
                    <a:lstStyle/>
                    <a:p>
                      <a:pPr algn="ctr" fontAlgn="b"/>
                      <a:r>
                        <a:rPr lang="en-US" sz="1000" b="1" u="none" strike="noStrike" dirty="0">
                          <a:solidFill>
                            <a:srgbClr val="FF0000"/>
                          </a:solidFill>
                          <a:effectLst/>
                        </a:rPr>
                        <a:t>Underlying Stock Portfolio</a:t>
                      </a:r>
                      <a:endParaRPr lang="en-US" sz="1000" b="1" i="0" u="none" strike="noStrike" dirty="0">
                        <a:solidFill>
                          <a:srgbClr val="FF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449579">
                <a:tc>
                  <a:txBody>
                    <a:bodyPr/>
                    <a:lstStyle/>
                    <a:p>
                      <a:pPr algn="l" fontAlgn="b"/>
                      <a:r>
                        <a:rPr lang="en-US" sz="1000" u="none" strike="noStrike">
                          <a:effectLst/>
                        </a:rPr>
                        <a:t>Islamic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10.80%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10.23%</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1.74%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79.62%</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1.25%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-0.06%</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b="0" i="0" u="none" strike="noStrike" dirty="0" smtClean="0">
                          <a:solidFill>
                            <a:schemeClr val="dk1"/>
                          </a:solidFill>
                          <a:effectLst/>
                          <a:latin typeface="+mn-lt"/>
                        </a:rPr>
                        <a:t>2</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449579">
                <a:tc>
                  <a:txBody>
                    <a:bodyPr/>
                    <a:lstStyle/>
                    <a:p>
                      <a:pPr algn="l" fontAlgn="b"/>
                      <a:r>
                        <a:rPr lang="en-US" sz="1000" u="none" strike="noStrike">
                          <a:effectLst/>
                        </a:rPr>
                        <a:t>Global Stocks</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10.36%</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8.94%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1.84%</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86.20%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1.34%</a:t>
                      </a:r>
                      <a:endParaRPr lang="en-US"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449579">
                <a:tc>
                  <a:txBody>
                    <a:bodyPr/>
                    <a:lstStyle/>
                    <a:p>
                      <a:pPr algn="l" fontAlgn="b"/>
                      <a:r>
                        <a:rPr lang="en-US" sz="1000" u="none" strike="noStrike">
                          <a:effectLst/>
                        </a:rPr>
                        <a:t>SRI Stock</a:t>
                      </a:r>
                      <a:endParaRPr lang="en-US" sz="10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11.53%</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12.57%</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1.50%</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23</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70.59%</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1.08%</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000" b="0" i="0" u="none" strike="noStrike" dirty="0" smtClean="0">
                          <a:solidFill>
                            <a:schemeClr val="dk1"/>
                          </a:solidFill>
                          <a:effectLst/>
                          <a:latin typeface="+mn-lt"/>
                        </a:rPr>
                        <a:t>3</a:t>
                      </a:r>
                      <a:endParaRPr lang="en-US"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683195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1"/>
          <p:cNvSpPr>
            <a:spLocks noGrp="1"/>
          </p:cNvSpPr>
          <p:nvPr>
            <p:ph idx="1"/>
          </p:nvPr>
        </p:nvSpPr>
        <p:spPr>
          <a:xfrm>
            <a:off x="481013" y="1524000"/>
            <a:ext cx="8053387" cy="4411663"/>
          </a:xfrm>
        </p:spPr>
        <p:txBody>
          <a:bodyPr/>
          <a:lstStyle/>
          <a:p>
            <a:pPr marL="457200" indent="-457200">
              <a:buFont typeface="Arial" panose="020B0604020202020204" pitchFamily="34" charset="0"/>
              <a:buChar char="•"/>
            </a:pPr>
            <a:r>
              <a:rPr lang="en-US" sz="2800" dirty="0" smtClean="0">
                <a:latin typeface="Garamond" panose="02020404030301010803" pitchFamily="18" charset="0"/>
              </a:rPr>
              <a:t>DR and UL portfolio returns are very similar --no statistical differences in the returns</a:t>
            </a:r>
          </a:p>
          <a:p>
            <a:pPr marL="457200" indent="-457200">
              <a:buFont typeface="Arial" panose="020B0604020202020204" pitchFamily="34" charset="0"/>
              <a:buChar char="•"/>
            </a:pPr>
            <a:r>
              <a:rPr lang="en-US" sz="2800" dirty="0" smtClean="0">
                <a:latin typeface="Garamond" panose="02020404030301010803" pitchFamily="18" charset="0"/>
              </a:rPr>
              <a:t>Directional diversification strategy (DR to UL or UL to DR) yield similar results</a:t>
            </a:r>
          </a:p>
          <a:p>
            <a:pPr marL="457200" indent="-457200">
              <a:buFont typeface="Arial" panose="020B0604020202020204" pitchFamily="34" charset="0"/>
              <a:buChar char="•"/>
            </a:pPr>
            <a:r>
              <a:rPr lang="en-US" sz="2800" dirty="0" smtClean="0">
                <a:latin typeface="Garamond" panose="02020404030301010803" pitchFamily="18" charset="0"/>
              </a:rPr>
              <a:t>Indication of maturity of the markets – especially for cross-listed stocks</a:t>
            </a:r>
          </a:p>
          <a:p>
            <a:pPr marL="457200" indent="-457200">
              <a:buFont typeface="Arial" panose="020B0604020202020204" pitchFamily="34" charset="0"/>
              <a:buChar char="•"/>
            </a:pPr>
            <a:r>
              <a:rPr lang="en-US" sz="2800" dirty="0" smtClean="0">
                <a:latin typeface="Garamond" panose="02020404030301010803" pitchFamily="18" charset="0"/>
              </a:rPr>
              <a:t>Stocks with DRs perform similar – important feed back effects -- </a:t>
            </a:r>
          </a:p>
          <a:p>
            <a:pPr marL="457200" indent="-457200">
              <a:buFont typeface="Arial" panose="020B0604020202020204" pitchFamily="34" charset="0"/>
              <a:buChar char="•"/>
            </a:pPr>
            <a:endParaRPr lang="en-US" sz="2800" dirty="0" smtClean="0">
              <a:latin typeface="Garamond" panose="02020404030301010803" pitchFamily="18" charset="0"/>
            </a:endParaRPr>
          </a:p>
        </p:txBody>
      </p:sp>
      <p:sp>
        <p:nvSpPr>
          <p:cNvPr id="3" name="Title 2"/>
          <p:cNvSpPr>
            <a:spLocks noGrp="1"/>
          </p:cNvSpPr>
          <p:nvPr>
            <p:ph type="title"/>
          </p:nvPr>
        </p:nvSpPr>
        <p:spPr/>
        <p:txBody>
          <a:bodyPr/>
          <a:lstStyle/>
          <a:p>
            <a:pPr algn="l" fontAlgn="auto">
              <a:spcAft>
                <a:spcPts val="0"/>
              </a:spcAft>
              <a:defRPr/>
            </a:pPr>
            <a:r>
              <a:rPr lang="en-US" sz="2800" dirty="0" smtClean="0"/>
              <a:t>Diversification </a:t>
            </a:r>
            <a:r>
              <a:rPr lang="en-US" sz="2800" dirty="0"/>
              <a:t>with </a:t>
            </a:r>
            <a:r>
              <a:rPr lang="en-US" sz="2800" dirty="0" smtClean="0"/>
              <a:t>DRs</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47</a:t>
            </a:fld>
            <a:endParaRPr lang="en-US" smtClean="0"/>
          </a:p>
        </p:txBody>
      </p:sp>
    </p:spTree>
    <p:extLst>
      <p:ext uri="{BB962C8B-B14F-4D97-AF65-F5344CB8AC3E}">
        <p14:creationId xmlns:p14="http://schemas.microsoft.com/office/powerpoint/2010/main" val="18826347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1"/>
          <p:cNvSpPr>
            <a:spLocks noGrp="1"/>
          </p:cNvSpPr>
          <p:nvPr>
            <p:ph idx="1"/>
          </p:nvPr>
        </p:nvSpPr>
        <p:spPr>
          <a:xfrm>
            <a:off x="381000" y="1543050"/>
            <a:ext cx="7924800" cy="4411663"/>
          </a:xfrm>
        </p:spPr>
        <p:txBody>
          <a:bodyPr/>
          <a:lstStyle/>
          <a:p>
            <a:pPr marL="457200" indent="-457200">
              <a:buFont typeface="Arial" panose="020B0604020202020204" pitchFamily="34" charset="0"/>
              <a:buChar char="•"/>
            </a:pPr>
            <a:r>
              <a:rPr lang="en-US" sz="2800" dirty="0" smtClean="0">
                <a:latin typeface="Garamond" panose="02020404030301010803" pitchFamily="18" charset="0"/>
              </a:rPr>
              <a:t>Islamic DR portfolio has the best performance for post-recovery period</a:t>
            </a:r>
          </a:p>
          <a:p>
            <a:pPr marL="457200" indent="-457200">
              <a:buFont typeface="Arial" panose="020B0604020202020204" pitchFamily="34" charset="0"/>
              <a:buChar char="•"/>
            </a:pPr>
            <a:r>
              <a:rPr lang="en-US" sz="2800" dirty="0" smtClean="0">
                <a:latin typeface="Garamond" panose="02020404030301010803" pitchFamily="18" charset="0"/>
              </a:rPr>
              <a:t>Islamic UL portfolio performs very similar</a:t>
            </a:r>
          </a:p>
          <a:p>
            <a:pPr marL="457200" indent="-457200">
              <a:buFont typeface="Arial" panose="020B0604020202020204" pitchFamily="34" charset="0"/>
              <a:buChar char="•"/>
            </a:pPr>
            <a:r>
              <a:rPr lang="en-US" sz="2800" dirty="0" smtClean="0">
                <a:latin typeface="Garamond" panose="02020404030301010803" pitchFamily="18" charset="0"/>
              </a:rPr>
              <a:t>During financial crisis, Islamic portfolios were effective in preserving value – not as effective as global portfolio</a:t>
            </a:r>
          </a:p>
          <a:p>
            <a:pPr marL="457200" indent="-457200">
              <a:buFont typeface="Arial" panose="020B0604020202020204" pitchFamily="34" charset="0"/>
              <a:buChar char="•"/>
            </a:pPr>
            <a:r>
              <a:rPr lang="en-US" sz="2800" dirty="0" smtClean="0">
                <a:latin typeface="Garamond" panose="02020404030301010803" pitchFamily="18" charset="0"/>
              </a:rPr>
              <a:t>SRI portfolio had the worst performance during the crisis</a:t>
            </a:r>
          </a:p>
          <a:p>
            <a:pPr marL="457200" indent="-457200">
              <a:buFont typeface="Arial" panose="020B0604020202020204" pitchFamily="34" charset="0"/>
              <a:buChar char="•"/>
            </a:pPr>
            <a:endParaRPr lang="en-US" sz="2800" dirty="0" smtClean="0">
              <a:latin typeface="Garamond" panose="02020404030301010803" pitchFamily="18" charset="0"/>
            </a:endParaRPr>
          </a:p>
        </p:txBody>
      </p:sp>
      <p:sp>
        <p:nvSpPr>
          <p:cNvPr id="3" name="Title 2"/>
          <p:cNvSpPr>
            <a:spLocks noGrp="1"/>
          </p:cNvSpPr>
          <p:nvPr>
            <p:ph type="title"/>
          </p:nvPr>
        </p:nvSpPr>
        <p:spPr/>
        <p:txBody>
          <a:bodyPr/>
          <a:lstStyle/>
          <a:p>
            <a:pPr algn="l" fontAlgn="auto">
              <a:spcAft>
                <a:spcPts val="0"/>
              </a:spcAft>
              <a:defRPr/>
            </a:pPr>
            <a:r>
              <a:rPr lang="en-US" sz="2800" dirty="0" smtClean="0"/>
              <a:t>Diversification </a:t>
            </a:r>
            <a:r>
              <a:rPr lang="en-US" sz="2800" dirty="0"/>
              <a:t>with </a:t>
            </a:r>
            <a:r>
              <a:rPr lang="en-US" sz="2800" dirty="0" smtClean="0"/>
              <a:t>DRs</a:t>
            </a:r>
            <a:endParaRPr lang="en-US" sz="2800" dirty="0"/>
          </a:p>
        </p:txBody>
      </p:sp>
      <p:sp>
        <p:nvSpPr>
          <p:cNvPr id="31749" name="Slide Number Placeholder 4"/>
          <p:cNvSpPr>
            <a:spLocks noGrp="1"/>
          </p:cNvSpPr>
          <p:nvPr>
            <p:ph type="sldNum"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EA945-5FFC-48F5-953A-2E1CB7438599}" type="slidenum">
              <a:rPr lang="en-US" smtClean="0"/>
              <a:pPr fontAlgn="base">
                <a:spcBef>
                  <a:spcPct val="0"/>
                </a:spcBef>
                <a:spcAft>
                  <a:spcPct val="0"/>
                </a:spcAft>
                <a:defRPr/>
              </a:pPr>
              <a:t>48</a:t>
            </a:fld>
            <a:endParaRPr lang="en-US" smtClean="0"/>
          </a:p>
        </p:txBody>
      </p:sp>
    </p:spTree>
    <p:extLst>
      <p:ext uri="{BB962C8B-B14F-4D97-AF65-F5344CB8AC3E}">
        <p14:creationId xmlns:p14="http://schemas.microsoft.com/office/powerpoint/2010/main" val="3960586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077200" cy="4411663"/>
          </a:xfrm>
        </p:spPr>
        <p:txBody>
          <a:bodyPr>
            <a:normAutofit/>
          </a:bodyPr>
          <a:lstStyle/>
          <a:p>
            <a:pPr marL="457200" indent="-457200">
              <a:buFont typeface="Arial" panose="020B0604020202020204" pitchFamily="34" charset="0"/>
              <a:buChar char="•"/>
            </a:pPr>
            <a:r>
              <a:rPr lang="en-US" sz="2800" dirty="0" smtClean="0">
                <a:latin typeface="Garamond" panose="02020404030301010803" pitchFamily="18" charset="0"/>
              </a:rPr>
              <a:t>Poor liquidity-DRs and underlying</a:t>
            </a:r>
          </a:p>
          <a:p>
            <a:pPr marL="457200" indent="-457200">
              <a:buFont typeface="Arial" panose="020B0604020202020204" pitchFamily="34" charset="0"/>
              <a:buChar char="•"/>
            </a:pPr>
            <a:r>
              <a:rPr lang="en-US" sz="2800" dirty="0" smtClean="0">
                <a:latin typeface="Garamond" panose="02020404030301010803" pitchFamily="18" charset="0"/>
              </a:rPr>
              <a:t>Large cancellation reduces business; cancellation/conversion fees discourage flow</a:t>
            </a:r>
          </a:p>
          <a:p>
            <a:pPr marL="457200" indent="-457200">
              <a:buFont typeface="Arial" panose="020B0604020202020204" pitchFamily="34" charset="0"/>
              <a:buChar char="•"/>
            </a:pPr>
            <a:r>
              <a:rPr lang="en-US" sz="2800" dirty="0" smtClean="0">
                <a:latin typeface="Garamond" panose="02020404030301010803" pitchFamily="18" charset="0"/>
              </a:rPr>
              <a:t>How to encourage investors to stay engaged with DRs</a:t>
            </a:r>
          </a:p>
          <a:p>
            <a:pPr marL="457200" indent="-457200">
              <a:buFont typeface="Arial" panose="020B0604020202020204" pitchFamily="34" charset="0"/>
              <a:buChar char="•"/>
            </a:pPr>
            <a:r>
              <a:rPr lang="en-US" sz="2800" dirty="0" smtClean="0">
                <a:latin typeface="Garamond" panose="02020404030301010803" pitchFamily="18" charset="0"/>
              </a:rPr>
              <a:t>The effects of corporate actions on trading volume</a:t>
            </a:r>
          </a:p>
          <a:p>
            <a:pPr marL="457200" indent="-457200">
              <a:buFont typeface="Arial" panose="020B0604020202020204" pitchFamily="34" charset="0"/>
              <a:buChar char="•"/>
            </a:pPr>
            <a:r>
              <a:rPr lang="en-US" sz="2800" dirty="0" smtClean="0">
                <a:latin typeface="Garamond" panose="02020404030301010803" pitchFamily="18" charset="0"/>
              </a:rPr>
              <a:t>Sanctity of financial statements</a:t>
            </a:r>
          </a:p>
          <a:p>
            <a:pPr marL="457200" indent="-457200">
              <a:buFont typeface="Arial" panose="020B0604020202020204" pitchFamily="34" charset="0"/>
              <a:buChar char="•"/>
            </a:pPr>
            <a:r>
              <a:rPr lang="en-US" sz="2800" dirty="0" smtClean="0">
                <a:latin typeface="Garamond" panose="02020404030301010803" pitchFamily="18" charset="0"/>
              </a:rPr>
              <a:t>Do brokers understand risks?</a:t>
            </a:r>
          </a:p>
        </p:txBody>
      </p:sp>
      <p:sp>
        <p:nvSpPr>
          <p:cNvPr id="3" name="Title 2"/>
          <p:cNvSpPr>
            <a:spLocks noGrp="1"/>
          </p:cNvSpPr>
          <p:nvPr>
            <p:ph type="title"/>
          </p:nvPr>
        </p:nvSpPr>
        <p:spPr>
          <a:xfrm>
            <a:off x="152400" y="228600"/>
            <a:ext cx="7696200" cy="762000"/>
          </a:xfrm>
        </p:spPr>
        <p:txBody>
          <a:bodyPr>
            <a:normAutofit/>
          </a:bodyPr>
          <a:lstStyle/>
          <a:p>
            <a:r>
              <a:rPr lang="en-US" sz="4000" dirty="0" smtClean="0"/>
              <a:t>Depositary Concerns</a:t>
            </a:r>
            <a:endParaRPr lang="en-US" sz="4000" dirty="0"/>
          </a:p>
        </p:txBody>
      </p:sp>
    </p:spTree>
    <p:extLst>
      <p:ext uri="{BB962C8B-B14F-4D97-AF65-F5344CB8AC3E}">
        <p14:creationId xmlns:p14="http://schemas.microsoft.com/office/powerpoint/2010/main" val="4014899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886732"/>
          </a:xfrm>
        </p:spPr>
        <p:txBody>
          <a:bodyPr/>
          <a:lstStyle/>
          <a:p>
            <a:r>
              <a:rPr lang="en-US" dirty="0" smtClean="0"/>
              <a:t>Market cap of  ETF’s from 2002 - 2016</a:t>
            </a:r>
            <a:endParaRPr lang="en-US" dirty="0"/>
          </a:p>
        </p:txBody>
      </p:sp>
      <p:sp>
        <p:nvSpPr>
          <p:cNvPr id="6" name="TextBox 5"/>
          <p:cNvSpPr txBox="1"/>
          <p:nvPr/>
        </p:nvSpPr>
        <p:spPr>
          <a:xfrm>
            <a:off x="991892" y="6338807"/>
            <a:ext cx="359394" cy="492443"/>
          </a:xfrm>
          <a:prstGeom prst="rect">
            <a:avLst/>
          </a:prstGeom>
          <a:noFill/>
        </p:spPr>
        <p:txBody>
          <a:bodyPr wrap="none" rtlCol="0">
            <a:spAutoFit/>
          </a:bodyPr>
          <a:lstStyle/>
          <a:p>
            <a:endParaRPr lang="en-US"/>
          </a:p>
        </p:txBody>
      </p:sp>
      <p:sp>
        <p:nvSpPr>
          <p:cNvPr id="7" name="TextBox 6"/>
          <p:cNvSpPr txBox="1"/>
          <p:nvPr/>
        </p:nvSpPr>
        <p:spPr>
          <a:xfrm>
            <a:off x="457200" y="6123363"/>
            <a:ext cx="4343400" cy="261610"/>
          </a:xfrm>
          <a:prstGeom prst="rect">
            <a:avLst/>
          </a:prstGeom>
          <a:noFill/>
        </p:spPr>
        <p:txBody>
          <a:bodyPr wrap="square" rtlCol="0">
            <a:spAutoFit/>
          </a:bodyPr>
          <a:lstStyle/>
          <a:p>
            <a:r>
              <a:rPr lang="en-US" sz="1100" dirty="0" smtClean="0"/>
              <a:t>Invesco</a:t>
            </a:r>
            <a:endParaRPr lang="en-US" sz="1100" dirty="0"/>
          </a:p>
        </p:txBody>
      </p:sp>
      <p:pic>
        <p:nvPicPr>
          <p:cNvPr id="9" name="Picture 8"/>
          <p:cNvPicPr>
            <a:picLocks noChangeAspect="1"/>
          </p:cNvPicPr>
          <p:nvPr/>
        </p:nvPicPr>
        <p:blipFill>
          <a:blip r:embed="rId3"/>
          <a:stretch>
            <a:fillRect/>
          </a:stretch>
        </p:blipFill>
        <p:spPr>
          <a:xfrm>
            <a:off x="228600" y="1561609"/>
            <a:ext cx="8698474" cy="4561754"/>
          </a:xfrm>
          <a:prstGeom prst="rect">
            <a:avLst/>
          </a:prstGeom>
        </p:spPr>
      </p:pic>
    </p:spTree>
    <p:extLst>
      <p:ext uri="{BB962C8B-B14F-4D97-AF65-F5344CB8AC3E}">
        <p14:creationId xmlns:p14="http://schemas.microsoft.com/office/powerpoint/2010/main" val="42852765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52575"/>
            <a:ext cx="7391400" cy="4411663"/>
          </a:xfrm>
        </p:spPr>
        <p:txBody>
          <a:bodyPr>
            <a:normAutofit/>
          </a:bodyPr>
          <a:lstStyle/>
          <a:p>
            <a:r>
              <a:rPr lang="en-US" sz="2800" dirty="0" smtClean="0">
                <a:latin typeface="Garamond" panose="02020404030301010803" pitchFamily="18" charset="0"/>
              </a:rPr>
              <a:t>Poor liquidity-DRs and underlying</a:t>
            </a:r>
          </a:p>
          <a:p>
            <a:r>
              <a:rPr lang="en-US" sz="2800" dirty="0" smtClean="0">
                <a:latin typeface="Garamond" panose="02020404030301010803" pitchFamily="18" charset="0"/>
              </a:rPr>
              <a:t>Market price; execution delays</a:t>
            </a:r>
          </a:p>
          <a:p>
            <a:r>
              <a:rPr lang="en-US" sz="2800" dirty="0">
                <a:latin typeface="Garamond" panose="02020404030301010803" pitchFamily="18" charset="0"/>
              </a:rPr>
              <a:t>Cancellation/conversion fees discourage </a:t>
            </a:r>
            <a:r>
              <a:rPr lang="en-US" sz="2800" dirty="0" smtClean="0">
                <a:latin typeface="Garamond" panose="02020404030301010803" pitchFamily="18" charset="0"/>
              </a:rPr>
              <a:t>flow</a:t>
            </a:r>
          </a:p>
          <a:p>
            <a:r>
              <a:rPr lang="en-US" sz="2800" dirty="0" smtClean="0">
                <a:latin typeface="Garamond" panose="02020404030301010803" pitchFamily="18" charset="0"/>
              </a:rPr>
              <a:t>Inventory -- Books open? </a:t>
            </a:r>
          </a:p>
          <a:p>
            <a:r>
              <a:rPr lang="en-US" sz="2800" dirty="0" smtClean="0">
                <a:latin typeface="Garamond" panose="02020404030301010803" pitchFamily="18" charset="0"/>
              </a:rPr>
              <a:t>Cross-border settlement delay; infrastructure</a:t>
            </a:r>
          </a:p>
          <a:p>
            <a:r>
              <a:rPr lang="en-US" sz="2800" dirty="0" smtClean="0">
                <a:latin typeface="Garamond" panose="02020404030301010803" pitchFamily="18" charset="0"/>
              </a:rPr>
              <a:t>The effects of corporate actions on trading volume</a:t>
            </a:r>
          </a:p>
          <a:p>
            <a:r>
              <a:rPr lang="en-US" sz="2800" dirty="0" smtClean="0">
                <a:latin typeface="Garamond" panose="02020404030301010803" pitchFamily="18" charset="0"/>
              </a:rPr>
              <a:t>Sanctity of financial statements</a:t>
            </a:r>
          </a:p>
        </p:txBody>
      </p:sp>
      <p:sp>
        <p:nvSpPr>
          <p:cNvPr id="3" name="Title 2"/>
          <p:cNvSpPr>
            <a:spLocks noGrp="1"/>
          </p:cNvSpPr>
          <p:nvPr>
            <p:ph type="title"/>
          </p:nvPr>
        </p:nvSpPr>
        <p:spPr/>
        <p:txBody>
          <a:bodyPr>
            <a:normAutofit/>
          </a:bodyPr>
          <a:lstStyle/>
          <a:p>
            <a:r>
              <a:rPr lang="en-US" sz="2800" dirty="0" smtClean="0"/>
              <a:t>Broker Concerns</a:t>
            </a:r>
            <a:endParaRPr lang="en-US" sz="2800" dirty="0"/>
          </a:p>
        </p:txBody>
      </p:sp>
    </p:spTree>
    <p:extLst>
      <p:ext uri="{BB962C8B-B14F-4D97-AF65-F5344CB8AC3E}">
        <p14:creationId xmlns:p14="http://schemas.microsoft.com/office/powerpoint/2010/main" val="18262472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1975" y="1524000"/>
            <a:ext cx="7391400" cy="4411663"/>
          </a:xfrm>
        </p:spPr>
        <p:txBody>
          <a:bodyPr>
            <a:normAutofit/>
          </a:bodyPr>
          <a:lstStyle/>
          <a:p>
            <a:endParaRPr lang="en-US" sz="2800" dirty="0" smtClean="0">
              <a:latin typeface="Garamond" panose="02020404030301010803" pitchFamily="18" charset="0"/>
            </a:endParaRPr>
          </a:p>
          <a:p>
            <a:r>
              <a:rPr lang="en-US" sz="2800" dirty="0" smtClean="0">
                <a:latin typeface="Garamond" panose="02020404030301010803" pitchFamily="18" charset="0"/>
              </a:rPr>
              <a:t>Poor liquidity-DRs</a:t>
            </a:r>
          </a:p>
          <a:p>
            <a:r>
              <a:rPr lang="en-US" sz="2800" dirty="0" smtClean="0">
                <a:latin typeface="Garamond" panose="02020404030301010803" pitchFamily="18" charset="0"/>
              </a:rPr>
              <a:t>Investor appetite; investor participation</a:t>
            </a:r>
          </a:p>
          <a:p>
            <a:r>
              <a:rPr lang="en-US" sz="2800" dirty="0" smtClean="0">
                <a:latin typeface="Garamond" panose="02020404030301010803" pitchFamily="18" charset="0"/>
              </a:rPr>
              <a:t>Marketing; reputation of the depositary institution</a:t>
            </a:r>
          </a:p>
          <a:p>
            <a:r>
              <a:rPr lang="en-US" sz="2800" dirty="0" smtClean="0">
                <a:latin typeface="Garamond" panose="02020404030301010803" pitchFamily="18" charset="0"/>
              </a:rPr>
              <a:t>Regulatory environment</a:t>
            </a:r>
          </a:p>
          <a:p>
            <a:r>
              <a:rPr lang="en-US" sz="2800" dirty="0" smtClean="0">
                <a:latin typeface="Garamond" panose="02020404030301010803" pitchFamily="18" charset="0"/>
              </a:rPr>
              <a:t>Image of the firm among Institutional investor; </a:t>
            </a:r>
          </a:p>
        </p:txBody>
      </p:sp>
      <p:sp>
        <p:nvSpPr>
          <p:cNvPr id="3" name="Title 2"/>
          <p:cNvSpPr>
            <a:spLocks noGrp="1"/>
          </p:cNvSpPr>
          <p:nvPr>
            <p:ph type="title"/>
          </p:nvPr>
        </p:nvSpPr>
        <p:spPr/>
        <p:txBody>
          <a:bodyPr>
            <a:normAutofit/>
          </a:bodyPr>
          <a:lstStyle/>
          <a:p>
            <a:r>
              <a:rPr lang="en-US" sz="2800" dirty="0" smtClean="0"/>
              <a:t>Issuer Concerns</a:t>
            </a:r>
            <a:endParaRPr lang="en-US" sz="2800" dirty="0"/>
          </a:p>
        </p:txBody>
      </p:sp>
    </p:spTree>
    <p:extLst>
      <p:ext uri="{BB962C8B-B14F-4D97-AF65-F5344CB8AC3E}">
        <p14:creationId xmlns:p14="http://schemas.microsoft.com/office/powerpoint/2010/main" val="2149429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62000"/>
          </a:xfrm>
        </p:spPr>
        <p:txBody>
          <a:bodyPr>
            <a:normAutofit/>
          </a:bodyPr>
          <a:lstStyle/>
          <a:p>
            <a:r>
              <a:rPr lang="en-US" dirty="0" smtClean="0"/>
              <a:t>Western perceptions</a:t>
            </a:r>
            <a:endParaRPr lang="en-IN" dirty="0"/>
          </a:p>
        </p:txBody>
      </p:sp>
      <p:sp>
        <p:nvSpPr>
          <p:cNvPr id="5" name="Content Placeholder 5"/>
          <p:cNvSpPr txBox="1">
            <a:spLocks/>
          </p:cNvSpPr>
          <p:nvPr/>
        </p:nvSpPr>
        <p:spPr>
          <a:xfrm>
            <a:off x="228600" y="1295400"/>
            <a:ext cx="8532422" cy="4972916"/>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1">
              <a:buClr>
                <a:srgbClr val="FFC000"/>
              </a:buClr>
            </a:pPr>
            <a:r>
              <a:rPr lang="en-US" sz="3200" dirty="0" smtClean="0"/>
              <a:t>Regulatory barriers –repatriation of capital</a:t>
            </a:r>
          </a:p>
          <a:p>
            <a:pPr lvl="1">
              <a:buClr>
                <a:srgbClr val="FFC000"/>
              </a:buClr>
            </a:pPr>
            <a:r>
              <a:rPr lang="en-US" sz="3200" dirty="0" smtClean="0"/>
              <a:t>Liquidity; breadth; depth</a:t>
            </a:r>
          </a:p>
          <a:p>
            <a:pPr lvl="1">
              <a:buClr>
                <a:srgbClr val="FFC000"/>
              </a:buClr>
            </a:pPr>
            <a:r>
              <a:rPr lang="en-US" sz="3200" dirty="0" smtClean="0"/>
              <a:t>Familiarity with OIC countries</a:t>
            </a:r>
          </a:p>
          <a:p>
            <a:pPr lvl="1">
              <a:buClr>
                <a:srgbClr val="FFC000"/>
              </a:buClr>
            </a:pPr>
            <a:r>
              <a:rPr lang="en-US" sz="3200" dirty="0" smtClean="0"/>
              <a:t>Familiarity with Islamic theme based investments</a:t>
            </a:r>
          </a:p>
          <a:p>
            <a:pPr lvl="1">
              <a:buClr>
                <a:srgbClr val="FFC000"/>
              </a:buClr>
            </a:pPr>
            <a:r>
              <a:rPr lang="en-US" sz="3200" dirty="0" smtClean="0"/>
              <a:t>Not visible in world capital markets</a:t>
            </a:r>
          </a:p>
          <a:p>
            <a:pPr lvl="1">
              <a:buClr>
                <a:srgbClr val="FFC000"/>
              </a:buClr>
            </a:pPr>
            <a:r>
              <a:rPr lang="en-US" sz="3200" dirty="0" smtClean="0"/>
              <a:t>Low volume in Islamic products</a:t>
            </a:r>
          </a:p>
          <a:p>
            <a:pPr lvl="1">
              <a:buClr>
                <a:srgbClr val="FFC000"/>
              </a:buClr>
            </a:pPr>
            <a:r>
              <a:rPr lang="en-US" sz="3200" dirty="0" smtClean="0"/>
              <a:t>Not enough marketing of OIC products</a:t>
            </a:r>
          </a:p>
          <a:p>
            <a:pPr marL="36512" indent="0">
              <a:buClr>
                <a:srgbClr val="FFC000"/>
              </a:buClr>
              <a:buFont typeface="Wingdings"/>
              <a:buNone/>
            </a:pPr>
            <a:endParaRPr lang="en-US" sz="3200" dirty="0" smtClean="0"/>
          </a:p>
        </p:txBody>
      </p:sp>
    </p:spTree>
    <p:extLst>
      <p:ext uri="{BB962C8B-B14F-4D97-AF65-F5344CB8AC3E}">
        <p14:creationId xmlns:p14="http://schemas.microsoft.com/office/powerpoint/2010/main" val="95540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62000"/>
          </a:xfrm>
        </p:spPr>
        <p:txBody>
          <a:bodyPr>
            <a:normAutofit fontScale="90000"/>
          </a:bodyPr>
          <a:lstStyle/>
          <a:p>
            <a:r>
              <a:rPr lang="en-US" dirty="0" smtClean="0"/>
              <a:t>Perceptions about Islamic finance products</a:t>
            </a:r>
            <a:endParaRPr lang="en-IN" dirty="0"/>
          </a:p>
        </p:txBody>
      </p:sp>
      <p:sp>
        <p:nvSpPr>
          <p:cNvPr id="5" name="Content Placeholder 5"/>
          <p:cNvSpPr txBox="1">
            <a:spLocks/>
          </p:cNvSpPr>
          <p:nvPr/>
        </p:nvSpPr>
        <p:spPr>
          <a:xfrm>
            <a:off x="228600" y="1295400"/>
            <a:ext cx="8532422" cy="4972916"/>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1">
              <a:buClr>
                <a:srgbClr val="FFC000"/>
              </a:buClr>
            </a:pPr>
            <a:r>
              <a:rPr lang="en-US" sz="4000" dirty="0" smtClean="0"/>
              <a:t>Lack of standardization of Sharia principles</a:t>
            </a:r>
          </a:p>
          <a:p>
            <a:pPr lvl="1">
              <a:buClr>
                <a:srgbClr val="FFC000"/>
              </a:buClr>
            </a:pPr>
            <a:r>
              <a:rPr lang="en-US" sz="4000" dirty="0" smtClean="0"/>
              <a:t>Lack of risk management instruments</a:t>
            </a:r>
          </a:p>
          <a:p>
            <a:pPr lvl="1">
              <a:buClr>
                <a:srgbClr val="FFC000"/>
              </a:buClr>
            </a:pPr>
            <a:r>
              <a:rPr lang="en-US" sz="4000" dirty="0" smtClean="0"/>
              <a:t>Enforcement of legal rights across markets</a:t>
            </a:r>
          </a:p>
          <a:p>
            <a:pPr lvl="1">
              <a:buClr>
                <a:srgbClr val="FFC000"/>
              </a:buClr>
            </a:pPr>
            <a:r>
              <a:rPr lang="en-US" sz="4000" dirty="0" smtClean="0"/>
              <a:t>Very limited appetite for Islamic products among HNW investors</a:t>
            </a:r>
          </a:p>
          <a:p>
            <a:pPr marL="36512" indent="0">
              <a:buClr>
                <a:srgbClr val="FFC000"/>
              </a:buClr>
              <a:buFont typeface="Wingdings"/>
              <a:buNone/>
            </a:pPr>
            <a:endParaRPr lang="en-US" sz="4000" dirty="0" smtClean="0"/>
          </a:p>
        </p:txBody>
      </p:sp>
    </p:spTree>
    <p:extLst>
      <p:ext uri="{BB962C8B-B14F-4D97-AF65-F5344CB8AC3E}">
        <p14:creationId xmlns:p14="http://schemas.microsoft.com/office/powerpoint/2010/main" val="93720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7696200" cy="685800"/>
          </a:xfrm>
        </p:spPr>
        <p:txBody>
          <a:bodyPr/>
          <a:lstStyle/>
          <a:p>
            <a:r>
              <a:rPr lang="en-US" sz="2800" b="1" dirty="0" smtClean="0">
                <a:latin typeface="Garamond" pitchFamily="18" charset="0"/>
              </a:rPr>
              <a:t/>
            </a:r>
            <a:br>
              <a:rPr lang="en-US" sz="2800" b="1" dirty="0" smtClean="0">
                <a:latin typeface="Garamond" pitchFamily="18" charset="0"/>
              </a:rPr>
            </a:br>
            <a:r>
              <a:rPr lang="en-US" sz="2800" dirty="0">
                <a:latin typeface="Garamond" pitchFamily="18" charset="0"/>
              </a:rPr>
              <a:t/>
            </a:r>
            <a:br>
              <a:rPr lang="en-US" sz="2800" dirty="0">
                <a:latin typeface="Garamond" pitchFamily="18" charset="0"/>
              </a:rPr>
            </a:br>
            <a:r>
              <a:rPr lang="en-US" sz="2800" b="1" dirty="0" smtClean="0">
                <a:latin typeface="Garamond" pitchFamily="18" charset="0"/>
              </a:rPr>
              <a:t>Conclusions</a:t>
            </a:r>
            <a:endParaRPr lang="en-US" sz="2800" b="1" dirty="0">
              <a:latin typeface="Garamond" pitchFamily="18" charset="0"/>
            </a:endParaRPr>
          </a:p>
        </p:txBody>
      </p:sp>
      <p:sp>
        <p:nvSpPr>
          <p:cNvPr id="3" name="Content Placeholder 2"/>
          <p:cNvSpPr>
            <a:spLocks noGrp="1"/>
          </p:cNvSpPr>
          <p:nvPr>
            <p:ph sz="quarter" idx="1"/>
          </p:nvPr>
        </p:nvSpPr>
        <p:spPr>
          <a:xfrm>
            <a:off x="304800" y="1295400"/>
            <a:ext cx="7391400" cy="4411663"/>
          </a:xfrm>
        </p:spPr>
        <p:txBody>
          <a:bodyPr>
            <a:normAutofit/>
          </a:bodyPr>
          <a:lstStyle/>
          <a:p>
            <a:r>
              <a:rPr lang="en-US" sz="2800" dirty="0" smtClean="0">
                <a:latin typeface="Garamond" pitchFamily="18" charset="0"/>
              </a:rPr>
              <a:t>	Possible to discriminate among various stock universes to identify disparate investment strategies</a:t>
            </a:r>
          </a:p>
          <a:p>
            <a:r>
              <a:rPr lang="en-US" sz="2800" dirty="0" smtClean="0">
                <a:latin typeface="Garamond" pitchFamily="18" charset="0"/>
              </a:rPr>
              <a:t>	There is room for both values and profit motivated investment strategies for these stock universes</a:t>
            </a:r>
          </a:p>
          <a:p>
            <a:r>
              <a:rPr lang="en-US" sz="2800" dirty="0" smtClean="0">
                <a:latin typeface="Garamond" pitchFamily="18" charset="0"/>
              </a:rPr>
              <a:t>	SC universe has unique appeal to those demanding SC compliance as well as profitability</a:t>
            </a:r>
          </a:p>
          <a:p>
            <a:endParaRPr lang="en-US" sz="2800" dirty="0" smtClean="0">
              <a:latin typeface="Garamond" pitchFamily="18" charset="0"/>
            </a:endParaRPr>
          </a:p>
        </p:txBody>
      </p:sp>
    </p:spTree>
    <p:extLst>
      <p:ext uri="{BB962C8B-B14F-4D97-AF65-F5344CB8AC3E}">
        <p14:creationId xmlns:p14="http://schemas.microsoft.com/office/powerpoint/2010/main" val="3840672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28A90D9-1E2C-470A-B5C7-DE878491C223}" type="slidenum">
              <a:rPr lang="en-US" altLang="en-US"/>
              <a:pPr/>
              <a:t>6</a:t>
            </a:fld>
            <a:endParaRPr lang="en-US" altLang="en-US"/>
          </a:p>
        </p:txBody>
      </p:sp>
      <p:sp>
        <p:nvSpPr>
          <p:cNvPr id="31746" name="Rectangle 2"/>
          <p:cNvSpPr>
            <a:spLocks noGrp="1" noChangeArrowheads="1"/>
          </p:cNvSpPr>
          <p:nvPr>
            <p:ph type="title"/>
          </p:nvPr>
        </p:nvSpPr>
        <p:spPr>
          <a:xfrm>
            <a:off x="445008" y="381001"/>
            <a:ext cx="8002588" cy="72786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r>
              <a:rPr lang="en-US" altLang="en-US" dirty="0"/>
              <a:t>Why invest in ETFs</a:t>
            </a:r>
          </a:p>
        </p:txBody>
      </p:sp>
      <p:sp>
        <p:nvSpPr>
          <p:cNvPr id="31747" name="Rectangle 3"/>
          <p:cNvSpPr>
            <a:spLocks noGrp="1" noChangeArrowheads="1"/>
          </p:cNvSpPr>
          <p:nvPr>
            <p:ph type="body" idx="1"/>
          </p:nvPr>
        </p:nvSpPr>
        <p:spPr>
          <a:xfrm>
            <a:off x="445008" y="1447800"/>
            <a:ext cx="8305800" cy="5029200"/>
          </a:xfrm>
        </p:spPr>
        <p:txBody>
          <a:bodyPr/>
          <a:lstStyle/>
          <a:p>
            <a:pPr marL="457200" indent="-457200">
              <a:buFont typeface="Arial" panose="020B0604020202020204" pitchFamily="34" charset="0"/>
              <a:buChar char="•"/>
            </a:pPr>
            <a:r>
              <a:rPr lang="en-US" altLang="en-US" sz="3600" dirty="0" smtClean="0">
                <a:latin typeface="Garamond" panose="02020404030301010803" pitchFamily="18" charset="0"/>
              </a:rPr>
              <a:t>Participate in the full index</a:t>
            </a:r>
          </a:p>
          <a:p>
            <a:pPr marL="457200" indent="-457200">
              <a:buFont typeface="Arial" panose="020B0604020202020204" pitchFamily="34" charset="0"/>
              <a:buChar char="•"/>
            </a:pPr>
            <a:r>
              <a:rPr lang="en-US" altLang="en-US" sz="3600" dirty="0" smtClean="0">
                <a:latin typeface="Garamond" panose="02020404030301010803" pitchFamily="18" charset="0"/>
              </a:rPr>
              <a:t>Portfolio management style (factor investing); style consistency</a:t>
            </a:r>
          </a:p>
          <a:p>
            <a:pPr marL="457200" indent="-457200">
              <a:buFont typeface="Arial" panose="020B0604020202020204" pitchFamily="34" charset="0"/>
              <a:buChar char="•"/>
            </a:pPr>
            <a:r>
              <a:rPr lang="en-US" altLang="en-US" sz="3600" dirty="0" smtClean="0">
                <a:latin typeface="Garamond" panose="02020404030301010803" pitchFamily="18" charset="0"/>
              </a:rPr>
              <a:t>Being able to trade anytime when the stock market is open</a:t>
            </a:r>
          </a:p>
          <a:p>
            <a:pPr marL="457200" indent="-457200">
              <a:buFont typeface="Arial" panose="020B0604020202020204" pitchFamily="34" charset="0"/>
              <a:buChar char="•"/>
            </a:pPr>
            <a:r>
              <a:rPr lang="en-US" altLang="en-US" sz="3600" dirty="0" smtClean="0">
                <a:latin typeface="Garamond" panose="02020404030301010803" pitchFamily="18" charset="0"/>
              </a:rPr>
              <a:t>Low costs because of lower management fees</a:t>
            </a:r>
          </a:p>
          <a:p>
            <a:pPr marL="457200" indent="-457200">
              <a:buFont typeface="Arial" panose="020B0604020202020204" pitchFamily="34" charset="0"/>
              <a:buChar char="•"/>
            </a:pPr>
            <a:r>
              <a:rPr lang="en-US" altLang="en-US" sz="3600" dirty="0" smtClean="0">
                <a:latin typeface="Garamond" panose="02020404030301010803" pitchFamily="18" charset="0"/>
              </a:rPr>
              <a:t>Potential for diversification</a:t>
            </a:r>
          </a:p>
          <a:p>
            <a:endParaRPr lang="en-US" altLang="en-US" sz="3600" dirty="0">
              <a:latin typeface="Garamond" panose="02020404030301010803" pitchFamily="18" charset="0"/>
            </a:endParaRPr>
          </a:p>
        </p:txBody>
      </p:sp>
    </p:spTree>
    <p:extLst>
      <p:ext uri="{BB962C8B-B14F-4D97-AF65-F5344CB8AC3E}">
        <p14:creationId xmlns:p14="http://schemas.microsoft.com/office/powerpoint/2010/main" val="3187713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6400800"/>
            <a:ext cx="2057400" cy="276999"/>
          </a:xfrm>
          <a:prstGeom prst="rect">
            <a:avLst/>
          </a:prstGeom>
          <a:noFill/>
        </p:spPr>
        <p:txBody>
          <a:bodyPr wrap="square" rtlCol="0">
            <a:spAutoFit/>
          </a:bodyPr>
          <a:lstStyle/>
          <a:p>
            <a:r>
              <a:rPr lang="en-US" sz="1200" dirty="0" smtClean="0"/>
              <a:t>Invesco</a:t>
            </a:r>
            <a:endParaRPr lang="en-US" sz="12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53832"/>
            <a:ext cx="8305800" cy="6146968"/>
          </a:xfrm>
          <a:prstGeom prst="rect">
            <a:avLst/>
          </a:prstGeom>
        </p:spPr>
      </p:pic>
    </p:spTree>
    <p:extLst>
      <p:ext uri="{BB962C8B-B14F-4D97-AF65-F5344CB8AC3E}">
        <p14:creationId xmlns:p14="http://schemas.microsoft.com/office/powerpoint/2010/main" val="1655477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990600"/>
          </a:xfrm>
        </p:spPr>
        <p:txBody>
          <a:bodyPr/>
          <a:lstStyle/>
          <a:p>
            <a:r>
              <a:rPr lang="en-US" sz="4000" dirty="0" smtClean="0"/>
              <a:t>ETF underlying basket selection</a:t>
            </a:r>
            <a:endParaRPr lang="en-US" sz="4000" dirty="0"/>
          </a:p>
        </p:txBody>
      </p:sp>
      <p:sp>
        <p:nvSpPr>
          <p:cNvPr id="3" name="Content Placeholder 2"/>
          <p:cNvSpPr>
            <a:spLocks noGrp="1"/>
          </p:cNvSpPr>
          <p:nvPr>
            <p:ph idx="1"/>
          </p:nvPr>
        </p:nvSpPr>
        <p:spPr>
          <a:xfrm>
            <a:off x="457200" y="1295400"/>
            <a:ext cx="8153400" cy="5105400"/>
          </a:xfrm>
        </p:spPr>
        <p:txBody>
          <a:bodyPr/>
          <a:lstStyle/>
          <a:p>
            <a:pPr marL="457200" indent="-457200">
              <a:buFont typeface="Arial" charset="0"/>
              <a:buChar char="•"/>
            </a:pPr>
            <a:r>
              <a:rPr lang="en-US" sz="4000" dirty="0" smtClean="0"/>
              <a:t>Physical -- Full replication of the index (identical replica)</a:t>
            </a:r>
          </a:p>
          <a:p>
            <a:pPr marL="806450" lvl="1" indent="-457200">
              <a:buFont typeface="Arial" charset="0"/>
              <a:buChar char="•"/>
            </a:pPr>
            <a:r>
              <a:rPr lang="en-US" sz="4000" dirty="0" smtClean="0"/>
              <a:t>Buy shares that are included in the index with the same weightings</a:t>
            </a:r>
          </a:p>
          <a:p>
            <a:pPr marL="806450" lvl="1" indent="-457200">
              <a:buFont typeface="Arial" charset="0"/>
              <a:buChar char="•"/>
            </a:pPr>
            <a:r>
              <a:rPr lang="en-US" sz="4000" dirty="0" smtClean="0"/>
              <a:t>Most transparent; Low tracking error; too many stocks to buy; Not very efficient (costly)</a:t>
            </a:r>
          </a:p>
        </p:txBody>
      </p:sp>
    </p:spTree>
    <p:extLst>
      <p:ext uri="{BB962C8B-B14F-4D97-AF65-F5344CB8AC3E}">
        <p14:creationId xmlns:p14="http://schemas.microsoft.com/office/powerpoint/2010/main" val="1283820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990600"/>
          </a:xfrm>
        </p:spPr>
        <p:txBody>
          <a:bodyPr/>
          <a:lstStyle/>
          <a:p>
            <a:r>
              <a:rPr lang="en-US" sz="4000" dirty="0" smtClean="0"/>
              <a:t>ETF underlying basket selection</a:t>
            </a:r>
            <a:endParaRPr lang="en-US" sz="4000" dirty="0"/>
          </a:p>
        </p:txBody>
      </p:sp>
      <p:sp>
        <p:nvSpPr>
          <p:cNvPr id="3" name="Content Placeholder 2"/>
          <p:cNvSpPr>
            <a:spLocks noGrp="1"/>
          </p:cNvSpPr>
          <p:nvPr>
            <p:ph idx="1"/>
          </p:nvPr>
        </p:nvSpPr>
        <p:spPr>
          <a:xfrm>
            <a:off x="457200" y="1295400"/>
            <a:ext cx="8153400" cy="5105400"/>
          </a:xfrm>
        </p:spPr>
        <p:txBody>
          <a:bodyPr/>
          <a:lstStyle/>
          <a:p>
            <a:pPr marL="457200" indent="-457200">
              <a:buFont typeface="Arial" charset="0"/>
              <a:buChar char="•"/>
            </a:pPr>
            <a:r>
              <a:rPr lang="en-US" sz="3600" dirty="0" smtClean="0"/>
              <a:t>Physical – Stratified Sampling</a:t>
            </a:r>
          </a:p>
          <a:p>
            <a:pPr marL="806450" lvl="1" indent="-457200">
              <a:buFont typeface="Arial" charset="0"/>
              <a:buChar char="•"/>
            </a:pPr>
            <a:r>
              <a:rPr lang="en-US" sz="3600" dirty="0" smtClean="0"/>
              <a:t>Buy shares of largest index members (liquid stocks).  </a:t>
            </a:r>
          </a:p>
          <a:p>
            <a:pPr marL="806450" lvl="1" indent="-457200">
              <a:buFont typeface="Arial" charset="0"/>
              <a:buChar char="•"/>
            </a:pPr>
            <a:r>
              <a:rPr lang="en-US" sz="3600" dirty="0" smtClean="0"/>
              <a:t>Buy reduced number of smaller companies that mimic the index. Rebalancing is easy; Tracking errors might be higher; Not very transparent</a:t>
            </a:r>
          </a:p>
        </p:txBody>
      </p:sp>
    </p:spTree>
    <p:extLst>
      <p:ext uri="{BB962C8B-B14F-4D97-AF65-F5344CB8AC3E}">
        <p14:creationId xmlns:p14="http://schemas.microsoft.com/office/powerpoint/2010/main" val="1619952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Sales training presentation">
  <a:themeElements>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2EED9A72E3884244BD28C0C603EE9C9F" ma:contentTypeVersion="10" ma:contentTypeDescription="Yeni belge oluşturun." ma:contentTypeScope="" ma:versionID="93573a4fae1b2a6a38bb9e4a20736801">
  <xsd:schema xmlns:xsd="http://www.w3.org/2001/XMLSchema" xmlns:xs="http://www.w3.org/2001/XMLSchema" xmlns:p="http://schemas.microsoft.com/office/2006/metadata/properties" xmlns:ns2="115bed41-4006-407e-8152-b817fc9efde8" xmlns:ns3="80e7c24a-ead5-4e15-a462-1b18f426cab1" targetNamespace="http://schemas.microsoft.com/office/2006/metadata/properties" ma:root="true" ma:fieldsID="19e7fc69adf49ec2b028ed0ecedcb0e7" ns2:_="" ns3:_="">
    <xsd:import namespace="115bed41-4006-407e-8152-b817fc9efde8"/>
    <xsd:import namespace="80e7c24a-ead5-4e15-a462-1b18f426cab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5bed41-4006-407e-8152-b817fc9efde8" elementFormDefault="qualified">
    <xsd:import namespace="http://schemas.microsoft.com/office/2006/documentManagement/types"/>
    <xsd:import namespace="http://schemas.microsoft.com/office/infopath/2007/PartnerControls"/>
    <xsd:element name="SharedWithUsers" ma:index="8" nillable="true" ma:displayName="Paylaşılanla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Ayrıntıları ile Paylaşıldı"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e7c24a-ead5-4e15-a462-1b18f426cab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0A9620-5FF8-41E3-A1E8-DDF23D1F42B4}"/>
</file>

<file path=customXml/itemProps2.xml><?xml version="1.0" encoding="utf-8"?>
<ds:datastoreItem xmlns:ds="http://schemas.openxmlformats.org/officeDocument/2006/customXml" ds:itemID="{50BF0CC3-C374-4DBB-AA9A-840A5F576931}"/>
</file>

<file path=customXml/itemProps3.xml><?xml version="1.0" encoding="utf-8"?>
<ds:datastoreItem xmlns:ds="http://schemas.openxmlformats.org/officeDocument/2006/customXml" ds:itemID="{82AA6518-B6C3-4552-B56C-31BF1BBF86E5}"/>
</file>

<file path=docProps/app.xml><?xml version="1.0" encoding="utf-8"?>
<Properties xmlns="http://schemas.openxmlformats.org/officeDocument/2006/extended-properties" xmlns:vt="http://schemas.openxmlformats.org/officeDocument/2006/docPropsVTypes">
  <Template>Sales training presentation</Template>
  <TotalTime>10534</TotalTime>
  <Words>3052</Words>
  <Application>Microsoft Office PowerPoint</Application>
  <PresentationFormat>On-screen Show (4:3)</PresentationFormat>
  <Paragraphs>710</Paragraphs>
  <Slides>54</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54</vt:i4>
      </vt:variant>
    </vt:vector>
  </HeadingPairs>
  <TitlesOfParts>
    <vt:vector size="65" baseType="lpstr">
      <vt:lpstr>Arial</vt:lpstr>
      <vt:lpstr>Calibri</vt:lpstr>
      <vt:lpstr>Garamond</vt:lpstr>
      <vt:lpstr>Maiandra GD</vt:lpstr>
      <vt:lpstr>Perpetua</vt:lpstr>
      <vt:lpstr>Times</vt:lpstr>
      <vt:lpstr>Times New Roman</vt:lpstr>
      <vt:lpstr>Verdana</vt:lpstr>
      <vt:lpstr>Wingdings</vt:lpstr>
      <vt:lpstr>Wingdings 2</vt:lpstr>
      <vt:lpstr>Sales training presentation</vt:lpstr>
      <vt:lpstr>Developing Markets for  Islamic ETFs and Depositary Receipts</vt:lpstr>
      <vt:lpstr>Promoting Islamic Investment Products</vt:lpstr>
      <vt:lpstr>ETFs</vt:lpstr>
      <vt:lpstr>Trading ETFs</vt:lpstr>
      <vt:lpstr>Market cap of  ETF’s from 2002 - 2016</vt:lpstr>
      <vt:lpstr>Why invest in ETFs</vt:lpstr>
      <vt:lpstr>PowerPoint Presentation</vt:lpstr>
      <vt:lpstr>ETF underlying basket selection</vt:lpstr>
      <vt:lpstr>ETF underlying basket selection</vt:lpstr>
      <vt:lpstr>ETFs- alternative weighting </vt:lpstr>
      <vt:lpstr>Core and satellite approach</vt:lpstr>
      <vt:lpstr>Islamic and Conventional ETFs: Differences</vt:lpstr>
      <vt:lpstr>Size of Islamic ETF Industry and performance</vt:lpstr>
      <vt:lpstr>Islamic ETF providers --perspectives</vt:lpstr>
      <vt:lpstr>Slow Growth of Islamic ETFs – exposure</vt:lpstr>
      <vt:lpstr>Why slow Growth of Islamic ETFs –</vt:lpstr>
      <vt:lpstr>Slow Growth of Islamic ETFs – track record</vt:lpstr>
      <vt:lpstr>Slow Growth of Islamic ETFs – identity crisis</vt:lpstr>
      <vt:lpstr>Slow Growth of Islamic ETFs –performance</vt:lpstr>
      <vt:lpstr>Slow Growth of Islamic ETFs –  illiquidity</vt:lpstr>
      <vt:lpstr>Slow Growth of Islamic ETFs – cash drag and timing issues</vt:lpstr>
      <vt:lpstr>Slow Growth of Islamic ETFs – short selling</vt:lpstr>
      <vt:lpstr>Islamic ETFs: lack of product diversity</vt:lpstr>
      <vt:lpstr>Slow Growth of Islamic ETFs –  support system</vt:lpstr>
      <vt:lpstr>Problems with Islamic ETFs- government support</vt:lpstr>
      <vt:lpstr>Problems with Islamic ETFs- government support</vt:lpstr>
      <vt:lpstr>Soft support</vt:lpstr>
      <vt:lpstr>Conclusions</vt:lpstr>
      <vt:lpstr>Depositary Receipts</vt:lpstr>
      <vt:lpstr>Depositary Receipt (DR)</vt:lpstr>
      <vt:lpstr>PowerPoint Presentation</vt:lpstr>
      <vt:lpstr>Three Types of DRs</vt:lpstr>
      <vt:lpstr>Sponsored vs Unsponsored DRs</vt:lpstr>
      <vt:lpstr>Risks of DRs</vt:lpstr>
      <vt:lpstr>Marketing DRs --Listing </vt:lpstr>
      <vt:lpstr>Investors benefits from DRs</vt:lpstr>
      <vt:lpstr>Who are the Investors in DRS?</vt:lpstr>
      <vt:lpstr>Islamic DRs</vt:lpstr>
      <vt:lpstr>The universe of DRs in this study</vt:lpstr>
      <vt:lpstr>International portfolio diversification – Islamic DRs or their underlying stocks</vt:lpstr>
      <vt:lpstr>Performance* of Islamic DRs</vt:lpstr>
      <vt:lpstr>The Universe</vt:lpstr>
      <vt:lpstr>Diversification with DRs and underlying stocks (2003-2014 (October)</vt:lpstr>
      <vt:lpstr>Diversification with DRs and underlying stocks: Pre-crisis (2003-2007 (Feb))</vt:lpstr>
      <vt:lpstr>Diversification with DRs and underlying stocks: Crisis (2007 (Mar)-2009 (Apr)</vt:lpstr>
      <vt:lpstr>Diversification with DRs and underlying stocks: Post-Crisis (2009 (May)-2014 (October)</vt:lpstr>
      <vt:lpstr>Diversification with DRs</vt:lpstr>
      <vt:lpstr>Diversification with DRs</vt:lpstr>
      <vt:lpstr>Depositary Concerns</vt:lpstr>
      <vt:lpstr>Broker Concerns</vt:lpstr>
      <vt:lpstr>Issuer Concerns</vt:lpstr>
      <vt:lpstr>Western perceptions</vt:lpstr>
      <vt:lpstr>Perceptions about Islamic finance products</vt:lpstr>
      <vt:lpstr>  Conclusions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Diversification with Islamic ADRs</dc:title>
  <dc:creator>Sultan, Jahangir</dc:creator>
  <cp:keywords/>
  <cp:lastModifiedBy>Sultan, Jahangir</cp:lastModifiedBy>
  <cp:revision>245</cp:revision>
  <cp:lastPrinted>2014-11-03T18:55:18Z</cp:lastPrinted>
  <dcterms:created xsi:type="dcterms:W3CDTF">2014-10-28T20:22:46Z</dcterms:created>
  <dcterms:modified xsi:type="dcterms:W3CDTF">2016-10-27T10:39:09Z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TC012137211033</vt:lpwstr>
  </property>
  <property fmtid="{D5CDD505-2E9C-101B-9397-08002B2CF9AE}" pid="3" name="ContentTypeId">
    <vt:lpwstr>0x0101002EED9A72E3884244BD28C0C603EE9C9F</vt:lpwstr>
  </property>
</Properties>
</file>