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87" r:id="rId3"/>
    <p:sldId id="265" r:id="rId4"/>
    <p:sldId id="267" r:id="rId5"/>
    <p:sldId id="282" r:id="rId6"/>
    <p:sldId id="262" r:id="rId7"/>
    <p:sldId id="281" r:id="rId8"/>
    <p:sldId id="264" r:id="rId9"/>
    <p:sldId id="288" r:id="rId10"/>
    <p:sldId id="266" r:id="rId11"/>
    <p:sldId id="289" r:id="rId12"/>
    <p:sldId id="290" r:id="rId13"/>
    <p:sldId id="279" r:id="rId14"/>
    <p:sldId id="270" r:id="rId15"/>
    <p:sldId id="276" r:id="rId16"/>
    <p:sldId id="277" r:id="rId17"/>
    <p:sldId id="283" r:id="rId18"/>
    <p:sldId id="269" r:id="rId19"/>
    <p:sldId id="284" r:id="rId20"/>
    <p:sldId id="268" r:id="rId21"/>
    <p:sldId id="291" r:id="rId22"/>
    <p:sldId id="271" r:id="rId23"/>
    <p:sldId id="285" r:id="rId24"/>
    <p:sldId id="272" r:id="rId25"/>
    <p:sldId id="286" r:id="rId26"/>
    <p:sldId id="275"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7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printerSettings" Target="printerSettings/printerSettings1.bin"/><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 Target="slides/slide5.xml"/><Relationship Id="rId11" Type="http://schemas.openxmlformats.org/officeDocument/2006/relationships/slide" Target="slides/slide10.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presProps" Target="presProps.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ijaz.niazi\Desktop\Pi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tx2">
                <a:lumMod val="40000"/>
                <a:lumOff val="60000"/>
              </a:schemeClr>
            </a:solidFill>
          </c:spPr>
          <c:explosion val="25"/>
          <c:dLbls>
            <c:dLbl>
              <c:idx val="0"/>
              <c:layout>
                <c:manualLayout>
                  <c:x val="-0.102121300494004"/>
                  <c:y val="0.139923915748339"/>
                </c:manualLayout>
              </c:layout>
              <c:tx>
                <c:rich>
                  <a:bodyPr/>
                  <a:lstStyle/>
                  <a:p>
                    <a:pPr algn="ctr" rtl="0">
                      <a:defRPr lang="en-US" sz="1200" b="0" i="0" u="none" strike="noStrike" kern="1200" baseline="0" dirty="0" smtClean="0">
                        <a:solidFill>
                          <a:prstClr val="black"/>
                        </a:solidFill>
                        <a:latin typeface="+mn-lt"/>
                        <a:ea typeface="+mn-ea"/>
                        <a:cs typeface="+mn-cs"/>
                      </a:defRPr>
                    </a:pPr>
                    <a:r>
                      <a:rPr lang="en-US" sz="1200" b="0" i="0" u="none" strike="noStrike" kern="1200" baseline="0" dirty="0" smtClean="0">
                        <a:solidFill>
                          <a:prstClr val="black"/>
                        </a:solidFill>
                        <a:latin typeface="+mn-lt"/>
                        <a:ea typeface="+mn-ea"/>
                        <a:cs typeface="+mn-cs"/>
                      </a:rPr>
                      <a:t>Credit terms</a:t>
                    </a:r>
                  </a:p>
                </c:rich>
              </c:tx>
              <c:spPr/>
              <c:showLegendKey val="0"/>
              <c:showVal val="0"/>
              <c:showCatName val="1"/>
              <c:showSerName val="0"/>
              <c:showPercent val="0"/>
              <c:showBubbleSize val="0"/>
            </c:dLbl>
            <c:dLbl>
              <c:idx val="1"/>
              <c:layout>
                <c:manualLayout>
                  <c:x val="-0.151100506376097"/>
                  <c:y val="0.0122522487756973"/>
                </c:manualLayout>
              </c:layout>
              <c:tx>
                <c:rich>
                  <a:bodyPr/>
                  <a:lstStyle/>
                  <a:p>
                    <a:pPr>
                      <a:defRPr lang="en-US" sz="1200"/>
                    </a:pPr>
                    <a:r>
                      <a:rPr lang="en-US" sz="1200" dirty="0" smtClean="0"/>
                      <a:t>Simplified </a:t>
                    </a:r>
                  </a:p>
                  <a:p>
                    <a:pPr>
                      <a:defRPr lang="en-US" sz="1200"/>
                    </a:pPr>
                    <a:r>
                      <a:rPr lang="en-US" sz="1200" dirty="0" smtClean="0"/>
                      <a:t>norms</a:t>
                    </a:r>
                    <a:endParaRPr lang="en-US" sz="1200" dirty="0"/>
                  </a:p>
                </c:rich>
              </c:tx>
              <c:spPr/>
              <c:showLegendKey val="0"/>
              <c:showVal val="0"/>
              <c:showCatName val="1"/>
              <c:showSerName val="0"/>
              <c:showPercent val="0"/>
              <c:showBubbleSize val="0"/>
            </c:dLbl>
            <c:dLbl>
              <c:idx val="2"/>
              <c:layout>
                <c:manualLayout>
                  <c:x val="-0.0996079782956427"/>
                  <c:y val="-0.14842926908441"/>
                </c:manualLayout>
              </c:layout>
              <c:tx>
                <c:rich>
                  <a:bodyPr/>
                  <a:lstStyle/>
                  <a:p>
                    <a:pPr>
                      <a:defRPr lang="en-US" sz="1200"/>
                    </a:pPr>
                    <a:r>
                      <a:rPr lang="en-US" sz="1200" dirty="0" smtClean="0"/>
                      <a:t>Fund access</a:t>
                    </a:r>
                    <a:endParaRPr lang="en-US" sz="1200" dirty="0"/>
                  </a:p>
                </c:rich>
              </c:tx>
              <c:spPr/>
              <c:showLegendKey val="0"/>
              <c:showVal val="0"/>
              <c:showCatName val="1"/>
              <c:showSerName val="0"/>
              <c:showPercent val="0"/>
              <c:showBubbleSize val="0"/>
            </c:dLbl>
            <c:dLbl>
              <c:idx val="3"/>
              <c:layout>
                <c:manualLayout>
                  <c:x val="0.0732743003084211"/>
                  <c:y val="-0.149825877895757"/>
                </c:manualLayout>
              </c:layout>
              <c:tx>
                <c:rich>
                  <a:bodyPr/>
                  <a:lstStyle/>
                  <a:p>
                    <a:pPr>
                      <a:defRPr lang="en-US" sz="1200"/>
                    </a:pPr>
                    <a:r>
                      <a:rPr lang="en-US" sz="1200" dirty="0" smtClean="0"/>
                      <a:t>SME</a:t>
                    </a:r>
                  </a:p>
                  <a:p>
                    <a:pPr>
                      <a:defRPr lang="en-US" sz="1200"/>
                    </a:pPr>
                    <a:r>
                      <a:rPr lang="en-US" sz="1200" dirty="0" smtClean="0"/>
                      <a:t>ratings</a:t>
                    </a:r>
                    <a:endParaRPr lang="en-US" sz="1200" dirty="0"/>
                  </a:p>
                </c:rich>
              </c:tx>
              <c:spPr/>
              <c:showLegendKey val="0"/>
              <c:showVal val="0"/>
              <c:showCatName val="1"/>
              <c:showSerName val="0"/>
              <c:showPercent val="0"/>
              <c:showBubbleSize val="0"/>
            </c:dLbl>
            <c:dLbl>
              <c:idx val="4"/>
              <c:layout>
                <c:manualLayout>
                  <c:x val="0.136733564870048"/>
                  <c:y val="0.0165365633719051"/>
                </c:manualLayout>
              </c:layout>
              <c:tx>
                <c:rich>
                  <a:bodyPr/>
                  <a:lstStyle/>
                  <a:p>
                    <a:pPr>
                      <a:defRPr lang="en-US" sz="1200"/>
                    </a:pPr>
                    <a:r>
                      <a:rPr lang="en-US" sz="1200" dirty="0" smtClean="0"/>
                      <a:t>ESG</a:t>
                    </a:r>
                  </a:p>
                  <a:p>
                    <a:pPr>
                      <a:defRPr lang="en-US" sz="1200"/>
                    </a:pPr>
                    <a:r>
                      <a:rPr lang="en-US" sz="1200" dirty="0" smtClean="0"/>
                      <a:t>ratings</a:t>
                    </a:r>
                    <a:endParaRPr lang="en-US" sz="1200" dirty="0"/>
                  </a:p>
                </c:rich>
              </c:tx>
              <c:spPr/>
              <c:showLegendKey val="0"/>
              <c:showVal val="0"/>
              <c:showCatName val="1"/>
              <c:showSerName val="0"/>
              <c:showPercent val="0"/>
              <c:showBubbleSize val="0"/>
            </c:dLbl>
            <c:dLbl>
              <c:idx val="5"/>
              <c:layout>
                <c:manualLayout>
                  <c:x val="0.107074065236795"/>
                  <c:y val="0.169835235912539"/>
                </c:manualLayout>
              </c:layout>
              <c:tx>
                <c:rich>
                  <a:bodyPr/>
                  <a:lstStyle/>
                  <a:p>
                    <a:pPr>
                      <a:defRPr lang="en-US" sz="1200"/>
                    </a:pPr>
                    <a:r>
                      <a:rPr lang="en-US" sz="1200" dirty="0" smtClean="0"/>
                      <a:t>Cross border </a:t>
                    </a:r>
                  </a:p>
                  <a:p>
                    <a:pPr>
                      <a:defRPr lang="en-US" sz="1200"/>
                    </a:pPr>
                    <a:r>
                      <a:rPr lang="en-US" sz="1200" dirty="0" smtClean="0"/>
                      <a:t>access</a:t>
                    </a:r>
                    <a:endParaRPr lang="en-US" sz="1200" dirty="0"/>
                  </a:p>
                </c:rich>
              </c:tx>
              <c:spPr/>
              <c:showLegendKey val="0"/>
              <c:showVal val="0"/>
              <c:showCatName val="1"/>
              <c:showSerName val="0"/>
              <c:showPercent val="0"/>
              <c:showBubbleSize val="0"/>
            </c:dLbl>
            <c:txPr>
              <a:bodyPr/>
              <a:lstStyle/>
              <a:p>
                <a:pPr>
                  <a:defRPr lang="en-US"/>
                </a:pPr>
                <a:endParaRPr lang="en-US"/>
              </a:p>
            </c:txPr>
            <c:showLegendKey val="0"/>
            <c:showVal val="0"/>
            <c:showCatName val="1"/>
            <c:showSerName val="0"/>
            <c:showPercent val="0"/>
            <c:showBubbleSize val="0"/>
            <c:showLeaderLines val="1"/>
          </c:dLbls>
          <c:cat>
            <c:strRef>
              <c:f>Sheet1!$A$1:$A$6</c:f>
              <c:strCache>
                <c:ptCount val="6"/>
                <c:pt idx="0">
                  <c:v>A</c:v>
                </c:pt>
                <c:pt idx="1">
                  <c:v>B</c:v>
                </c:pt>
                <c:pt idx="2">
                  <c:v>C</c:v>
                </c:pt>
                <c:pt idx="3">
                  <c:v>D</c:v>
                </c:pt>
                <c:pt idx="4">
                  <c:v>E</c:v>
                </c:pt>
                <c:pt idx="5">
                  <c:v>F</c:v>
                </c:pt>
              </c:strCache>
            </c:strRef>
          </c:cat>
          <c:val>
            <c:numRef>
              <c:f>Sheet1!$B$1:$B$6</c:f>
              <c:numCache>
                <c:formatCode>General</c:formatCode>
                <c:ptCount val="6"/>
                <c:pt idx="0">
                  <c:v>16.66666666666667</c:v>
                </c:pt>
                <c:pt idx="1">
                  <c:v>16.66666666666667</c:v>
                </c:pt>
                <c:pt idx="2">
                  <c:v>16.66666666666667</c:v>
                </c:pt>
                <c:pt idx="3">
                  <c:v>16.66666666666667</c:v>
                </c:pt>
                <c:pt idx="4">
                  <c:v>16.66666666666667</c:v>
                </c:pt>
                <c:pt idx="5">
                  <c:v>16.66666666666667</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99D26-62AB-1447-B0B9-7D51EA8FA782}" type="datetimeFigureOut">
              <a:rPr lang="en-US" smtClean="0"/>
              <a:pPr/>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406847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99D26-62AB-1447-B0B9-7D51EA8FA782}" type="datetimeFigureOut">
              <a:rPr lang="en-US" smtClean="0"/>
              <a:pPr/>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392430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99D26-62AB-1447-B0B9-7D51EA8FA782}" type="datetimeFigureOut">
              <a:rPr lang="en-US" smtClean="0"/>
              <a:pPr/>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280161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28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99D26-62AB-1447-B0B9-7D51EA8FA782}" type="datetimeFigureOut">
              <a:rPr lang="en-US" smtClean="0"/>
              <a:pPr/>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315702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99D26-62AB-1447-B0B9-7D51EA8FA782}" type="datetimeFigureOut">
              <a:rPr lang="en-US" smtClean="0"/>
              <a:pPr/>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363059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99D26-62AB-1447-B0B9-7D51EA8FA782}" type="datetimeFigureOut">
              <a:rPr lang="en-US" smtClean="0"/>
              <a:pPr/>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189635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99D26-62AB-1447-B0B9-7D51EA8FA782}" type="datetimeFigureOut">
              <a:rPr lang="en-US" smtClean="0"/>
              <a:pPr/>
              <a:t>9/24/19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108763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99D26-62AB-1447-B0B9-7D51EA8FA782}" type="datetimeFigureOut">
              <a:rPr lang="en-US" smtClean="0"/>
              <a:pPr/>
              <a:t>9/24/19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10815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99D26-62AB-1447-B0B9-7D51EA8FA782}" type="datetimeFigureOut">
              <a:rPr lang="en-US" smtClean="0"/>
              <a:pPr/>
              <a:t>9/24/19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404152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99D26-62AB-1447-B0B9-7D51EA8FA782}" type="datetimeFigureOut">
              <a:rPr lang="en-US" smtClean="0"/>
              <a:pPr/>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9203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99D26-62AB-1447-B0B9-7D51EA8FA782}" type="datetimeFigureOut">
              <a:rPr lang="en-US" smtClean="0"/>
              <a:pPr/>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893F-89B4-3347-B1BE-29BDAEE70315}" type="slidenum">
              <a:rPr lang="en-US" smtClean="0"/>
              <a:pPr/>
              <a:t>‹#›</a:t>
            </a:fld>
            <a:endParaRPr lang="en-US"/>
          </a:p>
        </p:txBody>
      </p:sp>
    </p:spTree>
    <p:extLst>
      <p:ext uri="{BB962C8B-B14F-4D97-AF65-F5344CB8AC3E}">
        <p14:creationId xmlns:p14="http://schemas.microsoft.com/office/powerpoint/2010/main" val="1335141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99D26-62AB-1447-B0B9-7D51EA8FA782}" type="datetimeFigureOut">
              <a:rPr lang="en-US" smtClean="0"/>
              <a:pPr/>
              <a:t>9/24/19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6893F-89B4-3347-B1BE-29BDAEE70315}" type="slidenum">
              <a:rPr lang="en-US" smtClean="0"/>
              <a:pPr/>
              <a:t>‹#›</a:t>
            </a:fld>
            <a:endParaRPr lang="en-US"/>
          </a:p>
        </p:txBody>
      </p:sp>
    </p:spTree>
    <p:extLst>
      <p:ext uri="{BB962C8B-B14F-4D97-AF65-F5344CB8AC3E}">
        <p14:creationId xmlns:p14="http://schemas.microsoft.com/office/powerpoint/2010/main" val="335980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jpeg"/><Relationship Id="rId21" Type="http://schemas.openxmlformats.org/officeDocument/2006/relationships/image" Target="../media/image27.png"/><Relationship Id="rId22" Type="http://schemas.openxmlformats.org/officeDocument/2006/relationships/image" Target="../media/image1.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656950"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4000" b="1" dirty="0" smtClean="0">
                <a:solidFill>
                  <a:schemeClr val="accent5">
                    <a:lumMod val="50000"/>
                  </a:schemeClr>
                </a:solidFill>
                <a:latin typeface="Cambria" pitchFamily="18" charset="0"/>
              </a:rPr>
              <a:t>Islamic Rating Standards</a:t>
            </a:r>
          </a:p>
          <a:p>
            <a:pPr algn="ctr" defTabSz="873125" fontAlgn="auto">
              <a:lnSpc>
                <a:spcPct val="125000"/>
              </a:lnSpc>
              <a:spcBef>
                <a:spcPts val="0"/>
              </a:spcBef>
              <a:spcAft>
                <a:spcPts val="600"/>
              </a:spcAft>
              <a:defRPr/>
            </a:pPr>
            <a:r>
              <a:rPr lang="en-US" sz="4000" b="1" dirty="0">
                <a:solidFill>
                  <a:schemeClr val="accent5">
                    <a:lumMod val="50000"/>
                  </a:schemeClr>
                </a:solidFill>
                <a:latin typeface="Cambria" pitchFamily="18" charset="0"/>
              </a:rPr>
              <a:t>&amp;</a:t>
            </a:r>
            <a:endParaRPr lang="en-US" sz="4000" b="1" dirty="0" smtClean="0">
              <a:solidFill>
                <a:schemeClr val="accent5">
                  <a:lumMod val="50000"/>
                </a:schemeClr>
              </a:solidFill>
              <a:latin typeface="Cambria" pitchFamily="18" charset="0"/>
            </a:endParaRPr>
          </a:p>
          <a:p>
            <a:pPr algn="ctr" defTabSz="873125" fontAlgn="auto">
              <a:lnSpc>
                <a:spcPct val="125000"/>
              </a:lnSpc>
              <a:spcBef>
                <a:spcPts val="0"/>
              </a:spcBef>
              <a:spcAft>
                <a:spcPts val="600"/>
              </a:spcAft>
              <a:defRPr/>
            </a:pPr>
            <a:r>
              <a:rPr lang="en-US" sz="4000" b="1" dirty="0" smtClean="0">
                <a:solidFill>
                  <a:schemeClr val="accent5">
                    <a:lumMod val="50000"/>
                  </a:schemeClr>
                </a:solidFill>
                <a:latin typeface="Cambria" pitchFamily="18" charset="0"/>
              </a:rPr>
              <a:t> Stronger Capital Markets in OIC</a:t>
            </a:r>
            <a:endParaRPr lang="en-US" sz="40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
        <p:nvSpPr>
          <p:cNvPr id="2" name="TextBox 1"/>
          <p:cNvSpPr txBox="1"/>
          <p:nvPr/>
        </p:nvSpPr>
        <p:spPr>
          <a:xfrm>
            <a:off x="4127499" y="5439832"/>
            <a:ext cx="4191001" cy="369332"/>
          </a:xfrm>
          <a:prstGeom prst="rect">
            <a:avLst/>
          </a:prstGeom>
          <a:noFill/>
        </p:spPr>
        <p:txBody>
          <a:bodyPr wrap="square" rtlCol="0">
            <a:spAutoFit/>
          </a:bodyPr>
          <a:lstStyle/>
          <a:p>
            <a:r>
              <a:rPr lang="en-US" i="1" dirty="0" smtClean="0"/>
              <a:t>Faheem Ahmad, Sept., 26, 2019</a:t>
            </a:r>
            <a:endParaRPr lang="en-US" i="1" dirty="0"/>
          </a:p>
        </p:txBody>
      </p:sp>
    </p:spTree>
    <p:extLst>
      <p:ext uri="{BB962C8B-B14F-4D97-AF65-F5344CB8AC3E}">
        <p14:creationId xmlns:p14="http://schemas.microsoft.com/office/powerpoint/2010/main" val="12349354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655" y="1165215"/>
            <a:ext cx="8447649" cy="5348131"/>
          </a:xfrm>
        </p:spPr>
        <p:txBody>
          <a:bodyPr>
            <a:normAutofit/>
          </a:bodyPr>
          <a:lstStyle/>
          <a:p>
            <a:pPr marL="0" indent="0" algn="just">
              <a:spcAft>
                <a:spcPts val="600"/>
              </a:spcAft>
              <a:buNone/>
            </a:pPr>
            <a:r>
              <a:rPr lang="en-US" sz="2400" b="1" dirty="0" smtClean="0"/>
              <a:t>Fitch Updated </a:t>
            </a:r>
            <a:r>
              <a:rPr lang="en-US" sz="2400" b="1" dirty="0"/>
              <a:t>Sukuk Rating </a:t>
            </a:r>
            <a:r>
              <a:rPr lang="en-US" sz="2400" b="1" dirty="0" smtClean="0"/>
              <a:t>Criteria 22 </a:t>
            </a:r>
            <a:r>
              <a:rPr lang="en-US" sz="2400" b="1" dirty="0"/>
              <a:t>JUL </a:t>
            </a:r>
            <a:r>
              <a:rPr lang="en-US" sz="2400" b="1" dirty="0" smtClean="0"/>
              <a:t>2019 </a:t>
            </a:r>
            <a:r>
              <a:rPr lang="en-US" sz="2400" dirty="0" smtClean="0"/>
              <a:t>on Fitch's </a:t>
            </a:r>
            <a:r>
              <a:rPr lang="en-US" sz="2400" dirty="0"/>
              <a:t>approach to assigning and maintaining ratings for new and existing originator-backed </a:t>
            </a:r>
            <a:r>
              <a:rPr lang="en-US" sz="2400" dirty="0" smtClean="0"/>
              <a:t>Sukuk issues:</a:t>
            </a:r>
          </a:p>
          <a:p>
            <a:pPr algn="just">
              <a:spcAft>
                <a:spcPts val="600"/>
              </a:spcAft>
            </a:pPr>
            <a:r>
              <a:rPr lang="en-US" sz="2400" dirty="0"/>
              <a:t>Fitch's analytical assumption under these criteria is that the structure of the </a:t>
            </a:r>
            <a:r>
              <a:rPr lang="en-US" sz="2400" dirty="0" smtClean="0"/>
              <a:t>Sukuk </a:t>
            </a:r>
            <a:r>
              <a:rPr lang="en-US" sz="2400" dirty="0"/>
              <a:t>and the underlying transaction(s) provides for full recourse to the originator - as with a conventional bond issue - and the </a:t>
            </a:r>
            <a:r>
              <a:rPr lang="en-US" sz="2400" dirty="0" smtClean="0"/>
              <a:t>Sukuk </a:t>
            </a:r>
            <a:r>
              <a:rPr lang="en-US" sz="2400" dirty="0"/>
              <a:t>rating is driven solely by the originator's rating</a:t>
            </a:r>
            <a:r>
              <a:rPr lang="en-US" sz="2400" dirty="0" smtClean="0">
                <a:effectLst/>
              </a:rPr>
              <a:t> </a:t>
            </a:r>
          </a:p>
          <a:p>
            <a:pPr algn="just">
              <a:spcAft>
                <a:spcPts val="600"/>
              </a:spcAft>
            </a:pPr>
            <a:r>
              <a:rPr lang="en-US" sz="2400" b="1" dirty="0"/>
              <a:t>Ratings assigned to </a:t>
            </a:r>
            <a:r>
              <a:rPr lang="en-US" sz="2400" b="1" dirty="0" smtClean="0"/>
              <a:t>Sukuk </a:t>
            </a:r>
            <a:r>
              <a:rPr lang="en-US" sz="2400" b="1" dirty="0"/>
              <a:t>do not imply any confirmation that the </a:t>
            </a:r>
            <a:r>
              <a:rPr lang="en-US" sz="2400" b="1" dirty="0" smtClean="0"/>
              <a:t>Sukuk </a:t>
            </a:r>
            <a:r>
              <a:rPr lang="en-US" sz="2400" b="1" dirty="0"/>
              <a:t>are sharia compliant</a:t>
            </a:r>
            <a:r>
              <a:rPr lang="en-US" sz="2400" dirty="0"/>
              <a:t>. Fitch will assess non-compliance with sharia if it has credit implications</a:t>
            </a:r>
            <a:r>
              <a:rPr lang="en-US" sz="2400" dirty="0" smtClean="0">
                <a:effectLst/>
              </a:rPr>
              <a:t> </a:t>
            </a:r>
          </a:p>
          <a:p>
            <a:pPr algn="just">
              <a:spcAft>
                <a:spcPts val="600"/>
              </a:spcAft>
            </a:pPr>
            <a:r>
              <a:rPr lang="en-US" sz="2400" dirty="0" smtClean="0"/>
              <a:t>Similar International Criteria adopted by S&amp;P and Moody’s</a:t>
            </a:r>
            <a:endParaRPr lang="en-US" sz="2400" dirty="0" smtClean="0">
              <a:effectLst/>
            </a:endParaRPr>
          </a:p>
          <a:p>
            <a:pPr marL="0" indent="0" algn="just">
              <a:buNone/>
            </a:pPr>
            <a:endParaRPr lang="en-US" sz="2000" dirty="0" smtClean="0"/>
          </a:p>
          <a:p>
            <a:endParaRPr lang="en-US" sz="20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5" name="Title 1"/>
          <p:cNvSpPr txBox="1">
            <a:spLocks/>
          </p:cNvSpPr>
          <p:nvPr/>
        </p:nvSpPr>
        <p:spPr>
          <a:xfrm>
            <a:off x="330588" y="49755"/>
            <a:ext cx="8700872" cy="1115459"/>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Do GCRAs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Incorporate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Shari'ah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Principals in their Ratings?</a:t>
            </a:r>
          </a:p>
        </p:txBody>
      </p:sp>
    </p:spTree>
    <p:extLst>
      <p:ext uri="{BB962C8B-B14F-4D97-AF65-F5344CB8AC3E}">
        <p14:creationId xmlns:p14="http://schemas.microsoft.com/office/powerpoint/2010/main" val="4044041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102188" y="1391395"/>
            <a:ext cx="8758970" cy="3057757"/>
          </a:xfrm>
          <a:prstGeom prst="rect">
            <a:avLst/>
          </a:prstGeom>
          <a:noFill/>
          <a:ln w="9525">
            <a:noFill/>
            <a:miter lim="800000"/>
            <a:headEnd/>
            <a:tailEnd/>
          </a:ln>
        </p:spPr>
        <p:txBody>
          <a:bodyPr anchor="ctr"/>
          <a:lstStyle/>
          <a:p>
            <a:pPr algn="ctr" defTabSz="873125">
              <a:lnSpc>
                <a:spcPct val="125000"/>
              </a:lnSpc>
              <a:spcAft>
                <a:spcPts val="600"/>
              </a:spcAft>
              <a:defRPr/>
            </a:pPr>
            <a:r>
              <a:rPr lang="en-US" sz="4000" b="1" dirty="0" smtClean="0">
                <a:solidFill>
                  <a:schemeClr val="accent5">
                    <a:lumMod val="50000"/>
                  </a:schemeClr>
                </a:solidFill>
                <a:latin typeface="Cambria" pitchFamily="18" charset="0"/>
              </a:rPr>
              <a:t>IIRA’s Methodology on</a:t>
            </a:r>
            <a:endParaRPr lang="en-US" sz="4000" b="1" dirty="0">
              <a:solidFill>
                <a:schemeClr val="accent5">
                  <a:lumMod val="50000"/>
                </a:schemeClr>
              </a:solidFill>
              <a:latin typeface="Cambria" pitchFamily="18" charset="0"/>
            </a:endParaRPr>
          </a:p>
          <a:p>
            <a:pPr algn="ctr" defTabSz="873125" fontAlgn="auto">
              <a:lnSpc>
                <a:spcPct val="125000"/>
              </a:lnSpc>
              <a:spcBef>
                <a:spcPts val="0"/>
              </a:spcBef>
              <a:spcAft>
                <a:spcPts val="600"/>
              </a:spcAft>
              <a:defRPr/>
            </a:pPr>
            <a:r>
              <a:rPr lang="en-US" sz="4000" b="1" dirty="0" smtClean="0">
                <a:solidFill>
                  <a:schemeClr val="accent5">
                    <a:lumMod val="50000"/>
                  </a:schemeClr>
                </a:solidFill>
                <a:latin typeface="Cambria" pitchFamily="18" charset="0"/>
              </a:rPr>
              <a:t>Shari’ah Aspects </a:t>
            </a:r>
            <a:endParaRPr lang="en-US" sz="40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933662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3" y="962732"/>
            <a:ext cx="8548236" cy="5691289"/>
          </a:xfrm>
        </p:spPr>
        <p:txBody>
          <a:bodyPr>
            <a:normAutofit fontScale="92500" lnSpcReduction="20000"/>
          </a:bodyPr>
          <a:lstStyle/>
          <a:p>
            <a:pPr algn="just">
              <a:spcAft>
                <a:spcPts val="600"/>
              </a:spcAft>
            </a:pPr>
            <a:r>
              <a:rPr lang="en-US" sz="2600" dirty="0" smtClean="0"/>
              <a:t>IIRA as one of the 8 </a:t>
            </a:r>
            <a:r>
              <a:rPr lang="en-US" sz="2600" dirty="0" smtClean="0"/>
              <a:t>Infrastructure </a:t>
            </a:r>
            <a:r>
              <a:rPr lang="en-US" sz="2600" dirty="0" smtClean="0"/>
              <a:t>Institutions of IDB, has been mandated to incorporate Shari’ah Aspects into Its Credit Ratings</a:t>
            </a:r>
          </a:p>
          <a:p>
            <a:pPr algn="just">
              <a:spcAft>
                <a:spcPts val="600"/>
              </a:spcAft>
            </a:pPr>
            <a:r>
              <a:rPr lang="en-US" sz="2600" dirty="0" smtClean="0"/>
              <a:t>Established by IDB in Bahrain to Promote Islamic Finance and became Operational in 2005</a:t>
            </a:r>
            <a:r>
              <a:rPr lang="en-US" sz="2600" dirty="0" smtClean="0"/>
              <a:t> </a:t>
            </a:r>
          </a:p>
          <a:p>
            <a:pPr algn="just">
              <a:spcAft>
                <a:spcPts val="600"/>
              </a:spcAft>
            </a:pPr>
            <a:r>
              <a:rPr lang="en-US" sz="2600" dirty="0" smtClean="0"/>
              <a:t>IIRA </a:t>
            </a:r>
            <a:r>
              <a:rPr lang="en-US" sz="2600" dirty="0" smtClean="0"/>
              <a:t>has ratings in more than 15 OIC </a:t>
            </a:r>
            <a:r>
              <a:rPr lang="en-US" sz="2600" dirty="0" smtClean="0"/>
              <a:t>Countries</a:t>
            </a:r>
            <a:endParaRPr lang="en-US" sz="2600" dirty="0"/>
          </a:p>
          <a:p>
            <a:pPr algn="just">
              <a:spcAft>
                <a:spcPts val="600"/>
              </a:spcAft>
            </a:pPr>
            <a:r>
              <a:rPr lang="en-US" sz="2600" dirty="0" smtClean="0"/>
              <a:t>It </a:t>
            </a:r>
            <a:r>
              <a:rPr lang="en-US" sz="2600" dirty="0" smtClean="0"/>
              <a:t>has Regulatory Recognition in 7 OIC </a:t>
            </a:r>
            <a:r>
              <a:rPr lang="en-US" sz="2600" dirty="0" smtClean="0"/>
              <a:t>Jurisdictions</a:t>
            </a:r>
          </a:p>
          <a:p>
            <a:pPr algn="just">
              <a:spcAft>
                <a:spcPts val="600"/>
              </a:spcAft>
            </a:pPr>
            <a:endParaRPr lang="en-US" sz="2600" dirty="0" smtClean="0"/>
          </a:p>
          <a:p>
            <a:pPr algn="just">
              <a:spcAft>
                <a:spcPts val="600"/>
              </a:spcAft>
            </a:pPr>
            <a:r>
              <a:rPr lang="en-US" sz="2600" b="1" dirty="0" smtClean="0"/>
              <a:t>Issuing Fiduciary/Shari’ah Governance Ratings since 2012</a:t>
            </a:r>
            <a:endParaRPr lang="en-US" sz="2600" b="1" dirty="0" smtClean="0"/>
          </a:p>
          <a:p>
            <a:endParaRPr lang="en-US" sz="2000" dirty="0"/>
          </a:p>
          <a:p>
            <a:pPr marL="457200" lvl="1" indent="0">
              <a:spcBef>
                <a:spcPts val="600"/>
              </a:spcBef>
              <a:buNone/>
            </a:pPr>
            <a:r>
              <a:rPr lang="en-US" sz="2200" b="1" dirty="0" smtClean="0">
                <a:ea typeface="ＭＳ Ｐゴシック" pitchFamily="1" charset="-128"/>
              </a:rPr>
              <a:t>OFFICES/Rep Offices:</a:t>
            </a:r>
          </a:p>
          <a:p>
            <a:pPr marL="457200" lvl="1" indent="0">
              <a:spcBef>
                <a:spcPts val="600"/>
              </a:spcBef>
              <a:buNone/>
            </a:pPr>
            <a:r>
              <a:rPr lang="en-US" sz="2200" b="1" dirty="0" smtClean="0">
                <a:ea typeface="ＭＳ Ｐゴシック" pitchFamily="1" charset="-128"/>
              </a:rPr>
              <a:t>Bahrain, Sudan, Pakistan, Astana, Morocco</a:t>
            </a:r>
          </a:p>
          <a:p>
            <a:pPr marL="457200" lvl="1" indent="0">
              <a:spcBef>
                <a:spcPts val="600"/>
              </a:spcBef>
              <a:buNone/>
            </a:pPr>
            <a:r>
              <a:rPr lang="en-US" sz="2200" b="1" dirty="0" smtClean="0">
                <a:ea typeface="ＭＳ Ｐゴシック" pitchFamily="1" charset="-128"/>
              </a:rPr>
              <a:t>Istanbul (Subsidiary is being established)</a:t>
            </a:r>
          </a:p>
          <a:p>
            <a:pPr marL="457200" lvl="1" indent="0">
              <a:spcBef>
                <a:spcPts val="600"/>
              </a:spcBef>
              <a:buNone/>
            </a:pPr>
            <a:endParaRPr lang="en-US" sz="2200" b="1" dirty="0" smtClean="0">
              <a:ea typeface="ＭＳ Ｐゴシック" pitchFamily="1" charset="-128"/>
            </a:endParaRPr>
          </a:p>
          <a:p>
            <a:pPr marL="457200" lvl="1" indent="0">
              <a:spcBef>
                <a:spcPts val="600"/>
              </a:spcBef>
              <a:buNone/>
            </a:pPr>
            <a:r>
              <a:rPr lang="en-US" sz="2200" b="1" dirty="0" smtClean="0">
                <a:ea typeface="ＭＳ Ｐゴシック" pitchFamily="1" charset="-128"/>
              </a:rPr>
              <a:t>Other Group Offices:</a:t>
            </a:r>
          </a:p>
          <a:p>
            <a:pPr marL="457200" lvl="1" indent="0">
              <a:spcBef>
                <a:spcPts val="600"/>
              </a:spcBef>
              <a:buNone/>
            </a:pPr>
            <a:r>
              <a:rPr lang="en-US" sz="2200" b="1" dirty="0" smtClean="0">
                <a:ea typeface="ＭＳ Ｐゴシック" pitchFamily="1" charset="-128"/>
              </a:rPr>
              <a:t>Iran, Bangladesh, Malaysia </a:t>
            </a:r>
          </a:p>
          <a:p>
            <a:endParaRPr lang="en-US" sz="20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5" name="Title 1"/>
          <p:cNvSpPr txBox="1">
            <a:spLocks/>
          </p:cNvSpPr>
          <p:nvPr/>
        </p:nvSpPr>
        <p:spPr>
          <a:xfrm>
            <a:off x="274312" y="203200"/>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IIRA, The Only Rating Agency Promoting Islamic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Finance.. </a:t>
            </a:r>
          </a:p>
        </p:txBody>
      </p:sp>
    </p:spTree>
    <p:extLst>
      <p:ext uri="{BB962C8B-B14F-4D97-AF65-F5344CB8AC3E}">
        <p14:creationId xmlns:p14="http://schemas.microsoft.com/office/powerpoint/2010/main" val="1775500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 y="967160"/>
            <a:ext cx="2667000" cy="533400"/>
          </a:xfrm>
          <a:prstGeom prst="rect">
            <a:avLst/>
          </a:prstGeom>
        </p:spPr>
        <p:style>
          <a:lnRef idx="1">
            <a:schemeClr val="dk2">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2">
              <a:hueOff val="0"/>
              <a:satOff val="0"/>
              <a:lumOff val="0"/>
              <a:alphaOff val="0"/>
            </a:schemeClr>
          </a:fontRef>
        </p:style>
      </p:sp>
      <p:grpSp>
        <p:nvGrpSpPr>
          <p:cNvPr id="8" name="Group 7"/>
          <p:cNvGrpSpPr/>
          <p:nvPr/>
        </p:nvGrpSpPr>
        <p:grpSpPr>
          <a:xfrm>
            <a:off x="205741" y="478956"/>
            <a:ext cx="2480815" cy="880634"/>
            <a:chOff x="54074" y="8915"/>
            <a:chExt cx="1798932" cy="501840"/>
          </a:xfrm>
        </p:grpSpPr>
        <p:sp>
          <p:nvSpPr>
            <p:cNvPr id="9" name="Rounded Rectangle 8"/>
            <p:cNvSpPr/>
            <p:nvPr/>
          </p:nvSpPr>
          <p:spPr>
            <a:xfrm>
              <a:off x="54074" y="8915"/>
              <a:ext cx="1768175" cy="501840"/>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0" name="Rounded Rectangle 4"/>
            <p:cNvSpPr/>
            <p:nvPr/>
          </p:nvSpPr>
          <p:spPr>
            <a:xfrm>
              <a:off x="133827" y="33413"/>
              <a:ext cx="1719179" cy="45284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910" tIns="0" rIns="57910" bIns="0" numCol="1" spcCol="1270" anchor="ctr" anchorCtr="0">
              <a:noAutofit/>
            </a:bodyPr>
            <a:lstStyle/>
            <a:p>
              <a:pPr lvl="0" algn="l" defTabSz="400050">
                <a:lnSpc>
                  <a:spcPct val="90000"/>
                </a:lnSpc>
                <a:spcBef>
                  <a:spcPct val="0"/>
                </a:spcBef>
                <a:spcAft>
                  <a:spcPct val="35000"/>
                </a:spcAft>
              </a:pPr>
              <a:r>
                <a:rPr lang="en-GB" sz="1200" b="1" dirty="0"/>
                <a:t>Facilitate Development of Sukuk markets through National Scale Ratings</a:t>
              </a:r>
              <a:endParaRPr lang="en-US" sz="1200" b="1" dirty="0"/>
            </a:p>
          </p:txBody>
        </p:sp>
      </p:grpSp>
      <p:pic>
        <p:nvPicPr>
          <p:cNvPr id="13" name="Picture 2" descr="C:\Users\Sobia\AppData\Roaming\Skype\sobia.maq\media_messaging\media_cache\^340DBBDFF79604FDF321ACBB5AA8D196E918EC7A68BFA74E61^pimgpsh_fullsize_distr.jpg"/>
          <p:cNvPicPr>
            <a:picLocks noChangeAspect="1" noChangeArrowheads="1"/>
          </p:cNvPicPr>
          <p:nvPr/>
        </p:nvPicPr>
        <p:blipFill>
          <a:blip r:embed="rId2" cstate="print"/>
          <a:srcRect/>
          <a:stretch>
            <a:fillRect/>
          </a:stretch>
        </p:blipFill>
        <p:spPr bwMode="auto">
          <a:xfrm>
            <a:off x="2743200" y="967160"/>
            <a:ext cx="4599562" cy="3011927"/>
          </a:xfrm>
          <a:prstGeom prst="rect">
            <a:avLst/>
          </a:prstGeom>
          <a:noFill/>
        </p:spPr>
      </p:pic>
      <p:cxnSp>
        <p:nvCxnSpPr>
          <p:cNvPr id="14" name="Elbow Connector 13"/>
          <p:cNvCxnSpPr/>
          <p:nvPr/>
        </p:nvCxnSpPr>
        <p:spPr>
          <a:xfrm rot="10800000">
            <a:off x="2621282" y="721706"/>
            <a:ext cx="1623059" cy="1137285"/>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idx="1"/>
          </p:nvPr>
        </p:nvSpPr>
        <p:spPr>
          <a:xfrm>
            <a:off x="4267200" y="4114800"/>
            <a:ext cx="4159348" cy="2053492"/>
          </a:xfrm>
        </p:spPr>
        <p:txBody>
          <a:bodyPr>
            <a:noAutofit/>
          </a:bodyPr>
          <a:lstStyle/>
          <a:p>
            <a:pPr lvl="0" algn="just" fontAlgn="base">
              <a:spcAft>
                <a:spcPct val="0"/>
              </a:spcAft>
              <a:buNone/>
            </a:pPr>
            <a:r>
              <a:rPr lang="en-US" sz="1600" dirty="0" smtClean="0">
                <a:latin typeface="Garamond" pitchFamily="18" charset="0"/>
              </a:rPr>
              <a:t>	</a:t>
            </a:r>
            <a:r>
              <a:rPr lang="en-US" sz="1800" dirty="0" smtClean="0"/>
              <a:t>IIRA’s Fiduciary Ratings appealing to varying needs of investors, with </a:t>
            </a:r>
            <a:r>
              <a:rPr lang="en-GB" sz="1800" dirty="0" smtClean="0"/>
              <a:t>greater information for investors regarding institutional strength, in addition to governance capabilities, while giving specific coverage to Shari'ah </a:t>
            </a:r>
            <a:r>
              <a:rPr lang="en-GB" sz="1800" dirty="0"/>
              <a:t>G</a:t>
            </a:r>
            <a:r>
              <a:rPr lang="en-GB" sz="1800" dirty="0" smtClean="0"/>
              <a:t>overnance</a:t>
            </a:r>
            <a:endParaRPr lang="en-US" sz="1800" dirty="0"/>
          </a:p>
        </p:txBody>
      </p:sp>
      <p:sp>
        <p:nvSpPr>
          <p:cNvPr id="15" name="Slide Number Placeholder 14"/>
          <p:cNvSpPr>
            <a:spLocks noGrp="1"/>
          </p:cNvSpPr>
          <p:nvPr>
            <p:ph type="sldNum" sz="quarter" idx="12"/>
          </p:nvPr>
        </p:nvSpPr>
        <p:spPr/>
        <p:txBody>
          <a:bodyPr/>
          <a:lstStyle/>
          <a:p>
            <a:fld id="{0D3E1758-AB18-4133-9215-749C5C2C8F54}" type="slidenum">
              <a:rPr lang="en-US" smtClean="0"/>
              <a:pPr/>
              <a:t>13</a:t>
            </a:fld>
            <a:endParaRPr lang="en-US"/>
          </a:p>
        </p:txBody>
      </p:sp>
      <p:pic>
        <p:nvPicPr>
          <p:cNvPr id="12" name="Picture 3" descr="C:\Users\Sobia\AppData\Roaming\Skype\sobia.maq\media_messaging\media_cache\^0ABE0767EB826CB37DFAFDD4F322270F9BD47028CCCA3A4A3D^pimgpsh_fullsize_distr.jpg"/>
          <p:cNvPicPr>
            <a:picLocks noChangeAspect="1" noChangeArrowheads="1"/>
          </p:cNvPicPr>
          <p:nvPr/>
        </p:nvPicPr>
        <p:blipFill>
          <a:blip r:embed="rId3" cstate="print"/>
          <a:srcRect/>
          <a:stretch>
            <a:fillRect/>
          </a:stretch>
        </p:blipFill>
        <p:spPr bwMode="auto">
          <a:xfrm>
            <a:off x="152400" y="3907279"/>
            <a:ext cx="4014224" cy="2950721"/>
          </a:xfrm>
          <a:prstGeom prst="rect">
            <a:avLst/>
          </a:prstGeom>
          <a:noFill/>
        </p:spPr>
      </p:pic>
      <p:pic>
        <p:nvPicPr>
          <p:cNvPr id="16" name="Picture 2"/>
          <p:cNvPicPr>
            <a:picLocks noChangeAspect="1" noChangeArrowheads="1"/>
          </p:cNvPicPr>
          <p:nvPr/>
        </p:nvPicPr>
        <p:blipFill>
          <a:blip r:embed="rId4"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19" name="Title 1"/>
          <p:cNvSpPr txBox="1">
            <a:spLocks/>
          </p:cNvSpPr>
          <p:nvPr/>
        </p:nvSpPr>
        <p:spPr>
          <a:xfrm>
            <a:off x="274312" y="20316"/>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Comprehensive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Fiduciary Rating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Criteria on Issuer/Issues</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94255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7">
            <a:extLst>
              <a:ext uri="{FF2B5EF4-FFF2-40B4-BE49-F238E27FC236}">
                <a16:creationId xmlns="" xmlns:a16="http://schemas.microsoft.com/office/drawing/2014/main" id="{D53CCCB4-051F-4D5D-B10E-45B40FAA6151}"/>
              </a:ext>
            </a:extLst>
          </p:cNvPr>
          <p:cNvSpPr txBox="1"/>
          <p:nvPr/>
        </p:nvSpPr>
        <p:spPr>
          <a:xfrm>
            <a:off x="225088" y="112286"/>
            <a:ext cx="8647386" cy="486833"/>
          </a:xfrm>
          <a:prstGeom prst="rect">
            <a:avLst/>
          </a:prstGeom>
        </p:spPr>
        <p:txBody>
          <a:bodyPr/>
          <a:lstStyle>
            <a:defPPr>
              <a:defRPr lang="en-US"/>
            </a:defPPr>
            <a:lvl1pPr>
              <a:spcBef>
                <a:spcPct val="0"/>
              </a:spcBef>
              <a:buNone/>
              <a:defRPr sz="3200" b="1" i="1">
                <a:solidFill>
                  <a:srgbClr val="C00000"/>
                </a:solidFill>
                <a:latin typeface="+mj-lt"/>
                <a:ea typeface="+mj-ea"/>
                <a:cs typeface="+mj-cs"/>
              </a:defRPr>
            </a:lvl1pPr>
          </a:lstStyle>
          <a:p>
            <a:pPr algn="ctr"/>
            <a:endParaRPr lang="en-US" sz="2800" i="0" dirty="0">
              <a:solidFill>
                <a:schemeClr val="tx1"/>
              </a:solidFill>
              <a:cs typeface="Segoe UI" panose="020B0502040204020203" pitchFamily="34" charset="0"/>
            </a:endParaRPr>
          </a:p>
        </p:txBody>
      </p:sp>
      <p:pic>
        <p:nvPicPr>
          <p:cNvPr id="7169" name="Picture 1" descr="C:\Users\Aijaz.niazi\Desktop\Untitled7878.jpg"/>
          <p:cNvPicPr>
            <a:picLocks noChangeAspect="1" noChangeArrowheads="1"/>
          </p:cNvPicPr>
          <p:nvPr/>
        </p:nvPicPr>
        <p:blipFill>
          <a:blip r:embed="rId2"/>
          <a:srcRect/>
          <a:stretch>
            <a:fillRect/>
          </a:stretch>
        </p:blipFill>
        <p:spPr bwMode="auto">
          <a:xfrm>
            <a:off x="1452418" y="743057"/>
            <a:ext cx="6594303" cy="5720663"/>
          </a:xfrm>
          <a:prstGeom prst="rect">
            <a:avLst/>
          </a:prstGeom>
          <a:noFill/>
        </p:spPr>
      </p:pic>
      <p:pic>
        <p:nvPicPr>
          <p:cNvPr id="18" name="Picture 2"/>
          <p:cNvPicPr>
            <a:picLocks noChangeAspect="1" noChangeArrowheads="1"/>
          </p:cNvPicPr>
          <p:nvPr/>
        </p:nvPicPr>
        <p:blipFill>
          <a:blip r:embed="rId3"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5" name="Title 1"/>
          <p:cNvSpPr txBox="1">
            <a:spLocks/>
          </p:cNvSpPr>
          <p:nvPr/>
        </p:nvSpPr>
        <p:spPr>
          <a:xfrm>
            <a:off x="225088" y="145999"/>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IIRA’s Strategy is Creating a Difference</a:t>
            </a:r>
          </a:p>
        </p:txBody>
      </p:sp>
    </p:spTree>
    <p:extLst>
      <p:ext uri="{BB962C8B-B14F-4D97-AF65-F5344CB8AC3E}">
        <p14:creationId xmlns:p14="http://schemas.microsoft.com/office/powerpoint/2010/main" val="12870111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bsite\IIRA\images\ABG-Logo.PNG"/>
          <p:cNvPicPr>
            <a:picLocks noChangeAspect="1" noChangeArrowheads="1"/>
          </p:cNvPicPr>
          <p:nvPr/>
        </p:nvPicPr>
        <p:blipFill>
          <a:blip r:embed="rId2"/>
          <a:srcRect/>
          <a:stretch>
            <a:fillRect/>
          </a:stretch>
        </p:blipFill>
        <p:spPr bwMode="auto">
          <a:xfrm>
            <a:off x="384674" y="692510"/>
            <a:ext cx="1964267" cy="993228"/>
          </a:xfrm>
          <a:prstGeom prst="rect">
            <a:avLst/>
          </a:prstGeom>
          <a:noFill/>
        </p:spPr>
      </p:pic>
      <p:pic>
        <p:nvPicPr>
          <p:cNvPr id="2051" name="Picture 3" descr="D:\website\IIRA\images\aljazira.png"/>
          <p:cNvPicPr>
            <a:picLocks noChangeAspect="1" noChangeArrowheads="1"/>
          </p:cNvPicPr>
          <p:nvPr/>
        </p:nvPicPr>
        <p:blipFill>
          <a:blip r:embed="rId3"/>
          <a:srcRect/>
          <a:stretch>
            <a:fillRect/>
          </a:stretch>
        </p:blipFill>
        <p:spPr bwMode="auto">
          <a:xfrm>
            <a:off x="2552177" y="1099716"/>
            <a:ext cx="2370667" cy="762000"/>
          </a:xfrm>
          <a:prstGeom prst="rect">
            <a:avLst/>
          </a:prstGeom>
          <a:noFill/>
        </p:spPr>
      </p:pic>
      <p:pic>
        <p:nvPicPr>
          <p:cNvPr id="2052" name="Picture 4" descr="D:\website\IIRA\images\abc.png"/>
          <p:cNvPicPr>
            <a:picLocks noChangeAspect="1" noChangeArrowheads="1"/>
          </p:cNvPicPr>
          <p:nvPr/>
        </p:nvPicPr>
        <p:blipFill>
          <a:blip r:embed="rId4"/>
          <a:srcRect/>
          <a:stretch>
            <a:fillRect/>
          </a:stretch>
        </p:blipFill>
        <p:spPr bwMode="auto">
          <a:xfrm>
            <a:off x="610637" y="1849892"/>
            <a:ext cx="2190044" cy="457200"/>
          </a:xfrm>
          <a:prstGeom prst="rect">
            <a:avLst/>
          </a:prstGeom>
          <a:noFill/>
        </p:spPr>
      </p:pic>
      <p:pic>
        <p:nvPicPr>
          <p:cNvPr id="2053" name="Picture 5" descr="D:\website\IIRA\images\BoK-Logo.PNG"/>
          <p:cNvPicPr>
            <a:picLocks noChangeAspect="1" noChangeArrowheads="1"/>
          </p:cNvPicPr>
          <p:nvPr/>
        </p:nvPicPr>
        <p:blipFill>
          <a:blip r:embed="rId5"/>
          <a:srcRect/>
          <a:stretch>
            <a:fillRect/>
          </a:stretch>
        </p:blipFill>
        <p:spPr bwMode="auto">
          <a:xfrm>
            <a:off x="384674" y="2451284"/>
            <a:ext cx="2438400" cy="742950"/>
          </a:xfrm>
          <a:prstGeom prst="rect">
            <a:avLst/>
          </a:prstGeom>
          <a:noFill/>
        </p:spPr>
      </p:pic>
      <p:pic>
        <p:nvPicPr>
          <p:cNvPr id="2054" name="Picture 6" descr="D:\website\IIRA\images\TIIC.PNG"/>
          <p:cNvPicPr>
            <a:picLocks noChangeAspect="1" noChangeArrowheads="1"/>
          </p:cNvPicPr>
          <p:nvPr/>
        </p:nvPicPr>
        <p:blipFill>
          <a:blip r:embed="rId6"/>
          <a:srcRect/>
          <a:stretch>
            <a:fillRect/>
          </a:stretch>
        </p:blipFill>
        <p:spPr bwMode="auto">
          <a:xfrm>
            <a:off x="3145103" y="1932056"/>
            <a:ext cx="1693333" cy="1466850"/>
          </a:xfrm>
          <a:prstGeom prst="rect">
            <a:avLst/>
          </a:prstGeom>
          <a:noFill/>
        </p:spPr>
      </p:pic>
      <p:pic>
        <p:nvPicPr>
          <p:cNvPr id="2055" name="Picture 7" descr="D:\website\IIRA\images\dib_logo.png"/>
          <p:cNvPicPr>
            <a:picLocks noChangeAspect="1" noChangeArrowheads="1"/>
          </p:cNvPicPr>
          <p:nvPr/>
        </p:nvPicPr>
        <p:blipFill>
          <a:blip r:embed="rId7"/>
          <a:srcRect/>
          <a:stretch>
            <a:fillRect/>
          </a:stretch>
        </p:blipFill>
        <p:spPr bwMode="auto">
          <a:xfrm>
            <a:off x="5401156" y="691386"/>
            <a:ext cx="2370667" cy="773906"/>
          </a:xfrm>
          <a:prstGeom prst="rect">
            <a:avLst/>
          </a:prstGeom>
          <a:noFill/>
        </p:spPr>
      </p:pic>
      <p:pic>
        <p:nvPicPr>
          <p:cNvPr id="2056" name="Picture 8" descr="D:\website\IIRA\images\ACWA.png"/>
          <p:cNvPicPr>
            <a:picLocks noChangeAspect="1" noChangeArrowheads="1"/>
          </p:cNvPicPr>
          <p:nvPr/>
        </p:nvPicPr>
        <p:blipFill>
          <a:blip r:embed="rId8"/>
          <a:srcRect/>
          <a:stretch>
            <a:fillRect/>
          </a:stretch>
        </p:blipFill>
        <p:spPr bwMode="auto">
          <a:xfrm>
            <a:off x="5048421" y="1861716"/>
            <a:ext cx="1608667" cy="657225"/>
          </a:xfrm>
          <a:prstGeom prst="rect">
            <a:avLst/>
          </a:prstGeom>
          <a:noFill/>
        </p:spPr>
      </p:pic>
      <p:pic>
        <p:nvPicPr>
          <p:cNvPr id="2058" name="Picture 10" descr="D:\website\IIRA\images\KTPB-Logo.PNG"/>
          <p:cNvPicPr>
            <a:picLocks noChangeAspect="1" noChangeArrowheads="1"/>
          </p:cNvPicPr>
          <p:nvPr/>
        </p:nvPicPr>
        <p:blipFill>
          <a:blip r:embed="rId9"/>
          <a:srcRect/>
          <a:stretch>
            <a:fillRect/>
          </a:stretch>
        </p:blipFill>
        <p:spPr bwMode="auto">
          <a:xfrm>
            <a:off x="3116148" y="3426586"/>
            <a:ext cx="2463800" cy="704850"/>
          </a:xfrm>
          <a:prstGeom prst="rect">
            <a:avLst/>
          </a:prstGeom>
          <a:noFill/>
        </p:spPr>
      </p:pic>
      <p:pic>
        <p:nvPicPr>
          <p:cNvPr id="2060" name="Picture 12" descr="C:\Users\Aijaz.niazi\Desktop\12345.png"/>
          <p:cNvPicPr>
            <a:picLocks noChangeAspect="1" noChangeArrowheads="1"/>
          </p:cNvPicPr>
          <p:nvPr/>
        </p:nvPicPr>
        <p:blipFill>
          <a:blip r:embed="rId10"/>
          <a:srcRect/>
          <a:stretch>
            <a:fillRect/>
          </a:stretch>
        </p:blipFill>
        <p:spPr bwMode="auto">
          <a:xfrm>
            <a:off x="6999849" y="2346089"/>
            <a:ext cx="1847144" cy="660566"/>
          </a:xfrm>
          <a:prstGeom prst="rect">
            <a:avLst/>
          </a:prstGeom>
          <a:noFill/>
        </p:spPr>
      </p:pic>
      <p:pic>
        <p:nvPicPr>
          <p:cNvPr id="78" name="Picture 9" descr="D:\website\IIRA\images\KE-Logo.PNG"/>
          <p:cNvPicPr>
            <a:picLocks noChangeAspect="1" noChangeArrowheads="1"/>
          </p:cNvPicPr>
          <p:nvPr/>
        </p:nvPicPr>
        <p:blipFill>
          <a:blip r:embed="rId11"/>
          <a:srcRect/>
          <a:stretch>
            <a:fillRect/>
          </a:stretch>
        </p:blipFill>
        <p:spPr bwMode="auto">
          <a:xfrm>
            <a:off x="6999849" y="1596147"/>
            <a:ext cx="1905000" cy="549173"/>
          </a:xfrm>
          <a:prstGeom prst="rect">
            <a:avLst/>
          </a:prstGeom>
          <a:noFill/>
        </p:spPr>
      </p:pic>
      <p:pic>
        <p:nvPicPr>
          <p:cNvPr id="2061" name="Picture 13" descr="D:\website\IIRA\images\bisb.png"/>
          <p:cNvPicPr>
            <a:picLocks noChangeAspect="1" noChangeArrowheads="1"/>
          </p:cNvPicPr>
          <p:nvPr/>
        </p:nvPicPr>
        <p:blipFill>
          <a:blip r:embed="rId12" cstate="print"/>
          <a:srcRect/>
          <a:stretch>
            <a:fillRect/>
          </a:stretch>
        </p:blipFill>
        <p:spPr bwMode="auto">
          <a:xfrm>
            <a:off x="4557345" y="2647086"/>
            <a:ext cx="2400300" cy="719138"/>
          </a:xfrm>
          <a:prstGeom prst="rect">
            <a:avLst/>
          </a:prstGeom>
          <a:noFill/>
        </p:spPr>
      </p:pic>
      <p:pic>
        <p:nvPicPr>
          <p:cNvPr id="1026" name="Picture 2" descr="D:\website\IIRA\images\BahSov.PNG"/>
          <p:cNvPicPr>
            <a:picLocks noChangeAspect="1" noChangeArrowheads="1"/>
          </p:cNvPicPr>
          <p:nvPr/>
        </p:nvPicPr>
        <p:blipFill>
          <a:blip r:embed="rId13"/>
          <a:srcRect/>
          <a:stretch>
            <a:fillRect/>
          </a:stretch>
        </p:blipFill>
        <p:spPr bwMode="auto">
          <a:xfrm>
            <a:off x="267292" y="5348661"/>
            <a:ext cx="1547442" cy="901970"/>
          </a:xfrm>
          <a:prstGeom prst="rect">
            <a:avLst/>
          </a:prstGeom>
          <a:noFill/>
        </p:spPr>
      </p:pic>
      <p:pic>
        <p:nvPicPr>
          <p:cNvPr id="1027" name="Picture 3" descr="D:\website\IIRA\images\Malaysia.png"/>
          <p:cNvPicPr>
            <a:picLocks noChangeAspect="1" noChangeArrowheads="1"/>
          </p:cNvPicPr>
          <p:nvPr/>
        </p:nvPicPr>
        <p:blipFill>
          <a:blip r:embed="rId14"/>
          <a:srcRect/>
          <a:stretch>
            <a:fillRect/>
          </a:stretch>
        </p:blipFill>
        <p:spPr bwMode="auto">
          <a:xfrm>
            <a:off x="2253547" y="5348660"/>
            <a:ext cx="1685407" cy="901972"/>
          </a:xfrm>
          <a:prstGeom prst="rect">
            <a:avLst/>
          </a:prstGeom>
          <a:noFill/>
        </p:spPr>
      </p:pic>
      <p:pic>
        <p:nvPicPr>
          <p:cNvPr id="1028" name="Picture 4" descr="C:\Users\Aijaz.niazi\Desktop\turkey1.png"/>
          <p:cNvPicPr>
            <a:picLocks noChangeAspect="1" noChangeArrowheads="1"/>
          </p:cNvPicPr>
          <p:nvPr/>
        </p:nvPicPr>
        <p:blipFill>
          <a:blip r:embed="rId15"/>
          <a:srcRect/>
          <a:stretch>
            <a:fillRect/>
          </a:stretch>
        </p:blipFill>
        <p:spPr bwMode="auto">
          <a:xfrm>
            <a:off x="4382806" y="5319131"/>
            <a:ext cx="1560794" cy="961608"/>
          </a:xfrm>
          <a:prstGeom prst="rect">
            <a:avLst/>
          </a:prstGeom>
          <a:noFill/>
        </p:spPr>
      </p:pic>
      <p:pic>
        <p:nvPicPr>
          <p:cNvPr id="1029" name="Picture 5" descr="C:\Users\Aijaz.niazi\Desktop\kazak2.png"/>
          <p:cNvPicPr>
            <a:picLocks noChangeAspect="1" noChangeArrowheads="1"/>
          </p:cNvPicPr>
          <p:nvPr/>
        </p:nvPicPr>
        <p:blipFill>
          <a:blip r:embed="rId16"/>
          <a:srcRect/>
          <a:stretch>
            <a:fillRect/>
          </a:stretch>
        </p:blipFill>
        <p:spPr bwMode="auto">
          <a:xfrm>
            <a:off x="6510573" y="5290994"/>
            <a:ext cx="1479878" cy="894685"/>
          </a:xfrm>
          <a:prstGeom prst="rect">
            <a:avLst/>
          </a:prstGeom>
          <a:noFill/>
        </p:spPr>
      </p:pic>
      <p:pic>
        <p:nvPicPr>
          <p:cNvPr id="1030" name="Picture 6" descr="C:\Users\Aijaz.niazi\Desktop\logo.ar.png"/>
          <p:cNvPicPr>
            <a:picLocks noChangeAspect="1" noChangeArrowheads="1"/>
          </p:cNvPicPr>
          <p:nvPr/>
        </p:nvPicPr>
        <p:blipFill>
          <a:blip r:embed="rId17"/>
          <a:srcRect/>
          <a:stretch>
            <a:fillRect/>
          </a:stretch>
        </p:blipFill>
        <p:spPr bwMode="auto">
          <a:xfrm>
            <a:off x="6090641" y="3480948"/>
            <a:ext cx="2509145" cy="552012"/>
          </a:xfrm>
          <a:prstGeom prst="rect">
            <a:avLst/>
          </a:prstGeom>
          <a:noFill/>
        </p:spPr>
      </p:pic>
      <p:pic>
        <p:nvPicPr>
          <p:cNvPr id="1031" name="Picture 7" descr="C:\Users\Aijaz.niazi\Desktop\logo-tada.png"/>
          <p:cNvPicPr>
            <a:picLocks noChangeAspect="1" noChangeArrowheads="1"/>
          </p:cNvPicPr>
          <p:nvPr/>
        </p:nvPicPr>
        <p:blipFill>
          <a:blip r:embed="rId18"/>
          <a:srcRect/>
          <a:stretch>
            <a:fillRect/>
          </a:stretch>
        </p:blipFill>
        <p:spPr bwMode="auto">
          <a:xfrm>
            <a:off x="384674" y="3280755"/>
            <a:ext cx="2570213" cy="659688"/>
          </a:xfrm>
          <a:prstGeom prst="rect">
            <a:avLst/>
          </a:prstGeom>
          <a:noFill/>
        </p:spPr>
      </p:pic>
      <p:pic>
        <p:nvPicPr>
          <p:cNvPr id="1032" name="Picture 8" descr="C:\Users\Aijaz.niazi\Desktop\shiekan2.jpg"/>
          <p:cNvPicPr>
            <a:picLocks noChangeAspect="1" noChangeArrowheads="1"/>
          </p:cNvPicPr>
          <p:nvPr/>
        </p:nvPicPr>
        <p:blipFill>
          <a:blip r:embed="rId19"/>
          <a:srcRect/>
          <a:stretch>
            <a:fillRect/>
          </a:stretch>
        </p:blipFill>
        <p:spPr bwMode="auto">
          <a:xfrm>
            <a:off x="1100435" y="3720134"/>
            <a:ext cx="1733102" cy="1430180"/>
          </a:xfrm>
          <a:prstGeom prst="rect">
            <a:avLst/>
          </a:prstGeom>
          <a:noFill/>
        </p:spPr>
      </p:pic>
      <p:sp>
        <p:nvSpPr>
          <p:cNvPr id="1034" name="Rectangle 10"/>
          <p:cNvSpPr>
            <a:spLocks noChangeArrowheads="1"/>
          </p:cNvSpPr>
          <p:nvPr/>
        </p:nvSpPr>
        <p:spPr bwMode="auto">
          <a:xfrm>
            <a:off x="2996024" y="4581388"/>
            <a:ext cx="27568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x-none" sz="2000" b="1" i="0" u="sng" strike="noStrike" cap="none" normalizeH="0" baseline="0" dirty="0" smtClean="0">
                <a:ln>
                  <a:noFill/>
                </a:ln>
                <a:solidFill>
                  <a:srgbClr val="800000"/>
                </a:solidFill>
                <a:effectLst/>
                <a:latin typeface="Arabic Transparent"/>
                <a:ea typeface="Times New Roman" pitchFamily="18" charset="0"/>
                <a:cs typeface="Arial" pitchFamily="34" charset="0"/>
              </a:rPr>
              <a:t>شركة البركة للتأمين المحدودة</a:t>
            </a:r>
            <a:endParaRPr kumimoji="0" lang="x-none"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5" name="Picture 1" descr="Abg-arab-rgb-hres.jpg"/>
          <p:cNvPicPr>
            <a:picLocks noChangeAspect="1" noChangeArrowheads="1"/>
          </p:cNvPicPr>
          <p:nvPr/>
        </p:nvPicPr>
        <p:blipFill>
          <a:blip r:embed="rId20"/>
          <a:srcRect/>
          <a:stretch>
            <a:fillRect/>
          </a:stretch>
        </p:blipFill>
        <p:spPr bwMode="auto">
          <a:xfrm>
            <a:off x="3431183" y="4131436"/>
            <a:ext cx="1790700" cy="482600"/>
          </a:xfrm>
          <a:prstGeom prst="rect">
            <a:avLst/>
          </a:prstGeom>
          <a:noFill/>
          <a:ln w="9525">
            <a:noFill/>
            <a:miter lim="800000"/>
            <a:headEnd/>
            <a:tailEnd/>
          </a:ln>
        </p:spPr>
      </p:pic>
      <p:pic>
        <p:nvPicPr>
          <p:cNvPr id="1036" name="Picture 12" descr="C:\Users\Aijaz.niazi\Desktop\STGlogoModifiedSticky1.png"/>
          <p:cNvPicPr>
            <a:picLocks noChangeAspect="1" noChangeArrowheads="1"/>
          </p:cNvPicPr>
          <p:nvPr/>
        </p:nvPicPr>
        <p:blipFill>
          <a:blip r:embed="rId21"/>
          <a:srcRect/>
          <a:stretch>
            <a:fillRect/>
          </a:stretch>
        </p:blipFill>
        <p:spPr bwMode="auto">
          <a:xfrm>
            <a:off x="6090641" y="4324871"/>
            <a:ext cx="2381250" cy="428625"/>
          </a:xfrm>
          <a:prstGeom prst="rect">
            <a:avLst/>
          </a:prstGeom>
          <a:noFill/>
        </p:spPr>
      </p:pic>
      <p:pic>
        <p:nvPicPr>
          <p:cNvPr id="25" name="Picture 2"/>
          <p:cNvPicPr>
            <a:picLocks noChangeAspect="1" noChangeArrowheads="1"/>
          </p:cNvPicPr>
          <p:nvPr/>
        </p:nvPicPr>
        <p:blipFill>
          <a:blip r:embed="rId2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27" name="Title 1"/>
          <p:cNvSpPr txBox="1">
            <a:spLocks/>
          </p:cNvSpPr>
          <p:nvPr/>
        </p:nvSpPr>
        <p:spPr>
          <a:xfrm>
            <a:off x="246176" y="76588"/>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Leading Market Players have engaged IIRA for Ratings</a:t>
            </a:r>
          </a:p>
        </p:txBody>
      </p:sp>
    </p:spTree>
    <p:extLst>
      <p:ext uri="{BB962C8B-B14F-4D97-AF65-F5344CB8AC3E}">
        <p14:creationId xmlns:p14="http://schemas.microsoft.com/office/powerpoint/2010/main" val="28073565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ijaz.niazi\Desktop\999999.jpg"/>
          <p:cNvPicPr>
            <a:picLocks noChangeAspect="1" noChangeArrowheads="1"/>
          </p:cNvPicPr>
          <p:nvPr/>
        </p:nvPicPr>
        <p:blipFill>
          <a:blip r:embed="rId2"/>
          <a:srcRect/>
          <a:stretch>
            <a:fillRect/>
          </a:stretch>
        </p:blipFill>
        <p:spPr bwMode="auto">
          <a:xfrm>
            <a:off x="0" y="1062640"/>
            <a:ext cx="9036301" cy="4676978"/>
          </a:xfrm>
          <a:prstGeom prst="rect">
            <a:avLst/>
          </a:prstGeom>
          <a:noFill/>
        </p:spPr>
      </p:pic>
      <p:pic>
        <p:nvPicPr>
          <p:cNvPr id="24" name="Picture 2"/>
          <p:cNvPicPr>
            <a:picLocks noChangeAspect="1" noChangeArrowheads="1"/>
          </p:cNvPicPr>
          <p:nvPr/>
        </p:nvPicPr>
        <p:blipFill>
          <a:blip r:embed="rId3"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6" name="Title 1"/>
          <p:cNvSpPr txBox="1">
            <a:spLocks/>
          </p:cNvSpPr>
          <p:nvPr/>
        </p:nvSpPr>
        <p:spPr>
          <a:xfrm>
            <a:off x="274312" y="20316"/>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IIRA’s Footprint is expanding in OIC Markets</a:t>
            </a:r>
          </a:p>
        </p:txBody>
      </p:sp>
    </p:spTree>
    <p:extLst>
      <p:ext uri="{BB962C8B-B14F-4D97-AF65-F5344CB8AC3E}">
        <p14:creationId xmlns:p14="http://schemas.microsoft.com/office/powerpoint/2010/main" val="1345777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554762"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3200" b="1" dirty="0" smtClean="0">
                <a:solidFill>
                  <a:schemeClr val="accent5">
                    <a:lumMod val="50000"/>
                  </a:schemeClr>
                </a:solidFill>
                <a:latin typeface="Cambria" pitchFamily="18" charset="0"/>
              </a:rPr>
              <a:t>Shari’ah Governance Ratings Standards</a:t>
            </a:r>
            <a:endParaRPr lang="en-US" sz="32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34771150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3" y="962732"/>
            <a:ext cx="8548236" cy="5691289"/>
          </a:xfrm>
        </p:spPr>
        <p:txBody>
          <a:bodyPr>
            <a:normAutofit/>
          </a:bodyPr>
          <a:lstStyle/>
          <a:p>
            <a:pPr marL="0" indent="0" algn="just">
              <a:spcAft>
                <a:spcPts val="600"/>
              </a:spcAft>
              <a:buNone/>
            </a:pPr>
            <a:r>
              <a:rPr lang="en-US" sz="2600" b="1" dirty="0" smtClean="0"/>
              <a:t>AAOIFI Setting Standards on Ratings:</a:t>
            </a:r>
          </a:p>
          <a:p>
            <a:pPr algn="just">
              <a:spcAft>
                <a:spcPts val="600"/>
              </a:spcAft>
            </a:pPr>
            <a:r>
              <a:rPr lang="en-US" sz="2600" dirty="0" smtClean="0"/>
              <a:t>Standard Setting Bodies (AAOIFI) has Issued a New Standards on Shariah Compliance &amp; Fiduciary Ratings (</a:t>
            </a:r>
            <a:r>
              <a:rPr lang="en-US" sz="2600" b="1" dirty="0" smtClean="0"/>
              <a:t>Standard GSIFI 10</a:t>
            </a:r>
            <a:r>
              <a:rPr lang="en-US" sz="2600" dirty="0" smtClean="0"/>
              <a:t>)</a:t>
            </a:r>
          </a:p>
          <a:p>
            <a:pPr marL="0" indent="0" algn="just">
              <a:spcAft>
                <a:spcPts val="600"/>
              </a:spcAft>
              <a:buNone/>
            </a:pPr>
            <a:endParaRPr lang="en-US" sz="2600" dirty="0"/>
          </a:p>
          <a:p>
            <a:pPr marL="0" indent="0" algn="just">
              <a:spcAft>
                <a:spcPts val="600"/>
              </a:spcAft>
              <a:buNone/>
            </a:pPr>
            <a:r>
              <a:rPr lang="en-US" sz="2600" b="1" dirty="0" smtClean="0"/>
              <a:t>This will help in Developing Islamic Finance and The Sukuk Markets</a:t>
            </a:r>
            <a:endParaRPr lang="en-US" sz="2600" b="1" dirty="0" smtClean="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5" name="Title 1"/>
          <p:cNvSpPr txBox="1">
            <a:spLocks/>
          </p:cNvSpPr>
          <p:nvPr/>
        </p:nvSpPr>
        <p:spPr>
          <a:xfrm>
            <a:off x="274312" y="203200"/>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Steps by Standard Setting Bodies in Islamic Finance.. </a:t>
            </a:r>
          </a:p>
        </p:txBody>
      </p:sp>
    </p:spTree>
    <p:extLst>
      <p:ext uri="{BB962C8B-B14F-4D97-AF65-F5344CB8AC3E}">
        <p14:creationId xmlns:p14="http://schemas.microsoft.com/office/powerpoint/2010/main" val="35676944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554762"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3200" b="1" dirty="0" smtClean="0">
                <a:solidFill>
                  <a:schemeClr val="accent5">
                    <a:lumMod val="50000"/>
                  </a:schemeClr>
                </a:solidFill>
                <a:latin typeface="Cambria" pitchFamily="18" charset="0"/>
              </a:rPr>
              <a:t>Need for Expanding the </a:t>
            </a:r>
            <a:r>
              <a:rPr lang="en-US" sz="3200" b="1" dirty="0" smtClean="0">
                <a:solidFill>
                  <a:schemeClr val="accent5">
                    <a:lumMod val="50000"/>
                  </a:schemeClr>
                </a:solidFill>
                <a:latin typeface="Cambria" pitchFamily="18" charset="0"/>
              </a:rPr>
              <a:t>OIC Capital </a:t>
            </a:r>
            <a:r>
              <a:rPr lang="en-US" sz="3200" b="1" dirty="0" smtClean="0">
                <a:solidFill>
                  <a:schemeClr val="accent5">
                    <a:lumMod val="50000"/>
                  </a:schemeClr>
                </a:solidFill>
                <a:latin typeface="Cambria" pitchFamily="18" charset="0"/>
              </a:rPr>
              <a:t>Markets</a:t>
            </a:r>
            <a:endParaRPr lang="en-US" sz="32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23023091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554762"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3200" b="1" dirty="0" smtClean="0">
                <a:solidFill>
                  <a:schemeClr val="accent5">
                    <a:lumMod val="50000"/>
                  </a:schemeClr>
                </a:solidFill>
                <a:latin typeface="Cambria" pitchFamily="18" charset="0"/>
              </a:rPr>
              <a:t>Size of the  Global Capital Markets &amp; Regulatory Regime on Ratings</a:t>
            </a:r>
            <a:endParaRPr lang="en-US" sz="32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8831171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3" y="1004443"/>
            <a:ext cx="8229600" cy="4525963"/>
          </a:xfrm>
        </p:spPr>
        <p:txBody>
          <a:bodyPr>
            <a:normAutofit/>
          </a:bodyPr>
          <a:lstStyle/>
          <a:p>
            <a:pPr marL="0" indent="0" algn="just">
              <a:buNone/>
            </a:pPr>
            <a:r>
              <a:rPr lang="en-US" sz="2400" b="1" dirty="0"/>
              <a:t>Report </a:t>
            </a:r>
            <a:r>
              <a:rPr lang="en-US" sz="2400" b="1" dirty="0" smtClean="0"/>
              <a:t>(April 2019) by IMF:</a:t>
            </a:r>
          </a:p>
          <a:p>
            <a:pPr algn="just"/>
            <a:r>
              <a:rPr lang="en-US" sz="2400" dirty="0" smtClean="0"/>
              <a:t>It </a:t>
            </a:r>
            <a:r>
              <a:rPr lang="en-US" sz="2400" dirty="0"/>
              <a:t>highlights key challenges facing the Islamic Financial Industry. Islamic Banking (IB) has grown rapidly in value and geographical reach, and has become an important and integral part of the financial systems in many countries. </a:t>
            </a:r>
            <a:endParaRPr lang="en-US" sz="2400" dirty="0" smtClean="0"/>
          </a:p>
          <a:p>
            <a:pPr marL="0" indent="0" algn="just">
              <a:buNone/>
            </a:pPr>
            <a:endParaRPr lang="en-US" sz="2400" dirty="0" smtClean="0"/>
          </a:p>
          <a:p>
            <a:pPr algn="just"/>
            <a:r>
              <a:rPr lang="en-US" sz="2400" b="1" dirty="0" smtClean="0"/>
              <a:t>Though </a:t>
            </a:r>
            <a:r>
              <a:rPr lang="en-US" sz="2400" b="1" dirty="0"/>
              <a:t>IB accounts for less than 2 percent of global finance</a:t>
            </a:r>
            <a:r>
              <a:rPr lang="en-US" sz="2400" dirty="0"/>
              <a:t>, IBs currently operate </a:t>
            </a:r>
            <a:r>
              <a:rPr lang="en-US" sz="2400" b="1" dirty="0"/>
              <a:t>in more than 60 countries and the industry</a:t>
            </a:r>
            <a:r>
              <a:rPr lang="en-US" sz="2400" dirty="0"/>
              <a:t> has become systemically important in 14 jurisdictions</a:t>
            </a:r>
            <a:r>
              <a:rPr lang="en-US" sz="2400" dirty="0" smtClean="0">
                <a:effectLst/>
              </a:rPr>
              <a:t>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6" name="Title 1"/>
          <p:cNvSpPr txBox="1">
            <a:spLocks/>
          </p:cNvSpPr>
          <p:nvPr/>
        </p:nvSpPr>
        <p:spPr>
          <a:xfrm>
            <a:off x="330588" y="253083"/>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Size of Islamic Finance</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r>
              <a:rPr lang="en-GB" sz="2800" b="1" dirty="0" smtClean="0">
                <a:solidFill>
                  <a:schemeClr val="bg1"/>
                </a:solidFill>
                <a:effectLst>
                  <a:outerShdw blurRad="38100" dist="38100" dir="2700000" algn="tl">
                    <a:srgbClr val="000000">
                      <a:alpha val="43137"/>
                    </a:srgbClr>
                  </a:outerShdw>
                </a:effectLst>
                <a:latin typeface="+mj-lt"/>
                <a:ea typeface="+mj-ea"/>
                <a:cs typeface="+mj-cs"/>
              </a:rPr>
              <a:t> </a:t>
            </a:r>
            <a:r>
              <a:rPr lang="en-US" sz="2800" b="1" dirty="0" smtClean="0">
                <a:solidFill>
                  <a:schemeClr val="bg1"/>
                </a:solidFill>
                <a:effectLst>
                  <a:outerShdw blurRad="38100" dist="38100" dir="2700000" algn="tl">
                    <a:srgbClr val="000000">
                      <a:alpha val="43137"/>
                    </a:srgbClr>
                  </a:outerShdw>
                </a:effectLst>
                <a:latin typeface="+mj-lt"/>
                <a:ea typeface="+mj-ea"/>
                <a:cs typeface="+mj-cs"/>
              </a:rPr>
              <a:t>It’s Importance</a:t>
            </a:r>
          </a:p>
        </p:txBody>
      </p:sp>
    </p:spTree>
    <p:extLst>
      <p:ext uri="{BB962C8B-B14F-4D97-AF65-F5344CB8AC3E}">
        <p14:creationId xmlns:p14="http://schemas.microsoft.com/office/powerpoint/2010/main" val="38078769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554762"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3200" b="1" dirty="0" smtClean="0">
                <a:solidFill>
                  <a:schemeClr val="accent5">
                    <a:lumMod val="50000"/>
                  </a:schemeClr>
                </a:solidFill>
                <a:latin typeface="Cambria" pitchFamily="18" charset="0"/>
              </a:rPr>
              <a:t> An Initiative to </a:t>
            </a:r>
            <a:r>
              <a:rPr lang="en-US" sz="3200" b="1" dirty="0" smtClean="0">
                <a:solidFill>
                  <a:schemeClr val="accent5">
                    <a:lumMod val="50000"/>
                  </a:schemeClr>
                </a:solidFill>
                <a:latin typeface="Cambria" pitchFamily="18" charset="0"/>
              </a:rPr>
              <a:t>Deepen </a:t>
            </a:r>
            <a:r>
              <a:rPr lang="en-US" sz="3200" b="1" dirty="0" smtClean="0">
                <a:solidFill>
                  <a:schemeClr val="accent5">
                    <a:lumMod val="50000"/>
                  </a:schemeClr>
                </a:solidFill>
                <a:latin typeface="Cambria" pitchFamily="18" charset="0"/>
              </a:rPr>
              <a:t>OIC Capital </a:t>
            </a:r>
            <a:r>
              <a:rPr lang="en-US" sz="3200" b="1" dirty="0" smtClean="0">
                <a:solidFill>
                  <a:schemeClr val="accent5">
                    <a:lumMod val="50000"/>
                  </a:schemeClr>
                </a:solidFill>
                <a:latin typeface="Cambria" pitchFamily="18" charset="0"/>
              </a:rPr>
              <a:t>Markets</a:t>
            </a:r>
            <a:endParaRPr lang="en-US" sz="32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11151080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0878" y="936091"/>
            <a:ext cx="8396708" cy="5281832"/>
          </a:xfrm>
        </p:spPr>
        <p:txBody>
          <a:bodyPr>
            <a:noAutofit/>
          </a:bodyPr>
          <a:lstStyle/>
          <a:p>
            <a:pPr marL="0" indent="0">
              <a:buNone/>
            </a:pPr>
            <a:r>
              <a:rPr lang="en-US" sz="2200" b="1" dirty="0" smtClean="0"/>
              <a:t>A Project could be Initiated to Enable Cross-Border Listings of Institutions/Sukuk to Accelerate Capital Market Growth in OIC </a:t>
            </a:r>
            <a:r>
              <a:rPr lang="en-US" sz="2200" dirty="0" smtClean="0"/>
              <a:t> </a:t>
            </a:r>
          </a:p>
          <a:p>
            <a:pPr marL="0" indent="0">
              <a:buNone/>
            </a:pPr>
            <a:endParaRPr lang="en-US" sz="2200" dirty="0"/>
          </a:p>
          <a:p>
            <a:pPr marL="0" indent="0">
              <a:buNone/>
            </a:pPr>
            <a:r>
              <a:rPr lang="en-US" sz="2200" dirty="0" smtClean="0"/>
              <a:t>The Benefits for Listed Institutions/Sukuk would be several, few of them would be:</a:t>
            </a:r>
          </a:p>
          <a:p>
            <a:pPr marL="0" indent="0">
              <a:buNone/>
            </a:pPr>
            <a:endParaRPr lang="en-US" sz="2200" dirty="0" smtClean="0"/>
          </a:p>
          <a:p>
            <a:r>
              <a:rPr lang="en-US" sz="2200" dirty="0" smtClean="0"/>
              <a:t>Improved image, reputation and prestige as a significant player in the OIC markets </a:t>
            </a:r>
          </a:p>
          <a:p>
            <a:r>
              <a:rPr lang="en-US" sz="2200" dirty="0" smtClean="0"/>
              <a:t>Greatly expand the ability to raise equity or Sukuk financing with new funders and Investor base</a:t>
            </a:r>
          </a:p>
          <a:p>
            <a:r>
              <a:rPr lang="en-US" sz="2200" dirty="0"/>
              <a:t>Increased trading volume and liquidity </a:t>
            </a:r>
          </a:p>
          <a:p>
            <a:pPr marL="0" indent="0">
              <a:buNone/>
            </a:pPr>
            <a:endParaRPr lang="en-US" sz="2200" dirty="0" smtClean="0"/>
          </a:p>
          <a:p>
            <a:pPr marL="0" indent="0">
              <a:buNone/>
            </a:pPr>
            <a:endParaRPr lang="en-US" sz="2200" dirty="0" smtClean="0"/>
          </a:p>
          <a:p>
            <a:pPr marL="0" indent="0">
              <a:buNone/>
            </a:pPr>
            <a:endParaRPr lang="en-US" sz="22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7" name="Title 1"/>
          <p:cNvSpPr txBox="1">
            <a:spLocks/>
          </p:cNvSpPr>
          <p:nvPr/>
        </p:nvSpPr>
        <p:spPr>
          <a:xfrm>
            <a:off x="230878" y="183839"/>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OICEF Could Help in Deepening Islamic Capital Markets</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8414801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0878" y="795411"/>
            <a:ext cx="8229600" cy="5281832"/>
          </a:xfrm>
        </p:spPr>
        <p:txBody>
          <a:bodyPr>
            <a:noAutofit/>
          </a:bodyPr>
          <a:lstStyle/>
          <a:p>
            <a:pPr marL="0" indent="0">
              <a:buNone/>
            </a:pPr>
            <a:r>
              <a:rPr lang="en-US" sz="2200" b="1" dirty="0" smtClean="0"/>
              <a:t>Cross-Border Listings Contd.</a:t>
            </a:r>
            <a:r>
              <a:rPr lang="mr-IN" sz="2200" b="1" dirty="0" smtClean="0"/>
              <a:t>…</a:t>
            </a:r>
            <a:r>
              <a:rPr lang="en-US" sz="2200" b="1" dirty="0" smtClean="0"/>
              <a:t>..</a:t>
            </a:r>
          </a:p>
          <a:p>
            <a:pPr marL="0" indent="0">
              <a:buNone/>
            </a:pPr>
            <a:endParaRPr lang="en-US" sz="2200" b="1" dirty="0"/>
          </a:p>
          <a:p>
            <a:r>
              <a:rPr lang="en-US" sz="2200" dirty="0" smtClean="0"/>
              <a:t>Improved shareholder relations and New Potential Shareholders Identified</a:t>
            </a:r>
          </a:p>
          <a:p>
            <a:r>
              <a:rPr lang="en-US" sz="2200" dirty="0" smtClean="0"/>
              <a:t>Vastly enhance visibility among overseas investors and consumers</a:t>
            </a:r>
          </a:p>
          <a:p>
            <a:r>
              <a:rPr lang="en-US" sz="2200" dirty="0" smtClean="0"/>
              <a:t>Tap into OIC retail and institutional funds</a:t>
            </a:r>
          </a:p>
          <a:p>
            <a:endParaRPr lang="en-US" sz="2200" dirty="0"/>
          </a:p>
          <a:p>
            <a:endParaRPr lang="en-US" sz="2200" dirty="0" smtClean="0"/>
          </a:p>
          <a:p>
            <a:pPr marL="0" indent="0">
              <a:buNone/>
            </a:pPr>
            <a:endParaRPr lang="en-US" sz="22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7" name="Title 1"/>
          <p:cNvSpPr txBox="1">
            <a:spLocks/>
          </p:cNvSpPr>
          <p:nvPr/>
        </p:nvSpPr>
        <p:spPr>
          <a:xfrm>
            <a:off x="230878" y="183839"/>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OICEF Could Help in Deepening Islamic Capital Markets</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6196969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40" y="933734"/>
            <a:ext cx="8229600" cy="5185712"/>
          </a:xfrm>
        </p:spPr>
        <p:txBody>
          <a:bodyPr>
            <a:normAutofit/>
          </a:bodyPr>
          <a:lstStyle/>
          <a:p>
            <a:pPr marL="0" indent="0">
              <a:spcAft>
                <a:spcPts val="600"/>
              </a:spcAft>
              <a:buNone/>
            </a:pPr>
            <a:r>
              <a:rPr lang="en-US" sz="2200" b="1" dirty="0" smtClean="0"/>
              <a:t>Few Important Areas of Standardization for “Like Exchanges Network”</a:t>
            </a:r>
            <a:r>
              <a:rPr lang="en-US" sz="2000" b="1" dirty="0" smtClean="0"/>
              <a:t>:</a:t>
            </a:r>
          </a:p>
          <a:p>
            <a:pPr>
              <a:spcAft>
                <a:spcPts val="600"/>
              </a:spcAft>
            </a:pPr>
            <a:r>
              <a:rPr lang="en-US" sz="2000" dirty="0" smtClean="0"/>
              <a:t>Float Size/Sukuk </a:t>
            </a:r>
            <a:r>
              <a:rPr lang="en-US" sz="2000" dirty="0" smtClean="0"/>
              <a:t>Size, Market </a:t>
            </a:r>
            <a:r>
              <a:rPr lang="en-US" sz="2000" dirty="0" smtClean="0"/>
              <a:t>Cap</a:t>
            </a:r>
          </a:p>
          <a:p>
            <a:pPr>
              <a:spcAft>
                <a:spcPts val="600"/>
              </a:spcAft>
            </a:pPr>
            <a:r>
              <a:rPr lang="en-US" sz="2000" dirty="0" smtClean="0"/>
              <a:t>Track </a:t>
            </a:r>
            <a:r>
              <a:rPr lang="en-US" sz="2000" dirty="0" smtClean="0"/>
              <a:t>Record, Prospectus Standardization</a:t>
            </a:r>
            <a:endParaRPr lang="en-US" sz="2000" dirty="0" smtClean="0"/>
          </a:p>
          <a:p>
            <a:pPr>
              <a:spcAft>
                <a:spcPts val="600"/>
              </a:spcAft>
            </a:pPr>
            <a:r>
              <a:rPr lang="en-US" sz="2000" dirty="0" smtClean="0"/>
              <a:t>Corporate </a:t>
            </a:r>
            <a:r>
              <a:rPr lang="en-US" sz="2000" dirty="0" smtClean="0"/>
              <a:t>Governance, Yearly reporting, Financial </a:t>
            </a:r>
            <a:r>
              <a:rPr lang="en-US" sz="2000" dirty="0" smtClean="0"/>
              <a:t>reporting</a:t>
            </a:r>
          </a:p>
          <a:p>
            <a:pPr>
              <a:spcAft>
                <a:spcPts val="600"/>
              </a:spcAft>
            </a:pPr>
            <a:r>
              <a:rPr lang="en-US" sz="2000" dirty="0" smtClean="0"/>
              <a:t>Taxation</a:t>
            </a:r>
          </a:p>
          <a:p>
            <a:pPr>
              <a:spcAft>
                <a:spcPts val="600"/>
              </a:spcAft>
            </a:pPr>
            <a:r>
              <a:rPr lang="en-US" sz="2000" dirty="0" smtClean="0"/>
              <a:t>Listing Cost and Yearly Expenses</a:t>
            </a:r>
          </a:p>
          <a:p>
            <a:pPr>
              <a:spcAft>
                <a:spcPts val="600"/>
              </a:spcAft>
            </a:pPr>
            <a:r>
              <a:rPr lang="en-US" sz="2000" dirty="0" smtClean="0"/>
              <a:t>Shariah Governance &amp; Rating Requirements</a:t>
            </a:r>
          </a:p>
          <a:p>
            <a:pPr marL="0" indent="0">
              <a:buNone/>
            </a:pPr>
            <a:endParaRPr lang="en-US" sz="2000" dirty="0" smtClean="0"/>
          </a:p>
          <a:p>
            <a:pPr marL="0" indent="0">
              <a:buNone/>
            </a:pPr>
            <a:r>
              <a:rPr lang="en-US" sz="2000" b="1" dirty="0"/>
              <a:t>These Listings Could be enabled on a Separate Platform Network to Accelerate the Process under a Central Clearing System </a:t>
            </a:r>
          </a:p>
          <a:p>
            <a:endParaRPr lang="en-US" sz="2000" dirty="0" smtClean="0"/>
          </a:p>
          <a:p>
            <a:endParaRPr lang="en-US" sz="2000" dirty="0" smtClean="0"/>
          </a:p>
          <a:p>
            <a:endParaRPr lang="en-US" sz="20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6" name="Title 1"/>
          <p:cNvSpPr txBox="1">
            <a:spLocks/>
          </p:cNvSpPr>
          <p:nvPr/>
        </p:nvSpPr>
        <p:spPr>
          <a:xfrm>
            <a:off x="273700" y="280850"/>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OICEF Could Help in Deepening Islamic Capital Markets</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618675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0188" y="155994"/>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OICEF Could Help in Deepening Islamic Capital Markets</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8" name="Content Placeholder 2"/>
          <p:cNvSpPr>
            <a:spLocks noGrp="1"/>
          </p:cNvSpPr>
          <p:nvPr>
            <p:ph idx="1"/>
          </p:nvPr>
        </p:nvSpPr>
        <p:spPr>
          <a:xfrm>
            <a:off x="230188" y="1538510"/>
            <a:ext cx="4356326" cy="5059238"/>
          </a:xfrm>
        </p:spPr>
        <p:txBody>
          <a:bodyPr>
            <a:normAutofit fontScale="85000" lnSpcReduction="10000"/>
          </a:bodyPr>
          <a:lstStyle/>
          <a:p>
            <a:pPr lvl="0" algn="ctr">
              <a:spcAft>
                <a:spcPts val="600"/>
              </a:spcAft>
              <a:buNone/>
            </a:pPr>
            <a:r>
              <a:rPr lang="en-US" sz="2000" b="1" dirty="0" smtClean="0"/>
              <a:t>AIM</a:t>
            </a:r>
            <a:endParaRPr lang="en-US" sz="2000" dirty="0" smtClean="0"/>
          </a:p>
          <a:p>
            <a:pPr algn="just">
              <a:spcAft>
                <a:spcPts val="600"/>
              </a:spcAft>
            </a:pPr>
            <a:r>
              <a:rPr lang="en-US" sz="2000" dirty="0" smtClean="0"/>
              <a:t>No minimum market capitalization </a:t>
            </a:r>
          </a:p>
          <a:p>
            <a:pPr algn="just">
              <a:spcAft>
                <a:spcPts val="600"/>
              </a:spcAft>
            </a:pPr>
            <a:r>
              <a:rPr lang="en-US" sz="2000" dirty="0" smtClean="0"/>
              <a:t>No trading  record requirement </a:t>
            </a:r>
          </a:p>
          <a:p>
            <a:pPr algn="just">
              <a:spcAft>
                <a:spcPts val="600"/>
              </a:spcAft>
            </a:pPr>
            <a:r>
              <a:rPr lang="en-US" sz="2000" dirty="0" smtClean="0"/>
              <a:t>No prescribed level of share to be in public hands</a:t>
            </a:r>
          </a:p>
          <a:p>
            <a:pPr algn="just">
              <a:spcAft>
                <a:spcPts val="600"/>
              </a:spcAft>
            </a:pPr>
            <a:r>
              <a:rPr lang="en-US" sz="2000" dirty="0" smtClean="0"/>
              <a:t>No prior shareholder approval for transactions</a:t>
            </a:r>
          </a:p>
          <a:p>
            <a:pPr algn="just">
              <a:spcAft>
                <a:spcPts val="600"/>
              </a:spcAft>
            </a:pPr>
            <a:r>
              <a:rPr lang="en-US" sz="2000" dirty="0" smtClean="0"/>
              <a:t>Nominated advisor required all time</a:t>
            </a:r>
          </a:p>
          <a:p>
            <a:pPr algn="just">
              <a:spcAft>
                <a:spcPts val="600"/>
              </a:spcAft>
            </a:pPr>
            <a:r>
              <a:rPr lang="en-US" sz="2000" dirty="0" smtClean="0"/>
              <a:t>Yearly up-dates availability on website</a:t>
            </a:r>
          </a:p>
          <a:p>
            <a:pPr algn="just">
              <a:spcAft>
                <a:spcPts val="600"/>
              </a:spcAft>
            </a:pPr>
            <a:r>
              <a:rPr lang="en-US" sz="2000" dirty="0" smtClean="0"/>
              <a:t>Tax Relief Available</a:t>
            </a:r>
          </a:p>
          <a:p>
            <a:pPr>
              <a:spcAft>
                <a:spcPts val="600"/>
              </a:spcAft>
            </a:pPr>
            <a:r>
              <a:rPr lang="en-US" sz="2000" dirty="0" smtClean="0"/>
              <a:t>Admission documents not pre-vetted by the exchange or by the UKLA is most circumstances. The UKLA  will only vet an admission documents where it is also a prospectus under the prospectus directive </a:t>
            </a:r>
            <a:br>
              <a:rPr lang="en-US" sz="2000" dirty="0" smtClean="0"/>
            </a:b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9" name="Content Placeholder 2"/>
          <p:cNvSpPr txBox="1">
            <a:spLocks/>
          </p:cNvSpPr>
          <p:nvPr/>
        </p:nvSpPr>
        <p:spPr>
          <a:xfrm>
            <a:off x="236078" y="884104"/>
            <a:ext cx="8700872" cy="640338"/>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Differences between admission criteria and continuing obligations for AIM the main Market ,</a:t>
            </a:r>
            <a:r>
              <a:rPr kumimoji="0" lang="en-US" sz="2200" b="1" i="0" u="none" strike="noStrike" kern="1200" cap="none" spc="0" normalizeH="0" noProof="0" dirty="0" smtClean="0">
                <a:ln>
                  <a:noFill/>
                </a:ln>
                <a:solidFill>
                  <a:schemeClr val="tx1"/>
                </a:solidFill>
                <a:effectLst/>
                <a:uLnTx/>
                <a:uFillTx/>
                <a:latin typeface="+mn-lt"/>
                <a:ea typeface="+mn-ea"/>
                <a:cs typeface="+mn-cs"/>
              </a:rPr>
              <a:t> London Stock Exchange</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62586" y="1566646"/>
            <a:ext cx="4356326" cy="4769617"/>
          </a:xfrm>
          <a:prstGeom prst="rect">
            <a:avLst/>
          </a:prstGeom>
        </p:spPr>
        <p:txBody>
          <a:bodyPr vert="horz" lIns="91440" tIns="45720" rIns="91440" bIns="45720" rtlCol="0">
            <a:normAutofit fontScale="92500" lnSpcReduction="20000"/>
          </a:bodyPr>
          <a:lstStyle/>
          <a:p>
            <a:pPr marL="342900" marR="0" lvl="0" indent="-342900" algn="ctr" defTabSz="457200" rtl="0" eaLnBrk="1" fontAlgn="auto" latinLnBrk="0" hangingPunct="1">
              <a:lnSpc>
                <a:spcPct val="100000"/>
              </a:lnSpc>
              <a:spcBef>
                <a:spcPct val="20000"/>
              </a:spcBef>
              <a:spcAft>
                <a:spcPts val="60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Main Market</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Minimum market</a:t>
            </a:r>
            <a:r>
              <a:rPr kumimoji="0" lang="en-US" sz="2000" b="0" i="0" u="none" strike="noStrike" kern="1200" cap="none" spc="0" normalizeH="0" noProof="0" dirty="0" smtClean="0">
                <a:ln>
                  <a:noFill/>
                </a:ln>
                <a:solidFill>
                  <a:schemeClr val="tx1"/>
                </a:solidFill>
                <a:effectLst/>
                <a:uLnTx/>
                <a:uFillTx/>
                <a:latin typeface="+mn-lt"/>
                <a:ea typeface="+mn-ea"/>
                <a:cs typeface="+mn-cs"/>
              </a:rPr>
              <a:t> capitalization</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 Normally three-years trading record required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lang="en-US" sz="2000" dirty="0" smtClean="0"/>
              <a:t>Minimum 25 per cent share in public hands</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lang="en-US" sz="2000" dirty="0" smtClean="0"/>
              <a:t>Annual Filing Required</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lang="en-US" sz="2000" dirty="0" smtClean="0"/>
              <a:t> Prior shareholder approval required for substantial acquisitions and disposals (premium lasting only)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lang="en-US" sz="2000" dirty="0" smtClean="0"/>
              <a:t>Standard Tax Applicable</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Sponsor needed for certain transactions (Premium list only)</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Pre-vetting prospectus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by the UKLA</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057" y="980486"/>
            <a:ext cx="8229600" cy="3567066"/>
          </a:xfrm>
        </p:spPr>
        <p:txBody>
          <a:bodyPr>
            <a:normAutofit fontScale="92500"/>
          </a:bodyPr>
          <a:lstStyle/>
          <a:p>
            <a:pPr marL="0" indent="0">
              <a:spcAft>
                <a:spcPts val="600"/>
              </a:spcAft>
              <a:buNone/>
            </a:pPr>
            <a:r>
              <a:rPr lang="en-US" sz="2400" b="1" dirty="0" smtClean="0"/>
              <a:t>Frankfurt Stock Exchange has an Open Market Platform for easy Listings</a:t>
            </a:r>
            <a:r>
              <a:rPr lang="en-US" sz="2400" dirty="0" smtClean="0"/>
              <a:t>:</a:t>
            </a:r>
            <a:endParaRPr lang="en-US" sz="2400" dirty="0"/>
          </a:p>
          <a:p>
            <a:pPr>
              <a:spcAft>
                <a:spcPts val="600"/>
              </a:spcAft>
            </a:pPr>
            <a:r>
              <a:rPr lang="en-US" sz="2400" dirty="0" smtClean="0"/>
              <a:t>Similar Enabling Regulations are offered by The Open Market on the FWB </a:t>
            </a:r>
            <a:r>
              <a:rPr lang="en-US" sz="2400" dirty="0"/>
              <a:t>Frankfurt Stock Exchange </a:t>
            </a:r>
            <a:r>
              <a:rPr lang="en-US" sz="2400" dirty="0" smtClean="0"/>
              <a:t>which trades </a:t>
            </a:r>
            <a:r>
              <a:rPr lang="en-US" sz="2400" dirty="0"/>
              <a:t>German and foreign shares, fixed income securities of German and foreign issuers, as well as funds, certificates and warrants. Shares from more than 60 countries are included in this </a:t>
            </a:r>
            <a:r>
              <a:rPr lang="en-US" sz="2400" dirty="0" smtClean="0"/>
              <a:t>trade. </a:t>
            </a:r>
          </a:p>
          <a:p>
            <a:pPr>
              <a:spcAft>
                <a:spcPts val="600"/>
              </a:spcAft>
            </a:pPr>
            <a:r>
              <a:rPr lang="en-US" sz="2400" dirty="0" smtClean="0"/>
              <a:t>It Maintains a list of “Like Exchanges” from where Dual Listing could be accomplished in a very Short-Period and with low Cost.</a:t>
            </a:r>
            <a:endParaRPr lang="en-US" sz="24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7" name="Title 1"/>
          <p:cNvSpPr txBox="1">
            <a:spLocks/>
          </p:cNvSpPr>
          <p:nvPr/>
        </p:nvSpPr>
        <p:spPr>
          <a:xfrm>
            <a:off x="230878" y="183839"/>
            <a:ext cx="8700872" cy="582544"/>
          </a:xfrm>
          <a:prstGeom prst="rect">
            <a:avLst/>
          </a:prstGeom>
          <a:solidFill>
            <a:srgbClr val="3C8090"/>
          </a:solidFill>
        </p:spPr>
        <p:txBody>
          <a:bodyPr vert="horz" lIns="91440" tIns="45720" rIns="91440" bIns="45720" rtlCol="0" anchor="ctr">
            <a:no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mj-ea"/>
                <a:cs typeface="+mj-cs"/>
              </a:rPr>
              <a:t>OICEF Could Help in Deepening Islamic Capital Markets</a:t>
            </a:r>
            <a:r>
              <a:rPr lang="mr-IN" sz="2800" b="1" dirty="0" smtClean="0">
                <a:solidFill>
                  <a:schemeClr val="bg1"/>
                </a:solidFill>
                <a:effectLst>
                  <a:outerShdw blurRad="38100" dist="38100" dir="2700000" algn="tl">
                    <a:srgbClr val="000000">
                      <a:alpha val="43137"/>
                    </a:srgbClr>
                  </a:outerShdw>
                </a:effectLst>
                <a:latin typeface="+mj-lt"/>
                <a:ea typeface="+mj-ea"/>
                <a:cs typeface="+mj-cs"/>
              </a:rPr>
              <a:t>…</a:t>
            </a:r>
            <a:endParaRPr lang="en-US" sz="28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869134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9064"/>
            <a:ext cx="8229600" cy="4525963"/>
          </a:xfrm>
        </p:spPr>
        <p:txBody>
          <a:bodyPr/>
          <a:lstStyle/>
          <a:p>
            <a:endParaRPr lang="en-US" dirty="0" smtClean="0"/>
          </a:p>
          <a:p>
            <a:endParaRPr lang="en-US" dirty="0"/>
          </a:p>
          <a:p>
            <a:endParaRPr lang="en-US" dirty="0" smtClean="0"/>
          </a:p>
          <a:p>
            <a:endParaRPr lang="en-US" dirty="0"/>
          </a:p>
          <a:p>
            <a:pPr marL="0" indent="0" algn="ctr">
              <a:buNone/>
            </a:pPr>
            <a:r>
              <a:rPr lang="en-US" sz="4000" dirty="0" smtClean="0"/>
              <a:t>Thank You</a:t>
            </a:r>
            <a:endParaRPr lang="en-US" sz="40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Tree>
    <p:extLst>
      <p:ext uri="{BB962C8B-B14F-4D97-AF65-F5344CB8AC3E}">
        <p14:creationId xmlns:p14="http://schemas.microsoft.com/office/powerpoint/2010/main" val="3951283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0907" r="-40907"/>
          <a:stretch/>
        </p:blipFill>
        <p:spPr>
          <a:xfrm>
            <a:off x="125734" y="948951"/>
            <a:ext cx="8927109" cy="5635313"/>
          </a:xfrm>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7" name="Title 1"/>
          <p:cNvSpPr txBox="1">
            <a:spLocks/>
          </p:cNvSpPr>
          <p:nvPr/>
        </p:nvSpPr>
        <p:spPr>
          <a:xfrm>
            <a:off x="844224" y="241689"/>
            <a:ext cx="7871211" cy="582544"/>
          </a:xfrm>
          <a:prstGeom prst="rect">
            <a:avLst/>
          </a:prstGeom>
          <a:solidFill>
            <a:srgbClr val="3C8090"/>
          </a:solidFill>
        </p:spPr>
        <p:txBody>
          <a:bodyPr vert="horz" lIns="91440" tIns="45720" rIns="91440" bIns="45720" rtlCol="0" anchor="ctr">
            <a:noAutofit/>
          </a:bodyPr>
          <a:lstStyle/>
          <a:p>
            <a:pPr algn="ctr"/>
            <a:r>
              <a:rPr lang="en-US" sz="3700" b="1" dirty="0" smtClean="0">
                <a:solidFill>
                  <a:schemeClr val="bg1"/>
                </a:solidFill>
                <a:effectLst>
                  <a:outerShdw blurRad="38100" dist="38100" dir="2700000" algn="tl">
                    <a:srgbClr val="000000">
                      <a:alpha val="43137"/>
                    </a:srgbClr>
                  </a:outerShdw>
                </a:effectLst>
                <a:latin typeface="+mj-lt"/>
                <a:ea typeface="+mj-ea"/>
                <a:cs typeface="+mj-cs"/>
              </a:rPr>
              <a:t>Size of the Global Debt Market</a:t>
            </a:r>
          </a:p>
        </p:txBody>
      </p:sp>
    </p:spTree>
    <p:extLst>
      <p:ext uri="{BB962C8B-B14F-4D97-AF65-F5344CB8AC3E}">
        <p14:creationId xmlns:p14="http://schemas.microsoft.com/office/powerpoint/2010/main" val="2195774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rcRect l="-55874" r="-55874"/>
          <a:stretch>
            <a:fillRect/>
          </a:stretch>
        </p:blipFill>
        <p:spPr>
          <a:xfrm>
            <a:off x="125734" y="792942"/>
            <a:ext cx="9018266" cy="5762123"/>
          </a:xfrm>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6" name="Title 1"/>
          <p:cNvSpPr txBox="1">
            <a:spLocks/>
          </p:cNvSpPr>
          <p:nvPr/>
        </p:nvSpPr>
        <p:spPr>
          <a:xfrm>
            <a:off x="491502" y="122315"/>
            <a:ext cx="7871211" cy="582544"/>
          </a:xfrm>
          <a:prstGeom prst="rect">
            <a:avLst/>
          </a:prstGeom>
          <a:solidFill>
            <a:srgbClr val="3C8090"/>
          </a:solidFill>
        </p:spPr>
        <p:txBody>
          <a:bodyPr vert="horz" lIns="91440" tIns="45720" rIns="91440" bIns="45720" rtlCol="0" anchor="ctr">
            <a:noAutofit/>
          </a:bodyPr>
          <a:lstStyle/>
          <a:p>
            <a:pPr algn="ctr"/>
            <a:r>
              <a:rPr lang="en-US" sz="3700" b="1" dirty="0" smtClean="0">
                <a:solidFill>
                  <a:schemeClr val="bg1"/>
                </a:solidFill>
                <a:effectLst>
                  <a:outerShdw blurRad="38100" dist="38100" dir="2700000" algn="tl">
                    <a:srgbClr val="000000">
                      <a:alpha val="43137"/>
                    </a:srgbClr>
                  </a:outerShdw>
                </a:effectLst>
                <a:latin typeface="+mj-lt"/>
                <a:ea typeface="+mj-ea"/>
                <a:cs typeface="+mj-cs"/>
              </a:rPr>
              <a:t>Size of the Global Equity Market</a:t>
            </a:r>
          </a:p>
        </p:txBody>
      </p:sp>
    </p:spTree>
    <p:extLst>
      <p:ext uri="{BB962C8B-B14F-4D97-AF65-F5344CB8AC3E}">
        <p14:creationId xmlns:p14="http://schemas.microsoft.com/office/powerpoint/2010/main" val="2528730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656950" y="1391395"/>
            <a:ext cx="7787217"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4000" b="1" dirty="0" smtClean="0">
                <a:solidFill>
                  <a:schemeClr val="accent5">
                    <a:lumMod val="50000"/>
                  </a:schemeClr>
                </a:solidFill>
                <a:latin typeface="Cambria" pitchFamily="18" charset="0"/>
              </a:rPr>
              <a:t>Global Rating Canvas</a:t>
            </a:r>
            <a:endParaRPr lang="en-US" sz="40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1956820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3842" r="3842"/>
          <a:stretch>
            <a:fillRect/>
          </a:stretch>
        </p:blipFill>
        <p:spPr>
          <a:xfrm>
            <a:off x="379413" y="998538"/>
            <a:ext cx="7021917" cy="5337539"/>
          </a:xfrm>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5" name="Rectangle 4"/>
          <p:cNvSpPr/>
          <p:nvPr/>
        </p:nvSpPr>
        <p:spPr>
          <a:xfrm>
            <a:off x="3558270" y="721074"/>
            <a:ext cx="5262173" cy="5731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ed Rectangle 8"/>
          <p:cNvSpPr/>
          <p:nvPr/>
        </p:nvSpPr>
        <p:spPr>
          <a:xfrm>
            <a:off x="2919658" y="998537"/>
            <a:ext cx="5900786" cy="519785"/>
          </a:xfrm>
          <a:prstGeom prst="round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714857" y="138530"/>
            <a:ext cx="7989474" cy="582544"/>
          </a:xfrm>
          <a:prstGeom prst="rect">
            <a:avLst/>
          </a:prstGeom>
          <a:solidFill>
            <a:srgbClr val="3C8090"/>
          </a:solidFill>
        </p:spPr>
        <p:txBody>
          <a:bodyPr vert="horz" lIns="91440" tIns="45720" rIns="91440" bIns="45720" rtlCol="0" anchor="ctr">
            <a:noAutofit/>
          </a:bodyPr>
          <a:lstStyle/>
          <a:p>
            <a:pPr algn="ctr" eaLnBrk="0" hangingPunct="0"/>
            <a:r>
              <a:rPr lang="en-US" sz="3700" b="1" dirty="0" smtClean="0">
                <a:solidFill>
                  <a:schemeClr val="bg1"/>
                </a:solidFill>
                <a:effectLst>
                  <a:outerShdw blurRad="38100" dist="38100" dir="2700000" algn="tl">
                    <a:srgbClr val="000000">
                      <a:alpha val="43137"/>
                    </a:srgbClr>
                  </a:outerShdw>
                </a:effectLst>
                <a:latin typeface="+mj-lt"/>
                <a:ea typeface="+mj-ea"/>
                <a:cs typeface="+mj-cs"/>
              </a:rPr>
              <a:t>S&amp;P’s Rated Universe</a:t>
            </a:r>
          </a:p>
        </p:txBody>
      </p:sp>
      <p:sp>
        <p:nvSpPr>
          <p:cNvPr id="3" name="Rectangle 2"/>
          <p:cNvSpPr/>
          <p:nvPr/>
        </p:nvSpPr>
        <p:spPr>
          <a:xfrm>
            <a:off x="539677" y="998538"/>
            <a:ext cx="1985826" cy="25198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12952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743075" y="1666874"/>
          <a:ext cx="5657850" cy="35242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19800" y="3124200"/>
            <a:ext cx="2438400" cy="500137"/>
          </a:xfrm>
          <a:prstGeom prst="rect">
            <a:avLst/>
          </a:prstGeom>
          <a:noFill/>
        </p:spPr>
        <p:txBody>
          <a:bodyPr wrap="square" rtlCol="0">
            <a:spAutoFit/>
          </a:bodyPr>
          <a:lstStyle/>
          <a:p>
            <a:pPr lvl="0">
              <a:spcAft>
                <a:spcPts val="300"/>
              </a:spcAft>
              <a:buFont typeface="Arial" pitchFamily="34" charset="0"/>
              <a:buChar char="•"/>
            </a:pPr>
            <a:r>
              <a:rPr lang="en-US" sz="1200" dirty="0" smtClean="0"/>
              <a:t> Simplify lending </a:t>
            </a:r>
          </a:p>
          <a:p>
            <a:pPr lvl="0">
              <a:spcAft>
                <a:spcPts val="300"/>
              </a:spcAft>
              <a:buFont typeface="Arial" pitchFamily="34" charset="0"/>
              <a:buChar char="•"/>
            </a:pPr>
            <a:r>
              <a:rPr lang="en-US" sz="1200" dirty="0" smtClean="0"/>
              <a:t> Collateral </a:t>
            </a:r>
            <a:r>
              <a:rPr lang="en-US" sz="1200" baseline="0" dirty="0" smtClean="0"/>
              <a:t> may also be relaxed</a:t>
            </a:r>
            <a:endParaRPr lang="en-US" dirty="0"/>
          </a:p>
        </p:txBody>
      </p:sp>
      <p:sp>
        <p:nvSpPr>
          <p:cNvPr id="6" name="TextBox 5"/>
          <p:cNvSpPr txBox="1"/>
          <p:nvPr/>
        </p:nvSpPr>
        <p:spPr>
          <a:xfrm>
            <a:off x="5562600" y="1195134"/>
            <a:ext cx="3276600" cy="1369606"/>
          </a:xfrm>
          <a:prstGeom prst="rect">
            <a:avLst/>
          </a:prstGeom>
          <a:noFill/>
        </p:spPr>
        <p:txBody>
          <a:bodyPr wrap="square" rtlCol="0">
            <a:spAutoFit/>
          </a:bodyPr>
          <a:lstStyle/>
          <a:p>
            <a:pPr lvl="0">
              <a:spcAft>
                <a:spcPts val="300"/>
              </a:spcAft>
              <a:buFont typeface="Arial" pitchFamily="34" charset="0"/>
              <a:buChar char="•"/>
            </a:pPr>
            <a:r>
              <a:rPr lang="en-US" sz="1200" dirty="0" smtClean="0"/>
              <a:t> </a:t>
            </a:r>
            <a:r>
              <a:rPr lang="en-US" sz="1200" b="1" dirty="0" smtClean="0"/>
              <a:t>Higher ratings help access to funds at lower</a:t>
            </a:r>
          </a:p>
          <a:p>
            <a:pPr lvl="0">
              <a:spcAft>
                <a:spcPts val="300"/>
              </a:spcAft>
            </a:pPr>
            <a:r>
              <a:rPr lang="en-US" sz="1200" b="1" dirty="0" smtClean="0"/>
              <a:t>  margins, lower transaction costs</a:t>
            </a:r>
          </a:p>
          <a:p>
            <a:pPr>
              <a:buFont typeface="Arial" pitchFamily="34" charset="0"/>
              <a:buChar char="•"/>
            </a:pPr>
            <a:r>
              <a:rPr lang="en-US" sz="1200" dirty="0" smtClean="0"/>
              <a:t> Quick approval time </a:t>
            </a:r>
          </a:p>
          <a:p>
            <a:pPr>
              <a:buFont typeface="Arial" pitchFamily="34" charset="0"/>
              <a:buChar char="•"/>
            </a:pPr>
            <a:r>
              <a:rPr lang="en-US" sz="1200" dirty="0" smtClean="0"/>
              <a:t> Faster disbursement of funds</a:t>
            </a:r>
          </a:p>
          <a:p>
            <a:pPr>
              <a:buFont typeface="Arial" pitchFamily="34" charset="0"/>
              <a:buChar char="•"/>
            </a:pPr>
            <a:r>
              <a:rPr lang="en-US" sz="1200" b="1" dirty="0" smtClean="0"/>
              <a:t> Documentation of  econo</a:t>
            </a:r>
            <a:r>
              <a:rPr lang="en-US" sz="1200" dirty="0" smtClean="0"/>
              <a:t>my</a:t>
            </a:r>
          </a:p>
          <a:p>
            <a:pPr>
              <a:buFont typeface="Arial" pitchFamily="34" charset="0"/>
              <a:buChar char="•"/>
            </a:pPr>
            <a:endParaRPr lang="en-US" dirty="0"/>
          </a:p>
        </p:txBody>
      </p:sp>
      <p:sp>
        <p:nvSpPr>
          <p:cNvPr id="7" name="TextBox 6"/>
          <p:cNvSpPr txBox="1"/>
          <p:nvPr/>
        </p:nvSpPr>
        <p:spPr>
          <a:xfrm>
            <a:off x="1676400" y="1785863"/>
            <a:ext cx="2438400" cy="500137"/>
          </a:xfrm>
          <a:prstGeom prst="rect">
            <a:avLst/>
          </a:prstGeom>
          <a:noFill/>
        </p:spPr>
        <p:txBody>
          <a:bodyPr wrap="square" rtlCol="0">
            <a:spAutoFit/>
          </a:bodyPr>
          <a:lstStyle/>
          <a:p>
            <a:pPr lvl="0">
              <a:spcAft>
                <a:spcPts val="300"/>
              </a:spcAft>
              <a:buFont typeface="Arial" pitchFamily="34" charset="0"/>
              <a:buChar char="•"/>
            </a:pPr>
            <a:r>
              <a:rPr lang="en-US" sz="1200" dirty="0" smtClean="0"/>
              <a:t> </a:t>
            </a:r>
            <a:r>
              <a:rPr lang="en-US" sz="1200" b="1" dirty="0" smtClean="0"/>
              <a:t>Cross border transaction enabled </a:t>
            </a:r>
          </a:p>
          <a:p>
            <a:pPr lvl="0">
              <a:spcAft>
                <a:spcPts val="300"/>
              </a:spcAft>
              <a:buFont typeface="Arial" pitchFamily="34" charset="0"/>
              <a:buChar char="•"/>
            </a:pPr>
            <a:r>
              <a:rPr lang="en-US" sz="1200" dirty="0" smtClean="0"/>
              <a:t> Infrastructure funding support</a:t>
            </a:r>
            <a:endParaRPr lang="en-US" dirty="0"/>
          </a:p>
        </p:txBody>
      </p:sp>
      <p:sp>
        <p:nvSpPr>
          <p:cNvPr id="8" name="TextBox 7"/>
          <p:cNvSpPr txBox="1"/>
          <p:nvPr/>
        </p:nvSpPr>
        <p:spPr>
          <a:xfrm>
            <a:off x="5486400" y="4419600"/>
            <a:ext cx="3048000" cy="1354217"/>
          </a:xfrm>
          <a:prstGeom prst="rect">
            <a:avLst/>
          </a:prstGeom>
          <a:noFill/>
        </p:spPr>
        <p:txBody>
          <a:bodyPr wrap="square" rtlCol="0">
            <a:spAutoFit/>
          </a:bodyPr>
          <a:lstStyle/>
          <a:p>
            <a:pPr>
              <a:spcAft>
                <a:spcPts val="300"/>
              </a:spcAft>
              <a:buFont typeface="Arial" pitchFamily="34" charset="0"/>
              <a:buChar char="•"/>
            </a:pPr>
            <a:r>
              <a:rPr lang="en-US" sz="1200" b="1" dirty="0" smtClean="0"/>
              <a:t> Information asymmetry reduced </a:t>
            </a:r>
          </a:p>
          <a:p>
            <a:pPr lvl="0">
              <a:spcAft>
                <a:spcPts val="300"/>
              </a:spcAft>
              <a:buFont typeface="Arial" pitchFamily="34" charset="0"/>
              <a:buChar char="•"/>
            </a:pPr>
            <a:r>
              <a:rPr lang="en-US" sz="1200" dirty="0" smtClean="0"/>
              <a:t>Capital market access </a:t>
            </a:r>
          </a:p>
          <a:p>
            <a:pPr lvl="0">
              <a:spcAft>
                <a:spcPts val="300"/>
              </a:spcAft>
              <a:buFont typeface="Arial" pitchFamily="34" charset="0"/>
              <a:buChar char="•"/>
            </a:pPr>
            <a:r>
              <a:rPr lang="en-US" sz="1200" dirty="0"/>
              <a:t> </a:t>
            </a:r>
            <a:r>
              <a:rPr lang="en-US" sz="1200" dirty="0" smtClean="0"/>
              <a:t>Long term funds available</a:t>
            </a:r>
          </a:p>
          <a:p>
            <a:pPr lvl="0">
              <a:spcAft>
                <a:spcPts val="300"/>
              </a:spcAft>
              <a:buFont typeface="Arial" pitchFamily="34" charset="0"/>
              <a:buChar char="•"/>
            </a:pPr>
            <a:r>
              <a:rPr lang="en-US" sz="1200" b="1" dirty="0" smtClean="0"/>
              <a:t> Price discovery</a:t>
            </a:r>
          </a:p>
          <a:p>
            <a:pPr lvl="0">
              <a:buFont typeface="Arial" pitchFamily="34" charset="0"/>
              <a:buChar char="•"/>
            </a:pPr>
            <a:r>
              <a:rPr lang="en-US" sz="1200" dirty="0" smtClean="0"/>
              <a:t> Mutual &amp; pension funds, insurance, NBFCs</a:t>
            </a:r>
          </a:p>
          <a:p>
            <a:pPr lvl="0"/>
            <a:r>
              <a:rPr lang="en-US" sz="1200" dirty="0" smtClean="0"/>
              <a:t>   investments enabled</a:t>
            </a:r>
          </a:p>
        </p:txBody>
      </p:sp>
      <p:sp>
        <p:nvSpPr>
          <p:cNvPr id="9" name="Title 1"/>
          <p:cNvSpPr txBox="1">
            <a:spLocks/>
          </p:cNvSpPr>
          <p:nvPr/>
        </p:nvSpPr>
        <p:spPr>
          <a:xfrm>
            <a:off x="762000" y="255656"/>
            <a:ext cx="7543800" cy="582544"/>
          </a:xfrm>
          <a:prstGeom prst="rect">
            <a:avLst/>
          </a:prstGeom>
          <a:solidFill>
            <a:srgbClr val="3C8090"/>
          </a:solidFill>
        </p:spPr>
        <p:txBody>
          <a:bodyPr vert="horz" lIns="91440" tIns="45720" rIns="91440" bIns="45720" rtlCol="0" anchor="ctr">
            <a:normAutofit fontScale="85000" lnSpcReduction="20000"/>
          </a:bodyPr>
          <a:lstStyle/>
          <a:p>
            <a:pPr lvl="0" algn="ctr" defTabSz="914400">
              <a:spcBef>
                <a:spcPct val="0"/>
              </a:spcBef>
              <a:defRPr/>
            </a:pPr>
            <a:r>
              <a:rPr lang="en-US" sz="4400" b="1" dirty="0" smtClean="0">
                <a:solidFill>
                  <a:schemeClr val="bg1"/>
                </a:solidFill>
                <a:effectLst>
                  <a:outerShdw blurRad="38100" dist="38100" dir="2700000" algn="tl">
                    <a:srgbClr val="000000">
                      <a:alpha val="43137"/>
                    </a:srgbClr>
                  </a:outerShdw>
                </a:effectLst>
                <a:latin typeface="+mj-lt"/>
                <a:ea typeface="+mj-ea"/>
                <a:cs typeface="+mj-cs"/>
              </a:rPr>
              <a:t>Why Credit Ratings? </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1524000" y="4572000"/>
            <a:ext cx="2438400" cy="500137"/>
          </a:xfrm>
          <a:prstGeom prst="rect">
            <a:avLst/>
          </a:prstGeom>
          <a:noFill/>
        </p:spPr>
        <p:txBody>
          <a:bodyPr wrap="square" rtlCol="0">
            <a:spAutoFit/>
          </a:bodyPr>
          <a:lstStyle/>
          <a:p>
            <a:pPr lvl="0">
              <a:spcAft>
                <a:spcPts val="300"/>
              </a:spcAft>
              <a:buFont typeface="Arial" pitchFamily="34" charset="0"/>
              <a:buChar char="•"/>
            </a:pPr>
            <a:r>
              <a:rPr lang="en-US" sz="1200" dirty="0" smtClean="0"/>
              <a:t> Facilitate SMEs to access credit </a:t>
            </a:r>
          </a:p>
          <a:p>
            <a:pPr lvl="0">
              <a:spcAft>
                <a:spcPts val="300"/>
              </a:spcAft>
            </a:pPr>
            <a:r>
              <a:rPr lang="en-US" sz="1200" i="1" dirty="0" smtClean="0"/>
              <a:t> </a:t>
            </a:r>
            <a:r>
              <a:rPr lang="en-US" sz="1200" dirty="0" smtClean="0"/>
              <a:t>(Bangladesh, India)</a:t>
            </a:r>
          </a:p>
        </p:txBody>
      </p:sp>
      <p:sp>
        <p:nvSpPr>
          <p:cNvPr id="11" name="TextBox 10"/>
          <p:cNvSpPr txBox="1"/>
          <p:nvPr/>
        </p:nvSpPr>
        <p:spPr>
          <a:xfrm>
            <a:off x="990600" y="3309863"/>
            <a:ext cx="2438400" cy="500137"/>
          </a:xfrm>
          <a:prstGeom prst="rect">
            <a:avLst/>
          </a:prstGeom>
          <a:noFill/>
        </p:spPr>
        <p:txBody>
          <a:bodyPr wrap="square" rtlCol="0">
            <a:spAutoFit/>
          </a:bodyPr>
          <a:lstStyle/>
          <a:p>
            <a:pPr lvl="0">
              <a:spcAft>
                <a:spcPts val="300"/>
              </a:spcAft>
              <a:buFont typeface="Arial" pitchFamily="34" charset="0"/>
              <a:buChar char="•"/>
            </a:pPr>
            <a:r>
              <a:rPr lang="en-US" sz="1200" dirty="0" smtClean="0"/>
              <a:t> Integration into SDG a project</a:t>
            </a:r>
          </a:p>
          <a:p>
            <a:pPr lvl="0">
              <a:spcAft>
                <a:spcPts val="300"/>
              </a:spcAft>
            </a:pPr>
            <a:r>
              <a:rPr lang="en-US" sz="1200" dirty="0" smtClean="0"/>
              <a:t>  implantation (UNPRI)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458"/>
            <a:ext cx="8229600" cy="4993244"/>
          </a:xfrm>
        </p:spPr>
        <p:txBody>
          <a:bodyPr>
            <a:normAutofit fontScale="92500"/>
          </a:bodyPr>
          <a:lstStyle/>
          <a:p>
            <a:pPr algn="just">
              <a:spcAft>
                <a:spcPts val="600"/>
              </a:spcAft>
            </a:pPr>
            <a:r>
              <a:rPr lang="en-US" sz="2400" dirty="0" smtClean="0"/>
              <a:t>USD is the biggest Reserve Currency &gt;60% Central Banking </a:t>
            </a:r>
            <a:r>
              <a:rPr lang="en-US" sz="2400" dirty="0" smtClean="0"/>
              <a:t>Reserves, therefor BIG3 Emerged</a:t>
            </a:r>
            <a:endParaRPr lang="en-US" sz="2400" dirty="0" smtClean="0"/>
          </a:p>
          <a:p>
            <a:pPr algn="just">
              <a:spcAft>
                <a:spcPts val="600"/>
              </a:spcAft>
            </a:pPr>
            <a:r>
              <a:rPr lang="en-US" sz="2400" dirty="0" smtClean="0"/>
              <a:t>Global Standard Setting Bodies Enable Credit Ratings</a:t>
            </a:r>
          </a:p>
          <a:p>
            <a:pPr algn="just">
              <a:spcAft>
                <a:spcPts val="600"/>
              </a:spcAft>
            </a:pPr>
            <a:r>
              <a:rPr lang="en-US" sz="2400" dirty="0" smtClean="0"/>
              <a:t>BIG3 Enabled in Basel II/III for Capital Requirements Calculations</a:t>
            </a:r>
          </a:p>
          <a:p>
            <a:pPr algn="just">
              <a:spcAft>
                <a:spcPts val="600"/>
              </a:spcAft>
            </a:pPr>
            <a:r>
              <a:rPr lang="en-US" sz="2400" dirty="0" smtClean="0"/>
              <a:t>Ratings are Required by </a:t>
            </a:r>
            <a:r>
              <a:rPr lang="en-US" sz="2400" dirty="0"/>
              <a:t>R</a:t>
            </a:r>
            <a:r>
              <a:rPr lang="en-US" sz="2400" dirty="0" smtClean="0"/>
              <a:t>egulatory </a:t>
            </a:r>
            <a:r>
              <a:rPr lang="en-US" sz="2400" dirty="0"/>
              <a:t>F</a:t>
            </a:r>
            <a:r>
              <a:rPr lang="en-US" sz="2400" dirty="0" smtClean="0"/>
              <a:t>ramework &amp; Investors for pricing and trading on Listed Issues</a:t>
            </a:r>
          </a:p>
          <a:p>
            <a:pPr algn="just">
              <a:spcAft>
                <a:spcPts val="600"/>
              </a:spcAft>
            </a:pPr>
            <a:r>
              <a:rPr lang="en-US" sz="2400" dirty="0" smtClean="0"/>
              <a:t>Sheer Size of the Markets need Ratings for Stability</a:t>
            </a:r>
          </a:p>
          <a:p>
            <a:pPr algn="just">
              <a:spcAft>
                <a:spcPts val="600"/>
              </a:spcAft>
            </a:pPr>
            <a:r>
              <a:rPr lang="en-US" sz="2400" dirty="0" smtClean="0"/>
              <a:t>Global Pension Funds, Insurance, Financial Institutions, Corporates and International Individual Investors depend on the Bond Market for regular Income Streams thus Reliance on Ratings is Universal and the Debt Market is the Backbone of an Economy</a:t>
            </a:r>
          </a:p>
          <a:p>
            <a:pPr marL="0" indent="0">
              <a:buNone/>
            </a:pPr>
            <a:endParaRPr lang="en-US" sz="2400" dirty="0" smtClean="0"/>
          </a:p>
          <a:p>
            <a:endParaRPr lang="en-US" sz="20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68292"/>
            <a:ext cx="3200400" cy="675640"/>
          </a:xfrm>
          <a:prstGeom prst="rect">
            <a:avLst/>
          </a:prstGeom>
          <a:noFill/>
          <a:ln w="9525">
            <a:noFill/>
            <a:miter lim="800000"/>
            <a:headEnd/>
            <a:tailEnd/>
          </a:ln>
        </p:spPr>
      </p:pic>
      <p:sp>
        <p:nvSpPr>
          <p:cNvPr id="6" name="Title 1"/>
          <p:cNvSpPr txBox="1">
            <a:spLocks/>
          </p:cNvSpPr>
          <p:nvPr/>
        </p:nvSpPr>
        <p:spPr>
          <a:xfrm>
            <a:off x="815588" y="235974"/>
            <a:ext cx="7871211" cy="582544"/>
          </a:xfrm>
          <a:prstGeom prst="rect">
            <a:avLst/>
          </a:prstGeom>
          <a:solidFill>
            <a:srgbClr val="3C8090"/>
          </a:solidFill>
        </p:spPr>
        <p:txBody>
          <a:bodyPr vert="horz" lIns="91440" tIns="45720" rIns="91440" bIns="45720" rtlCol="0" anchor="ctr">
            <a:noAutofit/>
          </a:bodyPr>
          <a:lstStyle/>
          <a:p>
            <a:pPr lvl="0" algn="ctr" defTabSz="914400">
              <a:spcBef>
                <a:spcPct val="0"/>
              </a:spcBef>
              <a:defRPr/>
            </a:pPr>
            <a:r>
              <a:rPr lang="en-US" sz="3700" b="1" dirty="0" smtClean="0">
                <a:solidFill>
                  <a:schemeClr val="bg1"/>
                </a:solidFill>
                <a:effectLst>
                  <a:outerShdw blurRad="38100" dist="38100" dir="2700000" algn="tl">
                    <a:srgbClr val="000000">
                      <a:alpha val="43137"/>
                    </a:srgbClr>
                  </a:outerShdw>
                </a:effectLst>
                <a:latin typeface="+mj-lt"/>
                <a:ea typeface="+mj-ea"/>
                <a:cs typeface="+mj-cs"/>
              </a:rPr>
              <a:t>Global Regulatory Support for Ratings</a:t>
            </a:r>
            <a:r>
              <a:rPr lang="en-US" sz="3700" b="1" dirty="0" smtClean="0">
                <a:solidFill>
                  <a:schemeClr val="bg1"/>
                </a:solidFill>
                <a:effectLst>
                  <a:outerShdw blurRad="38100" dist="38100" dir="2700000" algn="tl">
                    <a:srgbClr val="000000">
                      <a:alpha val="43137"/>
                    </a:srgbClr>
                  </a:outerShdw>
                </a:effectLst>
                <a:latin typeface="+mj-lt"/>
                <a:ea typeface="+mj-ea"/>
                <a:cs typeface="+mj-cs"/>
              </a:rPr>
              <a:t>! </a:t>
            </a:r>
            <a:endParaRPr lang="en-US" sz="3700"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27705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102188" y="1391395"/>
            <a:ext cx="8758970" cy="3057757"/>
          </a:xfrm>
          <a:prstGeom prst="rect">
            <a:avLst/>
          </a:prstGeom>
          <a:noFill/>
          <a:ln w="9525">
            <a:noFill/>
            <a:miter lim="800000"/>
            <a:headEnd/>
            <a:tailEnd/>
          </a:ln>
        </p:spPr>
        <p:txBody>
          <a:bodyPr anchor="ctr"/>
          <a:lstStyle/>
          <a:p>
            <a:pPr algn="ctr" defTabSz="873125" fontAlgn="auto">
              <a:lnSpc>
                <a:spcPct val="125000"/>
              </a:lnSpc>
              <a:spcBef>
                <a:spcPts val="0"/>
              </a:spcBef>
              <a:spcAft>
                <a:spcPts val="600"/>
              </a:spcAft>
              <a:defRPr/>
            </a:pPr>
            <a:r>
              <a:rPr lang="en-US" sz="4000" b="1" dirty="0" smtClean="0">
                <a:solidFill>
                  <a:schemeClr val="accent5">
                    <a:lumMod val="50000"/>
                  </a:schemeClr>
                </a:solidFill>
                <a:latin typeface="Cambria" pitchFamily="18" charset="0"/>
              </a:rPr>
              <a:t>Shari’ah Aspects in Global Credit Rating Agencies Methodology</a:t>
            </a:r>
            <a:endParaRPr lang="en-US" sz="4000" b="1" dirty="0">
              <a:solidFill>
                <a:schemeClr val="accent5">
                  <a:lumMod val="5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t="9917" b="12284"/>
          <a:stretch>
            <a:fillRect/>
          </a:stretch>
        </p:blipFill>
        <p:spPr bwMode="auto">
          <a:xfrm>
            <a:off x="5943600" y="6182360"/>
            <a:ext cx="3200400" cy="675640"/>
          </a:xfrm>
          <a:prstGeom prst="rect">
            <a:avLst/>
          </a:prstGeom>
          <a:noFill/>
          <a:ln w="9525">
            <a:noFill/>
            <a:miter lim="800000"/>
            <a:headEnd/>
            <a:tailEnd/>
          </a:ln>
        </p:spPr>
      </p:pic>
    </p:spTree>
    <p:extLst>
      <p:ext uri="{BB962C8B-B14F-4D97-AF65-F5344CB8AC3E}">
        <p14:creationId xmlns:p14="http://schemas.microsoft.com/office/powerpoint/2010/main" val="1946503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EED9A72E3884244BD28C0C603EE9C9F" ma:contentTypeVersion="10" ma:contentTypeDescription="Yeni belge oluşturun." ma:contentTypeScope="" ma:versionID="93573a4fae1b2a6a38bb9e4a20736801">
  <xsd:schema xmlns:xsd="http://www.w3.org/2001/XMLSchema" xmlns:xs="http://www.w3.org/2001/XMLSchema" xmlns:p="http://schemas.microsoft.com/office/2006/metadata/properties" xmlns:ns2="115bed41-4006-407e-8152-b817fc9efde8" xmlns:ns3="80e7c24a-ead5-4e15-a462-1b18f426cab1" targetNamespace="http://schemas.microsoft.com/office/2006/metadata/properties" ma:root="true" ma:fieldsID="19e7fc69adf49ec2b028ed0ecedcb0e7" ns2:_="" ns3:_="">
    <xsd:import namespace="115bed41-4006-407e-8152-b817fc9efde8"/>
    <xsd:import namespace="80e7c24a-ead5-4e15-a462-1b18f426ca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bed41-4006-407e-8152-b817fc9efde8" elementFormDefault="qualified">
    <xsd:import namespace="http://schemas.microsoft.com/office/2006/documentManagement/types"/>
    <xsd:import namespace="http://schemas.microsoft.com/office/infopath/2007/PartnerControls"/>
    <xsd:element name="SharedWithUsers" ma:index="8"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e7c24a-ead5-4e15-a462-1b18f426ca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34526-3426-464F-9B38-52DD7CC3DF02}"/>
</file>

<file path=customXml/itemProps2.xml><?xml version="1.0" encoding="utf-8"?>
<ds:datastoreItem xmlns:ds="http://schemas.openxmlformats.org/officeDocument/2006/customXml" ds:itemID="{F1FA7EF8-AA49-4888-AED5-51EE65CAF3A6}"/>
</file>

<file path=customXml/itemProps3.xml><?xml version="1.0" encoding="utf-8"?>
<ds:datastoreItem xmlns:ds="http://schemas.openxmlformats.org/officeDocument/2006/customXml" ds:itemID="{A8B01165-8907-4D53-8A4A-C24E686C2935}"/>
</file>

<file path=docProps/app.xml><?xml version="1.0" encoding="utf-8"?>
<Properties xmlns="http://schemas.openxmlformats.org/officeDocument/2006/extended-properties" xmlns:vt="http://schemas.openxmlformats.org/officeDocument/2006/docPropsVTypes">
  <TotalTime>591</TotalTime>
  <Words>1154</Words>
  <Application>Microsoft Macintosh PowerPoint</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FAHEEM AHMAD</dc:creator>
  <cp:lastModifiedBy>FAHEEM AHMAD</cp:lastModifiedBy>
  <cp:revision>86</cp:revision>
  <dcterms:created xsi:type="dcterms:W3CDTF">2019-09-22T11:16:27Z</dcterms:created>
  <dcterms:modified xsi:type="dcterms:W3CDTF">2019-09-24T09:13:56Z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0x0101002EED9A72E3884244BD28C0C603EE9C9F</vt:lpwstr>
  </property>
</Properties>
</file>