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3" r:id="rId6"/>
    <p:sldMasterId id="2147483685" r:id="rId7"/>
  </p:sldMasterIdLst>
  <p:notesMasterIdLst>
    <p:notesMasterId r:id="rId18"/>
  </p:notesMasterIdLst>
  <p:handoutMasterIdLst>
    <p:handoutMasterId r:id="rId19"/>
  </p:handoutMasterIdLst>
  <p:sldIdLst>
    <p:sldId id="279" r:id="rId8"/>
    <p:sldId id="306" r:id="rId9"/>
    <p:sldId id="299" r:id="rId10"/>
    <p:sldId id="298" r:id="rId11"/>
    <p:sldId id="308" r:id="rId12"/>
    <p:sldId id="333" r:id="rId13"/>
    <p:sldId id="334" r:id="rId14"/>
    <p:sldId id="338" r:id="rId15"/>
    <p:sldId id="339" r:id="rId16"/>
    <p:sldId id="280" r:id="rId17"/>
  </p:sldIdLst>
  <p:sldSz cx="9144000" cy="5143500" type="screen16x9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54061"/>
    <a:srgbClr val="0066CC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89884" autoAdjust="0"/>
  </p:normalViewPr>
  <p:slideViewPr>
    <p:cSldViewPr snapToGrid="0" snapToObjects="1">
      <p:cViewPr varScale="1">
        <p:scale>
          <a:sx n="137" d="100"/>
          <a:sy n="137" d="100"/>
        </p:scale>
        <p:origin x="65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8F34A-CC23-426C-9B05-2DDABEECD8D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9C2B640-7294-4171-8C17-296B1BF9C769}">
      <dgm:prSet phldrT="[Metin]" custT="1"/>
      <dgm:spPr>
        <a:solidFill>
          <a:srgbClr val="002060"/>
        </a:solidFill>
        <a:ln>
          <a:solidFill>
            <a:srgbClr val="25406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300" noProof="0" dirty="0" smtClean="0"/>
            <a:t>Full  Mobilization</a:t>
          </a:r>
          <a:endParaRPr lang="en-US" sz="1300" b="1" noProof="0" dirty="0"/>
        </a:p>
      </dgm:t>
    </dgm:pt>
    <dgm:pt modelId="{72223F48-1308-446E-9E0A-4FFDBD976EFD}" type="parTrans" cxnId="{E062ED78-0830-4586-81BA-F735201880C1}">
      <dgm:prSet/>
      <dgm:spPr/>
      <dgm:t>
        <a:bodyPr/>
        <a:lstStyle/>
        <a:p>
          <a:endParaRPr lang="tr-TR" sz="1300"/>
        </a:p>
      </dgm:t>
    </dgm:pt>
    <dgm:pt modelId="{5D716724-9948-4C33-B90F-4A545E390C55}" type="sibTrans" cxnId="{E062ED78-0830-4586-81BA-F735201880C1}">
      <dgm:prSet/>
      <dgm:spPr/>
      <dgm:t>
        <a:bodyPr/>
        <a:lstStyle/>
        <a:p>
          <a:endParaRPr lang="tr-TR" sz="1300"/>
        </a:p>
      </dgm:t>
    </dgm:pt>
    <dgm:pt modelId="{4902D61D-EA5C-418B-8198-698F92E93210}">
      <dgm:prSet phldrT="[Metin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300" b="1" dirty="0" smtClean="0">
              <a:solidFill>
                <a:schemeClr val="tx1"/>
              </a:solidFill>
            </a:rPr>
            <a:t>To ensure the fast and reliable transfer of gold in bank accounts through the interbank transfer system</a:t>
          </a:r>
          <a:r>
            <a:rPr lang="tr-TR" sz="1300" b="1" dirty="0" smtClean="0">
              <a:solidFill>
                <a:schemeClr val="tx1"/>
              </a:solidFill>
            </a:rPr>
            <a:t>.</a:t>
          </a:r>
          <a:endParaRPr lang="tr-TR" sz="1300" dirty="0">
            <a:solidFill>
              <a:schemeClr val="tx1"/>
            </a:solidFill>
          </a:endParaRPr>
        </a:p>
      </dgm:t>
    </dgm:pt>
    <dgm:pt modelId="{2681E5C2-1D5F-46FD-8889-E6A337D67721}" type="parTrans" cxnId="{497997C7-D4C3-42DE-8E23-2956976050E5}">
      <dgm:prSet/>
      <dgm:spPr/>
      <dgm:t>
        <a:bodyPr/>
        <a:lstStyle/>
        <a:p>
          <a:endParaRPr lang="tr-TR" sz="1300"/>
        </a:p>
      </dgm:t>
    </dgm:pt>
    <dgm:pt modelId="{43913D9D-15CC-4F55-AC16-EA0AA6D706D4}" type="sibTrans" cxnId="{497997C7-D4C3-42DE-8E23-2956976050E5}">
      <dgm:prSet/>
      <dgm:spPr/>
      <dgm:t>
        <a:bodyPr/>
        <a:lstStyle/>
        <a:p>
          <a:endParaRPr lang="tr-TR" sz="1300"/>
        </a:p>
      </dgm:t>
    </dgm:pt>
    <dgm:pt modelId="{5383CCAA-427E-4565-BF32-CB0271AB8379}">
      <dgm:prSet phldrT="[Metin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1300" dirty="0" smtClean="0"/>
            <a:t>               </a:t>
          </a:r>
        </a:p>
        <a:p>
          <a:r>
            <a:rPr lang="en-US" sz="1300" noProof="0" dirty="0" smtClean="0"/>
            <a:t> Gold Transaction within the National  Platform</a:t>
          </a:r>
          <a:endParaRPr lang="en-US" sz="1300" b="1" noProof="0" dirty="0"/>
        </a:p>
      </dgm:t>
    </dgm:pt>
    <dgm:pt modelId="{2C097AE1-0002-4041-B023-66CC77410D70}" type="parTrans" cxnId="{1EC6ADD9-FBC7-4B2B-8950-4137BB04DDD2}">
      <dgm:prSet/>
      <dgm:spPr/>
      <dgm:t>
        <a:bodyPr/>
        <a:lstStyle/>
        <a:p>
          <a:endParaRPr lang="tr-TR" sz="1300"/>
        </a:p>
      </dgm:t>
    </dgm:pt>
    <dgm:pt modelId="{A8329C46-95BC-443F-BE87-DFA6C7890468}" type="sibTrans" cxnId="{1EC6ADD9-FBC7-4B2B-8950-4137BB04DDD2}">
      <dgm:prSet/>
      <dgm:spPr/>
      <dgm:t>
        <a:bodyPr/>
        <a:lstStyle/>
        <a:p>
          <a:endParaRPr lang="tr-TR" sz="1300"/>
        </a:p>
      </dgm:t>
    </dgm:pt>
    <dgm:pt modelId="{319F74E8-2BBD-46F7-88D4-787BA5E126B3}">
      <dgm:prSet phldrT="[Metin]" custT="1"/>
      <dgm:spPr>
        <a:ln>
          <a:solidFill>
            <a:srgbClr val="254061"/>
          </a:solidFill>
        </a:ln>
      </dgm:spPr>
      <dgm:t>
        <a:bodyPr/>
        <a:lstStyle/>
        <a:p>
          <a:r>
            <a:rPr lang="en-US" sz="1300" b="1" noProof="0" dirty="0" smtClean="0">
              <a:solidFill>
                <a:schemeClr val="tx1"/>
              </a:solidFill>
            </a:rPr>
            <a:t>To provide the basis for the transferring of banks’ gold balances abroad back to our country.</a:t>
          </a:r>
          <a:endParaRPr lang="en-US" sz="1300" b="1" noProof="0" dirty="0">
            <a:solidFill>
              <a:schemeClr val="tx1"/>
            </a:solidFill>
          </a:endParaRPr>
        </a:p>
      </dgm:t>
    </dgm:pt>
    <dgm:pt modelId="{6A898BBE-63B1-4E4F-8591-AD91C2CAFE80}" type="parTrans" cxnId="{F988F4F1-CFB4-40FB-8418-89BB217F5D43}">
      <dgm:prSet/>
      <dgm:spPr/>
      <dgm:t>
        <a:bodyPr/>
        <a:lstStyle/>
        <a:p>
          <a:endParaRPr lang="tr-TR" sz="1300"/>
        </a:p>
      </dgm:t>
    </dgm:pt>
    <dgm:pt modelId="{5F00EDD3-8D7A-4078-9D4F-761E63D86F95}" type="sibTrans" cxnId="{F988F4F1-CFB4-40FB-8418-89BB217F5D43}">
      <dgm:prSet/>
      <dgm:spPr/>
      <dgm:t>
        <a:bodyPr/>
        <a:lstStyle/>
        <a:p>
          <a:endParaRPr lang="tr-TR" sz="1300"/>
        </a:p>
      </dgm:t>
    </dgm:pt>
    <dgm:pt modelId="{BBA0B01B-87CC-484F-B1A7-7D45DF9937CE}">
      <dgm:prSet phldrT="[Metin]" custT="1"/>
      <dgm:spPr>
        <a:ln>
          <a:solidFill>
            <a:srgbClr val="254061"/>
          </a:solidFill>
        </a:ln>
      </dgm:spPr>
      <dgm:t>
        <a:bodyPr/>
        <a:lstStyle/>
        <a:p>
          <a:r>
            <a:rPr lang="en-US" sz="1300" b="1" noProof="0" dirty="0" smtClean="0">
              <a:solidFill>
                <a:schemeClr val="tx1"/>
              </a:solidFill>
            </a:rPr>
            <a:t>To provide the infrastructure of swap transactions of gold products with other financial instruments in our country.</a:t>
          </a:r>
          <a:endParaRPr lang="en-US" sz="1300" b="1" noProof="0" dirty="0">
            <a:solidFill>
              <a:schemeClr val="tx1"/>
            </a:solidFill>
          </a:endParaRPr>
        </a:p>
      </dgm:t>
    </dgm:pt>
    <dgm:pt modelId="{82FA0E8B-C33C-4588-88B5-415A84AA95E4}" type="parTrans" cxnId="{5FDE6EEF-DE6A-4A3F-BC31-521D59609559}">
      <dgm:prSet/>
      <dgm:spPr/>
      <dgm:t>
        <a:bodyPr/>
        <a:lstStyle/>
        <a:p>
          <a:endParaRPr lang="tr-TR" sz="1300"/>
        </a:p>
      </dgm:t>
    </dgm:pt>
    <dgm:pt modelId="{75584D59-A35C-4ECC-8D76-B9669059E56F}" type="sibTrans" cxnId="{5FDE6EEF-DE6A-4A3F-BC31-521D59609559}">
      <dgm:prSet/>
      <dgm:spPr/>
      <dgm:t>
        <a:bodyPr/>
        <a:lstStyle/>
        <a:p>
          <a:endParaRPr lang="tr-TR" sz="1300"/>
        </a:p>
      </dgm:t>
    </dgm:pt>
    <dgm:pt modelId="{01B885B1-137B-4B79-9944-763936838ED0}">
      <dgm:prSet phldrT="[Metin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300" noProof="0" dirty="0" smtClean="0"/>
            <a:t>Strengthening Interbank Competition</a:t>
          </a:r>
          <a:endParaRPr lang="en-US" sz="1300" b="1" noProof="0" dirty="0"/>
        </a:p>
      </dgm:t>
    </dgm:pt>
    <dgm:pt modelId="{47F7C2EE-E0AC-44D4-B922-D7D7D2590008}" type="parTrans" cxnId="{66FA0EE5-5953-43CF-B663-A4D039B71599}">
      <dgm:prSet/>
      <dgm:spPr/>
      <dgm:t>
        <a:bodyPr/>
        <a:lstStyle/>
        <a:p>
          <a:endParaRPr lang="tr-TR" sz="1300"/>
        </a:p>
      </dgm:t>
    </dgm:pt>
    <dgm:pt modelId="{382A63F1-3841-4B31-B6AE-28535D832EA0}" type="sibTrans" cxnId="{66FA0EE5-5953-43CF-B663-A4D039B71599}">
      <dgm:prSet/>
      <dgm:spPr/>
      <dgm:t>
        <a:bodyPr/>
        <a:lstStyle/>
        <a:p>
          <a:endParaRPr lang="tr-TR" sz="1300"/>
        </a:p>
      </dgm:t>
    </dgm:pt>
    <dgm:pt modelId="{1DE98629-FFB8-4390-86B7-89AE40A13A39}">
      <dgm:prSet phldrT="[Metin]" custT="1"/>
      <dgm:spPr>
        <a:ln>
          <a:solidFill>
            <a:srgbClr val="254061"/>
          </a:solidFill>
        </a:ln>
      </dgm:spPr>
      <dgm:t>
        <a:bodyPr/>
        <a:lstStyle/>
        <a:p>
          <a:endParaRPr lang="tr-TR" sz="1300" dirty="0">
            <a:solidFill>
              <a:schemeClr val="tx1"/>
            </a:solidFill>
          </a:endParaRPr>
        </a:p>
      </dgm:t>
    </dgm:pt>
    <dgm:pt modelId="{17452C90-4216-4134-AE5C-28AD84CA59C4}" type="parTrans" cxnId="{77640592-06B4-4463-ABC8-F931E407EE96}">
      <dgm:prSet/>
      <dgm:spPr/>
      <dgm:t>
        <a:bodyPr/>
        <a:lstStyle/>
        <a:p>
          <a:endParaRPr lang="tr-TR" sz="1300"/>
        </a:p>
      </dgm:t>
    </dgm:pt>
    <dgm:pt modelId="{20D98353-2B0E-4F00-A3CB-36B8E3FF7713}" type="sibTrans" cxnId="{77640592-06B4-4463-ABC8-F931E407EE96}">
      <dgm:prSet/>
      <dgm:spPr/>
      <dgm:t>
        <a:bodyPr/>
        <a:lstStyle/>
        <a:p>
          <a:endParaRPr lang="tr-TR" sz="1300"/>
        </a:p>
      </dgm:t>
    </dgm:pt>
    <dgm:pt modelId="{28D6AF74-54AD-4D81-AF61-A064899BF166}">
      <dgm:prSet phldrT="[Metin]" custT="1"/>
      <dgm:spPr>
        <a:ln>
          <a:solidFill>
            <a:srgbClr val="254061"/>
          </a:solidFill>
        </a:ln>
      </dgm:spPr>
      <dgm:t>
        <a:bodyPr/>
        <a:lstStyle/>
        <a:p>
          <a:r>
            <a:rPr lang="en-US" sz="1300" b="1" dirty="0" smtClean="0">
              <a:solidFill>
                <a:schemeClr val="tx1"/>
              </a:solidFill>
            </a:rPr>
            <a:t>To increase competition between banks in gold pricing in favor of customers</a:t>
          </a:r>
          <a:r>
            <a:rPr lang="tr-TR" sz="1300" b="1" dirty="0" smtClean="0">
              <a:solidFill>
                <a:schemeClr val="tx1"/>
              </a:solidFill>
            </a:rPr>
            <a:t>.</a:t>
          </a:r>
          <a:endParaRPr lang="tr-TR" sz="1300" b="1" dirty="0">
            <a:solidFill>
              <a:schemeClr val="tx1"/>
            </a:solidFill>
          </a:endParaRPr>
        </a:p>
      </dgm:t>
    </dgm:pt>
    <dgm:pt modelId="{7B8B543F-0BAC-46AD-BFF9-4850382A4C6A}" type="parTrans" cxnId="{40957EE5-75BD-4A69-904F-BDC2EB7EA9E3}">
      <dgm:prSet/>
      <dgm:spPr/>
      <dgm:t>
        <a:bodyPr/>
        <a:lstStyle/>
        <a:p>
          <a:endParaRPr lang="tr-TR" sz="1300"/>
        </a:p>
      </dgm:t>
    </dgm:pt>
    <dgm:pt modelId="{256EFF7C-FB07-4BDB-8FDF-44AC5E62FCBB}" type="sibTrans" cxnId="{40957EE5-75BD-4A69-904F-BDC2EB7EA9E3}">
      <dgm:prSet/>
      <dgm:spPr/>
      <dgm:t>
        <a:bodyPr/>
        <a:lstStyle/>
        <a:p>
          <a:endParaRPr lang="tr-TR" sz="1300"/>
        </a:p>
      </dgm:t>
    </dgm:pt>
    <dgm:pt modelId="{87A7A5A3-7030-487E-9E74-0F74D512EDE2}">
      <dgm:prSet phldrT="[Metin]" custT="1"/>
      <dgm:spPr>
        <a:ln>
          <a:solidFill>
            <a:srgbClr val="254061"/>
          </a:solidFill>
        </a:ln>
      </dgm:spPr>
      <dgm:t>
        <a:bodyPr/>
        <a:lstStyle/>
        <a:p>
          <a:r>
            <a:rPr lang="en-US" sz="1300" b="1" noProof="0" dirty="0" smtClean="0">
              <a:solidFill>
                <a:schemeClr val="tx1"/>
              </a:solidFill>
            </a:rPr>
            <a:t>To contribute to the development of the interbank loan market.</a:t>
          </a:r>
          <a:endParaRPr lang="en-US" sz="1300" b="1" noProof="0" dirty="0">
            <a:solidFill>
              <a:schemeClr val="tx1"/>
            </a:solidFill>
          </a:endParaRPr>
        </a:p>
      </dgm:t>
    </dgm:pt>
    <dgm:pt modelId="{F6E14478-B6A9-45C1-AE5C-202E5E3937F1}" type="parTrans" cxnId="{2B7E183C-F75F-4AFD-8DA4-BDC7D7A899EB}">
      <dgm:prSet/>
      <dgm:spPr/>
      <dgm:t>
        <a:bodyPr/>
        <a:lstStyle/>
        <a:p>
          <a:endParaRPr lang="tr-TR" sz="1300"/>
        </a:p>
      </dgm:t>
    </dgm:pt>
    <dgm:pt modelId="{2AD6E51F-3366-41D8-8BBE-B8EC6B17A449}" type="sibTrans" cxnId="{2B7E183C-F75F-4AFD-8DA4-BDC7D7A899EB}">
      <dgm:prSet/>
      <dgm:spPr/>
      <dgm:t>
        <a:bodyPr/>
        <a:lstStyle/>
        <a:p>
          <a:endParaRPr lang="tr-TR" sz="1300"/>
        </a:p>
      </dgm:t>
    </dgm:pt>
    <dgm:pt modelId="{BFCEE412-0B7A-4D10-A6B8-05D4D1F1931F}">
      <dgm:prSet phldrT="[Metin]" custT="1"/>
      <dgm:spPr>
        <a:ln>
          <a:solidFill>
            <a:srgbClr val="254061"/>
          </a:solidFill>
        </a:ln>
      </dgm:spPr>
      <dgm:t>
        <a:bodyPr/>
        <a:lstStyle/>
        <a:p>
          <a:r>
            <a:rPr lang="en-US" sz="1300" b="1" noProof="0" dirty="0" smtClean="0">
              <a:solidFill>
                <a:schemeClr val="tx1"/>
              </a:solidFill>
            </a:rPr>
            <a:t>To attract under-the-mattress gold into the financial system.</a:t>
          </a:r>
          <a:endParaRPr lang="en-US" sz="1300" b="1" noProof="0" dirty="0">
            <a:solidFill>
              <a:schemeClr val="tx1"/>
            </a:solidFill>
          </a:endParaRPr>
        </a:p>
      </dgm:t>
    </dgm:pt>
    <dgm:pt modelId="{F18FE543-6787-4155-8822-8443EF1AA809}" type="parTrans" cxnId="{2428F7C2-873D-4734-BC28-86C0CE2BA8CA}">
      <dgm:prSet/>
      <dgm:spPr/>
      <dgm:t>
        <a:bodyPr/>
        <a:lstStyle/>
        <a:p>
          <a:endParaRPr lang="tr-TR" sz="1300"/>
        </a:p>
      </dgm:t>
    </dgm:pt>
    <dgm:pt modelId="{3754F28B-8034-4F9E-90AD-C4D8B05E668C}" type="sibTrans" cxnId="{2428F7C2-873D-4734-BC28-86C0CE2BA8CA}">
      <dgm:prSet/>
      <dgm:spPr/>
      <dgm:t>
        <a:bodyPr/>
        <a:lstStyle/>
        <a:p>
          <a:endParaRPr lang="tr-TR" sz="1300"/>
        </a:p>
      </dgm:t>
    </dgm:pt>
    <dgm:pt modelId="{3401DCBC-DF3B-4977-826C-6321D7CAA07C}">
      <dgm:prSet phldrT="[Metin]" custT="1"/>
      <dgm:spPr>
        <a:ln>
          <a:solidFill>
            <a:srgbClr val="254061"/>
          </a:solidFill>
        </a:ln>
      </dgm:spPr>
      <dgm:t>
        <a:bodyPr/>
        <a:lstStyle/>
        <a:p>
          <a:r>
            <a:rPr lang="en-US" sz="1300" b="1" noProof="0" dirty="0" smtClean="0">
              <a:solidFill>
                <a:schemeClr val="tx1"/>
              </a:solidFill>
            </a:rPr>
            <a:t>To form the appropriate infrastructure for gold to be used as a payment instrument.</a:t>
          </a:r>
          <a:endParaRPr lang="en-US" sz="1300" b="1" noProof="0" dirty="0">
            <a:solidFill>
              <a:schemeClr val="tx1"/>
            </a:solidFill>
          </a:endParaRPr>
        </a:p>
      </dgm:t>
    </dgm:pt>
    <dgm:pt modelId="{0F773B60-A4FA-4F26-8D98-87098416C6A3}" type="parTrans" cxnId="{A2D3C52B-C191-42D6-BDCB-728709B65B76}">
      <dgm:prSet/>
      <dgm:spPr/>
      <dgm:t>
        <a:bodyPr/>
        <a:lstStyle/>
        <a:p>
          <a:endParaRPr lang="tr-TR" sz="1300"/>
        </a:p>
      </dgm:t>
    </dgm:pt>
    <dgm:pt modelId="{4EF24146-3235-49CE-B9C4-C133ACF66CE3}" type="sibTrans" cxnId="{A2D3C52B-C191-42D6-BDCB-728709B65B76}">
      <dgm:prSet/>
      <dgm:spPr/>
      <dgm:t>
        <a:bodyPr/>
        <a:lstStyle/>
        <a:p>
          <a:endParaRPr lang="tr-TR" sz="1300"/>
        </a:p>
      </dgm:t>
    </dgm:pt>
    <dgm:pt modelId="{71BB3053-5544-40C6-9CA6-D1C85D3AD9C8}">
      <dgm:prSet phldrT="[Metin]" custT="1"/>
      <dgm:spPr>
        <a:ln>
          <a:solidFill>
            <a:srgbClr val="002060"/>
          </a:solidFill>
        </a:ln>
      </dgm:spPr>
      <dgm:t>
        <a:bodyPr/>
        <a:lstStyle/>
        <a:p>
          <a:r>
            <a:rPr lang="tr-TR" sz="1300" b="1" dirty="0" err="1" smtClean="0">
              <a:solidFill>
                <a:schemeClr val="tx1"/>
              </a:solidFill>
            </a:rPr>
            <a:t>To</a:t>
          </a:r>
          <a:r>
            <a:rPr lang="tr-TR" sz="1300" b="1" dirty="0" smtClean="0">
              <a:solidFill>
                <a:schemeClr val="tx1"/>
              </a:solidFill>
            </a:rPr>
            <a:t> </a:t>
          </a:r>
          <a:r>
            <a:rPr lang="tr-TR" sz="1300" b="1" dirty="0" err="1" smtClean="0">
              <a:solidFill>
                <a:schemeClr val="tx1"/>
              </a:solidFill>
            </a:rPr>
            <a:t>realize</a:t>
          </a:r>
          <a:r>
            <a:rPr lang="en-US" sz="1300" b="1" dirty="0" smtClean="0">
              <a:solidFill>
                <a:schemeClr val="tx1"/>
              </a:solidFill>
            </a:rPr>
            <a:t> the redemption and coupon payments of</a:t>
          </a:r>
          <a:r>
            <a:rPr lang="tr-TR" sz="1300" b="1" dirty="0" smtClean="0">
              <a:solidFill>
                <a:schemeClr val="tx1"/>
              </a:solidFill>
            </a:rPr>
            <a:t> </a:t>
          </a:r>
          <a:r>
            <a:rPr lang="tr-TR" sz="1300" b="1" dirty="0" err="1" smtClean="0">
              <a:solidFill>
                <a:schemeClr val="tx1"/>
              </a:solidFill>
            </a:rPr>
            <a:t>gold</a:t>
          </a:r>
          <a:r>
            <a:rPr lang="tr-TR" sz="1300" b="1" dirty="0" smtClean="0">
              <a:solidFill>
                <a:schemeClr val="tx1"/>
              </a:solidFill>
            </a:rPr>
            <a:t> </a:t>
          </a:r>
          <a:r>
            <a:rPr lang="tr-TR" sz="1300" b="1" dirty="0" err="1" smtClean="0">
              <a:solidFill>
                <a:schemeClr val="tx1"/>
              </a:solidFill>
            </a:rPr>
            <a:t>denominated</a:t>
          </a:r>
          <a:r>
            <a:rPr lang="en-US" sz="1300" b="1" dirty="0" smtClean="0">
              <a:solidFill>
                <a:schemeClr val="tx1"/>
              </a:solidFill>
            </a:rPr>
            <a:t> </a:t>
          </a:r>
          <a:r>
            <a:rPr lang="tr-TR" sz="1300" b="1" dirty="0" err="1" smtClean="0">
              <a:solidFill>
                <a:schemeClr val="tx1"/>
              </a:solidFill>
            </a:rPr>
            <a:t>sukuks</a:t>
          </a:r>
          <a:r>
            <a:rPr lang="en-US" sz="1300" b="1" dirty="0" smtClean="0">
              <a:solidFill>
                <a:schemeClr val="tx1"/>
              </a:solidFill>
            </a:rPr>
            <a:t>, treasury bills / bonds, private sector bonds</a:t>
          </a:r>
          <a:r>
            <a:rPr lang="tr-TR" sz="1300" b="1" dirty="0" smtClean="0">
              <a:solidFill>
                <a:schemeClr val="tx1"/>
              </a:solidFill>
            </a:rPr>
            <a:t>.</a:t>
          </a:r>
          <a:endParaRPr lang="tr-TR" sz="1300" dirty="0">
            <a:solidFill>
              <a:schemeClr val="tx1"/>
            </a:solidFill>
          </a:endParaRPr>
        </a:p>
      </dgm:t>
    </dgm:pt>
    <dgm:pt modelId="{1EE17E76-0DFE-4484-9B2C-C93B98D08B78}" type="parTrans" cxnId="{392CCF37-629B-4814-8407-D42EFBEDBE1C}">
      <dgm:prSet/>
      <dgm:spPr/>
      <dgm:t>
        <a:bodyPr/>
        <a:lstStyle/>
        <a:p>
          <a:endParaRPr lang="tr-TR" sz="1300"/>
        </a:p>
      </dgm:t>
    </dgm:pt>
    <dgm:pt modelId="{A51E30CA-C8B0-4304-8198-28CF9E5E2671}" type="sibTrans" cxnId="{392CCF37-629B-4814-8407-D42EFBEDBE1C}">
      <dgm:prSet/>
      <dgm:spPr/>
      <dgm:t>
        <a:bodyPr/>
        <a:lstStyle/>
        <a:p>
          <a:endParaRPr lang="tr-TR" sz="1300"/>
        </a:p>
      </dgm:t>
    </dgm:pt>
    <dgm:pt modelId="{C35C7FDA-D9F4-4C06-BA2B-E1305B45DA6C}" type="pres">
      <dgm:prSet presAssocID="{79C8F34A-CC23-426C-9B05-2DDABEECD8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6107AF-39F6-4993-A59A-8FF3BCF0BFE7}" type="pres">
      <dgm:prSet presAssocID="{89C2B640-7294-4171-8C17-296B1BF9C769}" presName="composite" presStyleCnt="0"/>
      <dgm:spPr/>
    </dgm:pt>
    <dgm:pt modelId="{A030EEA4-DBFB-422F-9089-73341AB2B411}" type="pres">
      <dgm:prSet presAssocID="{89C2B640-7294-4171-8C17-296B1BF9C7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FE6D83-01AC-4C6D-948B-1E7B3A08EF76}" type="pres">
      <dgm:prSet presAssocID="{89C2B640-7294-4171-8C17-296B1BF9C769}" presName="descendantText" presStyleLbl="alignAcc1" presStyleIdx="0" presStyleCnt="3" custLinFactNeighborX="0" custLinFactNeighborY="-1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F31BF9-AE95-44CC-A305-1F7D80B8BDD1}" type="pres">
      <dgm:prSet presAssocID="{5D716724-9948-4C33-B90F-4A545E390C55}" presName="sp" presStyleCnt="0"/>
      <dgm:spPr/>
    </dgm:pt>
    <dgm:pt modelId="{B8B52CCD-EC8A-4D9A-B115-EA81212B3230}" type="pres">
      <dgm:prSet presAssocID="{5383CCAA-427E-4565-BF32-CB0271AB8379}" presName="composite" presStyleCnt="0"/>
      <dgm:spPr/>
    </dgm:pt>
    <dgm:pt modelId="{2EC2A14B-9CCE-4BCD-87BC-7AC940C81662}" type="pres">
      <dgm:prSet presAssocID="{5383CCAA-427E-4565-BF32-CB0271AB837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8ED1DB-6F74-4F0C-B59E-01429A67ACA0}" type="pres">
      <dgm:prSet presAssocID="{5383CCAA-427E-4565-BF32-CB0271AB8379}" presName="descendantText" presStyleLbl="alignAcc1" presStyleIdx="1" presStyleCnt="3" custScaleY="1167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648A4F-3CE6-4F31-B4C1-B081EA1711B5}" type="pres">
      <dgm:prSet presAssocID="{A8329C46-95BC-443F-BE87-DFA6C7890468}" presName="sp" presStyleCnt="0"/>
      <dgm:spPr/>
    </dgm:pt>
    <dgm:pt modelId="{FD52F443-00BD-427C-96F6-F49470657773}" type="pres">
      <dgm:prSet presAssocID="{01B885B1-137B-4B79-9944-763936838ED0}" presName="composite" presStyleCnt="0"/>
      <dgm:spPr/>
    </dgm:pt>
    <dgm:pt modelId="{9C2C87C7-2EAA-406F-AB48-E9EF15D99E45}" type="pres">
      <dgm:prSet presAssocID="{01B885B1-137B-4B79-9944-763936838ED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6F6093-37F3-44D4-9A49-80D19D08332B}" type="pres">
      <dgm:prSet presAssocID="{01B885B1-137B-4B79-9944-763936838ED0}" presName="descendantText" presStyleLbl="alignAcc1" presStyleIdx="2" presStyleCnt="3" custScaleY="76632" custLinFactNeighborX="0" custLinFactNeighborY="53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7E183C-F75F-4AFD-8DA4-BDC7D7A899EB}" srcId="{5383CCAA-427E-4565-BF32-CB0271AB8379}" destId="{87A7A5A3-7030-487E-9E74-0F74D512EDE2}" srcOrd="3" destOrd="0" parTransId="{F6E14478-B6A9-45C1-AE5C-202E5E3937F1}" sibTransId="{2AD6E51F-3366-41D8-8BBE-B8EC6B17A449}"/>
    <dgm:cxn modelId="{2428F7C2-873D-4734-BC28-86C0CE2BA8CA}" srcId="{5383CCAA-427E-4565-BF32-CB0271AB8379}" destId="{BFCEE412-0B7A-4D10-A6B8-05D4D1F1931F}" srcOrd="0" destOrd="0" parTransId="{F18FE543-6787-4155-8822-8443EF1AA809}" sibTransId="{3754F28B-8034-4F9E-90AD-C4D8B05E668C}"/>
    <dgm:cxn modelId="{0F4B65F0-C245-49ED-9DD1-42910B9506E0}" type="presOf" srcId="{28D6AF74-54AD-4D81-AF61-A064899BF166}" destId="{586F6093-37F3-44D4-9A49-80D19D08332B}" srcOrd="0" destOrd="1" presId="urn:microsoft.com/office/officeart/2005/8/layout/chevron2"/>
    <dgm:cxn modelId="{392CCF37-629B-4814-8407-D42EFBEDBE1C}" srcId="{89C2B640-7294-4171-8C17-296B1BF9C769}" destId="{71BB3053-5544-40C6-9CA6-D1C85D3AD9C8}" srcOrd="1" destOrd="0" parTransId="{1EE17E76-0DFE-4484-9B2C-C93B98D08B78}" sibTransId="{A51E30CA-C8B0-4304-8198-28CF9E5E2671}"/>
    <dgm:cxn modelId="{E062ED78-0830-4586-81BA-F735201880C1}" srcId="{79C8F34A-CC23-426C-9B05-2DDABEECD8D3}" destId="{89C2B640-7294-4171-8C17-296B1BF9C769}" srcOrd="0" destOrd="0" parTransId="{72223F48-1308-446E-9E0A-4FFDBD976EFD}" sibTransId="{5D716724-9948-4C33-B90F-4A545E390C55}"/>
    <dgm:cxn modelId="{11C86972-08D2-4439-93AE-155112C7520C}" type="presOf" srcId="{4902D61D-EA5C-418B-8198-698F92E93210}" destId="{71FE6D83-01AC-4C6D-948B-1E7B3A08EF76}" srcOrd="0" destOrd="0" presId="urn:microsoft.com/office/officeart/2005/8/layout/chevron2"/>
    <dgm:cxn modelId="{B5FA75DB-4176-4CB9-A1E0-B3FB46473EA9}" type="presOf" srcId="{87A7A5A3-7030-487E-9E74-0F74D512EDE2}" destId="{C18ED1DB-6F74-4F0C-B59E-01429A67ACA0}" srcOrd="0" destOrd="3" presId="urn:microsoft.com/office/officeart/2005/8/layout/chevron2"/>
    <dgm:cxn modelId="{2D2CDAF3-1CE2-4798-B840-78B75F22D922}" type="presOf" srcId="{89C2B640-7294-4171-8C17-296B1BF9C769}" destId="{A030EEA4-DBFB-422F-9089-73341AB2B411}" srcOrd="0" destOrd="0" presId="urn:microsoft.com/office/officeart/2005/8/layout/chevron2"/>
    <dgm:cxn modelId="{497997C7-D4C3-42DE-8E23-2956976050E5}" srcId="{89C2B640-7294-4171-8C17-296B1BF9C769}" destId="{4902D61D-EA5C-418B-8198-698F92E93210}" srcOrd="0" destOrd="0" parTransId="{2681E5C2-1D5F-46FD-8889-E6A337D67721}" sibTransId="{43913D9D-15CC-4F55-AC16-EA0AA6D706D4}"/>
    <dgm:cxn modelId="{A2D3C52B-C191-42D6-BDCB-728709B65B76}" srcId="{5383CCAA-427E-4565-BF32-CB0271AB8379}" destId="{3401DCBC-DF3B-4977-826C-6321D7CAA07C}" srcOrd="4" destOrd="0" parTransId="{0F773B60-A4FA-4F26-8D98-87098416C6A3}" sibTransId="{4EF24146-3235-49CE-B9C4-C133ACF66CE3}"/>
    <dgm:cxn modelId="{77640592-06B4-4463-ABC8-F931E407EE96}" srcId="{01B885B1-137B-4B79-9944-763936838ED0}" destId="{1DE98629-FFB8-4390-86B7-89AE40A13A39}" srcOrd="0" destOrd="0" parTransId="{17452C90-4216-4134-AE5C-28AD84CA59C4}" sibTransId="{20D98353-2B0E-4F00-A3CB-36B8E3FF7713}"/>
    <dgm:cxn modelId="{FE8A2290-9F77-4C57-8159-9C675076891C}" type="presOf" srcId="{71BB3053-5544-40C6-9CA6-D1C85D3AD9C8}" destId="{71FE6D83-01AC-4C6D-948B-1E7B3A08EF76}" srcOrd="0" destOrd="1" presId="urn:microsoft.com/office/officeart/2005/8/layout/chevron2"/>
    <dgm:cxn modelId="{5FDE6EEF-DE6A-4A3F-BC31-521D59609559}" srcId="{5383CCAA-427E-4565-BF32-CB0271AB8379}" destId="{BBA0B01B-87CC-484F-B1A7-7D45DF9937CE}" srcOrd="2" destOrd="0" parTransId="{82FA0E8B-C33C-4588-88B5-415A84AA95E4}" sibTransId="{75584D59-A35C-4ECC-8D76-B9669059E56F}"/>
    <dgm:cxn modelId="{40957EE5-75BD-4A69-904F-BDC2EB7EA9E3}" srcId="{01B885B1-137B-4B79-9944-763936838ED0}" destId="{28D6AF74-54AD-4D81-AF61-A064899BF166}" srcOrd="1" destOrd="0" parTransId="{7B8B543F-0BAC-46AD-BFF9-4850382A4C6A}" sibTransId="{256EFF7C-FB07-4BDB-8FDF-44AC5E62FCBB}"/>
    <dgm:cxn modelId="{F988F4F1-CFB4-40FB-8418-89BB217F5D43}" srcId="{5383CCAA-427E-4565-BF32-CB0271AB8379}" destId="{319F74E8-2BBD-46F7-88D4-787BA5E126B3}" srcOrd="1" destOrd="0" parTransId="{6A898BBE-63B1-4E4F-8591-AD91C2CAFE80}" sibTransId="{5F00EDD3-8D7A-4078-9D4F-761E63D86F95}"/>
    <dgm:cxn modelId="{ECCE9917-64CE-4070-9F80-3DFEBFF8CF78}" type="presOf" srcId="{1DE98629-FFB8-4390-86B7-89AE40A13A39}" destId="{586F6093-37F3-44D4-9A49-80D19D08332B}" srcOrd="0" destOrd="0" presId="urn:microsoft.com/office/officeart/2005/8/layout/chevron2"/>
    <dgm:cxn modelId="{F7D10870-E699-4050-B714-2A36C953CA99}" type="presOf" srcId="{BBA0B01B-87CC-484F-B1A7-7D45DF9937CE}" destId="{C18ED1DB-6F74-4F0C-B59E-01429A67ACA0}" srcOrd="0" destOrd="2" presId="urn:microsoft.com/office/officeart/2005/8/layout/chevron2"/>
    <dgm:cxn modelId="{BCA34B83-E667-4D85-A86F-EBF07344A110}" type="presOf" srcId="{01B885B1-137B-4B79-9944-763936838ED0}" destId="{9C2C87C7-2EAA-406F-AB48-E9EF15D99E45}" srcOrd="0" destOrd="0" presId="urn:microsoft.com/office/officeart/2005/8/layout/chevron2"/>
    <dgm:cxn modelId="{1EC6ADD9-FBC7-4B2B-8950-4137BB04DDD2}" srcId="{79C8F34A-CC23-426C-9B05-2DDABEECD8D3}" destId="{5383CCAA-427E-4565-BF32-CB0271AB8379}" srcOrd="1" destOrd="0" parTransId="{2C097AE1-0002-4041-B023-66CC77410D70}" sibTransId="{A8329C46-95BC-443F-BE87-DFA6C7890468}"/>
    <dgm:cxn modelId="{01443BBF-4B2E-48F8-A2EC-08570C309AC1}" type="presOf" srcId="{5383CCAA-427E-4565-BF32-CB0271AB8379}" destId="{2EC2A14B-9CCE-4BCD-87BC-7AC940C81662}" srcOrd="0" destOrd="0" presId="urn:microsoft.com/office/officeart/2005/8/layout/chevron2"/>
    <dgm:cxn modelId="{72D2A5E1-C3B6-4D05-A8E0-6EDBD20CCD9C}" type="presOf" srcId="{BFCEE412-0B7A-4D10-A6B8-05D4D1F1931F}" destId="{C18ED1DB-6F74-4F0C-B59E-01429A67ACA0}" srcOrd="0" destOrd="0" presId="urn:microsoft.com/office/officeart/2005/8/layout/chevron2"/>
    <dgm:cxn modelId="{8DC665E8-9722-48C4-90A6-0F66DA57BC0E}" type="presOf" srcId="{3401DCBC-DF3B-4977-826C-6321D7CAA07C}" destId="{C18ED1DB-6F74-4F0C-B59E-01429A67ACA0}" srcOrd="0" destOrd="4" presId="urn:microsoft.com/office/officeart/2005/8/layout/chevron2"/>
    <dgm:cxn modelId="{3C2B0D9E-9708-47B2-9C0F-8F928D615FCD}" type="presOf" srcId="{79C8F34A-CC23-426C-9B05-2DDABEECD8D3}" destId="{C35C7FDA-D9F4-4C06-BA2B-E1305B45DA6C}" srcOrd="0" destOrd="0" presId="urn:microsoft.com/office/officeart/2005/8/layout/chevron2"/>
    <dgm:cxn modelId="{67A462BD-F738-4893-9D44-15BE7A780BC3}" type="presOf" srcId="{319F74E8-2BBD-46F7-88D4-787BA5E126B3}" destId="{C18ED1DB-6F74-4F0C-B59E-01429A67ACA0}" srcOrd="0" destOrd="1" presId="urn:microsoft.com/office/officeart/2005/8/layout/chevron2"/>
    <dgm:cxn modelId="{66FA0EE5-5953-43CF-B663-A4D039B71599}" srcId="{79C8F34A-CC23-426C-9B05-2DDABEECD8D3}" destId="{01B885B1-137B-4B79-9944-763936838ED0}" srcOrd="2" destOrd="0" parTransId="{47F7C2EE-E0AC-44D4-B922-D7D7D2590008}" sibTransId="{382A63F1-3841-4B31-B6AE-28535D832EA0}"/>
    <dgm:cxn modelId="{D484B8E5-05D1-471A-9DEB-911E31CDFBCB}" type="presParOf" srcId="{C35C7FDA-D9F4-4C06-BA2B-E1305B45DA6C}" destId="{8F6107AF-39F6-4993-A59A-8FF3BCF0BFE7}" srcOrd="0" destOrd="0" presId="urn:microsoft.com/office/officeart/2005/8/layout/chevron2"/>
    <dgm:cxn modelId="{BF48BA4A-EBE0-44E5-8A5A-6EDCE654AD62}" type="presParOf" srcId="{8F6107AF-39F6-4993-A59A-8FF3BCF0BFE7}" destId="{A030EEA4-DBFB-422F-9089-73341AB2B411}" srcOrd="0" destOrd="0" presId="urn:microsoft.com/office/officeart/2005/8/layout/chevron2"/>
    <dgm:cxn modelId="{9BA1163B-62E6-4A59-BEBF-EC85F4F283CD}" type="presParOf" srcId="{8F6107AF-39F6-4993-A59A-8FF3BCF0BFE7}" destId="{71FE6D83-01AC-4C6D-948B-1E7B3A08EF76}" srcOrd="1" destOrd="0" presId="urn:microsoft.com/office/officeart/2005/8/layout/chevron2"/>
    <dgm:cxn modelId="{9917A22F-32DC-4100-B603-9252AF6EA86E}" type="presParOf" srcId="{C35C7FDA-D9F4-4C06-BA2B-E1305B45DA6C}" destId="{CBF31BF9-AE95-44CC-A305-1F7D80B8BDD1}" srcOrd="1" destOrd="0" presId="urn:microsoft.com/office/officeart/2005/8/layout/chevron2"/>
    <dgm:cxn modelId="{1657C6FB-9559-42D9-81A9-13B3B17FCC05}" type="presParOf" srcId="{C35C7FDA-D9F4-4C06-BA2B-E1305B45DA6C}" destId="{B8B52CCD-EC8A-4D9A-B115-EA81212B3230}" srcOrd="2" destOrd="0" presId="urn:microsoft.com/office/officeart/2005/8/layout/chevron2"/>
    <dgm:cxn modelId="{6DC4135E-B7F3-443A-A777-DB225D3A600F}" type="presParOf" srcId="{B8B52CCD-EC8A-4D9A-B115-EA81212B3230}" destId="{2EC2A14B-9CCE-4BCD-87BC-7AC940C81662}" srcOrd="0" destOrd="0" presId="urn:microsoft.com/office/officeart/2005/8/layout/chevron2"/>
    <dgm:cxn modelId="{2E0A8E20-5F1C-4D29-A59E-DA6D79FE51C2}" type="presParOf" srcId="{B8B52CCD-EC8A-4D9A-B115-EA81212B3230}" destId="{C18ED1DB-6F74-4F0C-B59E-01429A67ACA0}" srcOrd="1" destOrd="0" presId="urn:microsoft.com/office/officeart/2005/8/layout/chevron2"/>
    <dgm:cxn modelId="{5DA93C6E-9D84-4D3A-9BEC-395EBD52CD4A}" type="presParOf" srcId="{C35C7FDA-D9F4-4C06-BA2B-E1305B45DA6C}" destId="{82648A4F-3CE6-4F31-B4C1-B081EA1711B5}" srcOrd="3" destOrd="0" presId="urn:microsoft.com/office/officeart/2005/8/layout/chevron2"/>
    <dgm:cxn modelId="{E5A0586D-6631-4444-B3DE-F6CC3CE80021}" type="presParOf" srcId="{C35C7FDA-D9F4-4C06-BA2B-E1305B45DA6C}" destId="{FD52F443-00BD-427C-96F6-F49470657773}" srcOrd="4" destOrd="0" presId="urn:microsoft.com/office/officeart/2005/8/layout/chevron2"/>
    <dgm:cxn modelId="{1796AF80-A54A-4A25-BD2A-63B27780F197}" type="presParOf" srcId="{FD52F443-00BD-427C-96F6-F49470657773}" destId="{9C2C87C7-2EAA-406F-AB48-E9EF15D99E45}" srcOrd="0" destOrd="0" presId="urn:microsoft.com/office/officeart/2005/8/layout/chevron2"/>
    <dgm:cxn modelId="{F3E62307-CD25-4198-AC2A-F14082407C7C}" type="presParOf" srcId="{FD52F443-00BD-427C-96F6-F49470657773}" destId="{586F6093-37F3-44D4-9A49-80D19D0833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5631D-8A13-B24A-BA90-3551E3F1A17E}" type="doc">
      <dgm:prSet loTypeId="urn:microsoft.com/office/officeart/2005/8/layout/radial4" loCatId="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FD7BD92-82A9-DD41-84A2-489018673677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050" b="1" dirty="0" err="1" smtClean="0"/>
            <a:t>Takasbank</a:t>
          </a:r>
          <a:r>
            <a:rPr lang="en-US" sz="1050" b="1" dirty="0" smtClean="0"/>
            <a:t> </a:t>
          </a:r>
          <a:r>
            <a:rPr lang="tr-TR" sz="1050" b="1" dirty="0" smtClean="0"/>
            <a:t>Gold</a:t>
          </a:r>
          <a:r>
            <a:rPr lang="en-US" sz="1050" b="1" dirty="0" smtClean="0"/>
            <a:t> </a:t>
          </a:r>
          <a:r>
            <a:rPr lang="tr-TR" sz="1050" b="1" dirty="0" err="1" smtClean="0"/>
            <a:t>Pool</a:t>
          </a:r>
          <a:r>
            <a:rPr lang="en-US" sz="1050" b="1" dirty="0" smtClean="0"/>
            <a:t> </a:t>
          </a:r>
          <a:r>
            <a:rPr lang="tr-TR" sz="1050" b="1" dirty="0" err="1" smtClean="0"/>
            <a:t>Account</a:t>
          </a:r>
          <a:endParaRPr lang="en-US" sz="1050" b="1" dirty="0"/>
        </a:p>
      </dgm:t>
    </dgm:pt>
    <dgm:pt modelId="{1475A7F1-D796-7948-855F-765CD3E5808F}" type="parTrans" cxnId="{CBD7CF2F-9A71-0F43-BECF-00BFFD0F5269}">
      <dgm:prSet/>
      <dgm:spPr/>
      <dgm:t>
        <a:bodyPr/>
        <a:lstStyle/>
        <a:p>
          <a:endParaRPr lang="en-US" sz="1050" b="1"/>
        </a:p>
      </dgm:t>
    </dgm:pt>
    <dgm:pt modelId="{26AE9078-7688-7649-8F86-0DD3AF7780D6}" type="sibTrans" cxnId="{CBD7CF2F-9A71-0F43-BECF-00BFFD0F5269}">
      <dgm:prSet/>
      <dgm:spPr/>
      <dgm:t>
        <a:bodyPr/>
        <a:lstStyle/>
        <a:p>
          <a:endParaRPr lang="en-US" sz="1050" b="1"/>
        </a:p>
      </dgm:t>
    </dgm:pt>
    <dgm:pt modelId="{5FABA047-57DE-4F40-A077-599214BA10F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050" b="1" dirty="0" smtClean="0"/>
            <a:t>A Bank</a:t>
          </a:r>
          <a:r>
            <a:rPr lang="tr-TR" sz="1050" b="1" dirty="0" smtClean="0"/>
            <a:t>s</a:t>
          </a:r>
          <a:r>
            <a:rPr lang="en-US" sz="1050" b="1" dirty="0" smtClean="0"/>
            <a:t> </a:t>
          </a:r>
          <a:r>
            <a:rPr lang="en-US" sz="1050" b="1" dirty="0" err="1" smtClean="0"/>
            <a:t>Takasbank</a:t>
          </a:r>
          <a:r>
            <a:rPr lang="en-US" sz="1050" b="1" dirty="0" smtClean="0"/>
            <a:t> </a:t>
          </a:r>
          <a:r>
            <a:rPr lang="tr-TR" sz="1050" b="1" dirty="0" smtClean="0"/>
            <a:t>Gold </a:t>
          </a:r>
          <a:r>
            <a:rPr lang="tr-TR" sz="1050" b="1" dirty="0" err="1" smtClean="0"/>
            <a:t>Account</a:t>
          </a:r>
          <a:endParaRPr lang="en-US" sz="1050" b="1" dirty="0"/>
        </a:p>
      </dgm:t>
    </dgm:pt>
    <dgm:pt modelId="{C172A8C3-FB3B-0949-BCC0-39EAB6CC3CAF}" type="parTrans" cxnId="{4B7EA490-900F-1445-AE21-5E6CCCFBB48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 b="1"/>
        </a:p>
      </dgm:t>
    </dgm:pt>
    <dgm:pt modelId="{78440A0B-B00B-684A-BB07-297B8AF11529}" type="sibTrans" cxnId="{4B7EA490-900F-1445-AE21-5E6CCCFBB486}">
      <dgm:prSet/>
      <dgm:spPr/>
      <dgm:t>
        <a:bodyPr/>
        <a:lstStyle/>
        <a:p>
          <a:endParaRPr lang="en-US" sz="1050" b="1"/>
        </a:p>
      </dgm:t>
    </dgm:pt>
    <dgm:pt modelId="{01747004-3488-7B44-9999-E5079450B702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050" b="1" dirty="0" smtClean="0"/>
            <a:t>C Bank</a:t>
          </a:r>
          <a:r>
            <a:rPr lang="tr-TR" sz="1050" b="1" dirty="0" smtClean="0"/>
            <a:t>s </a:t>
          </a:r>
          <a:r>
            <a:rPr lang="en-US" sz="1050" b="1" dirty="0" err="1" smtClean="0"/>
            <a:t>Takasbank</a:t>
          </a:r>
          <a:r>
            <a:rPr lang="en-US" sz="1050" b="1" dirty="0" smtClean="0"/>
            <a:t> </a:t>
          </a:r>
          <a:r>
            <a:rPr lang="tr-TR" sz="1050" b="1" dirty="0" smtClean="0"/>
            <a:t>Gold </a:t>
          </a:r>
          <a:r>
            <a:rPr lang="tr-TR" sz="1050" b="1" dirty="0" err="1" smtClean="0"/>
            <a:t>Account</a:t>
          </a:r>
          <a:endParaRPr lang="en-US" sz="1050" b="1" dirty="0"/>
        </a:p>
      </dgm:t>
    </dgm:pt>
    <dgm:pt modelId="{F2766AED-458E-9548-93DF-FA1075690B4D}" type="parTrans" cxnId="{626690EE-8411-224C-B9DF-0F645A8048C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 b="1" baseline="6000"/>
        </a:p>
      </dgm:t>
    </dgm:pt>
    <dgm:pt modelId="{A6522A21-B562-224B-97D6-CC0BBCDDF020}" type="sibTrans" cxnId="{626690EE-8411-224C-B9DF-0F645A8048CD}">
      <dgm:prSet/>
      <dgm:spPr/>
      <dgm:t>
        <a:bodyPr/>
        <a:lstStyle/>
        <a:p>
          <a:endParaRPr lang="en-US" sz="1050" b="1"/>
        </a:p>
      </dgm:t>
    </dgm:pt>
    <dgm:pt modelId="{6EC9D806-EF86-CB44-A147-800567A4F74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050" b="1" dirty="0" smtClean="0"/>
            <a:t>B Bank</a:t>
          </a:r>
          <a:r>
            <a:rPr lang="tr-TR" sz="1050" b="1" dirty="0" smtClean="0"/>
            <a:t>s </a:t>
          </a:r>
          <a:r>
            <a:rPr lang="en-US" sz="1050" b="1" dirty="0" err="1" smtClean="0"/>
            <a:t>Takasbank</a:t>
          </a:r>
          <a:r>
            <a:rPr lang="en-US" sz="1050" b="1" dirty="0" smtClean="0"/>
            <a:t> </a:t>
          </a:r>
          <a:r>
            <a:rPr lang="tr-TR" sz="1050" b="1" dirty="0" smtClean="0"/>
            <a:t>Gold </a:t>
          </a:r>
          <a:r>
            <a:rPr lang="tr-TR" sz="1050" b="1" dirty="0" err="1" smtClean="0"/>
            <a:t>Account</a:t>
          </a:r>
          <a:endParaRPr lang="en-US" sz="1050" b="1" dirty="0"/>
        </a:p>
      </dgm:t>
    </dgm:pt>
    <dgm:pt modelId="{36DC6A81-5E6D-F748-949F-84370F4007AE}" type="parTrans" cxnId="{87F61FB8-9486-1443-BCC9-368D8CC459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 b="1"/>
        </a:p>
      </dgm:t>
    </dgm:pt>
    <dgm:pt modelId="{B984F263-B0C3-ED47-8EF4-CCE902F11420}" type="sibTrans" cxnId="{87F61FB8-9486-1443-BCC9-368D8CC459B2}">
      <dgm:prSet/>
      <dgm:spPr/>
      <dgm:t>
        <a:bodyPr/>
        <a:lstStyle/>
        <a:p>
          <a:endParaRPr lang="en-US" sz="1050" b="1"/>
        </a:p>
      </dgm:t>
    </dgm:pt>
    <dgm:pt modelId="{A66275C1-8FAB-433F-A62F-A5E29B2F04DC}">
      <dgm:prSet custRadScaleRad="89981" custRadScaleInc="-30425"/>
      <dgm:spPr/>
      <dgm:t>
        <a:bodyPr/>
        <a:lstStyle/>
        <a:p>
          <a:endParaRPr lang="en-US" sz="1050" b="1"/>
        </a:p>
      </dgm:t>
    </dgm:pt>
    <dgm:pt modelId="{F55258D5-637C-441B-A22A-ADEB82F8E615}" type="parTrans" cxnId="{DACA5592-7329-4C5E-9B56-53C5A47AF155}">
      <dgm:prSet custAng="14895132" custFlipVert="1" custScaleX="62401" custScaleY="81938" custLinFactY="-58829" custLinFactNeighborX="-11282" custLinFactNeighborY="-100000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 b="1"/>
        </a:p>
      </dgm:t>
    </dgm:pt>
    <dgm:pt modelId="{7FE1E70A-E1F4-4949-938B-DCE5D4F3D09E}" type="sibTrans" cxnId="{DACA5592-7329-4C5E-9B56-53C5A47AF155}">
      <dgm:prSet/>
      <dgm:spPr/>
      <dgm:t>
        <a:bodyPr/>
        <a:lstStyle/>
        <a:p>
          <a:endParaRPr lang="en-US" sz="1050" b="1"/>
        </a:p>
      </dgm:t>
    </dgm:pt>
    <dgm:pt modelId="{63D0F657-D9A0-41AF-AFF4-0040D19650E1}">
      <dgm:prSet custScaleX="88411" custScaleY="79826" custRadScaleRad="10199" custRadScaleInc="170778"/>
      <dgm:spPr/>
      <dgm:t>
        <a:bodyPr/>
        <a:lstStyle/>
        <a:p>
          <a:endParaRPr lang="en-US" sz="1050" b="1"/>
        </a:p>
      </dgm:t>
    </dgm:pt>
    <dgm:pt modelId="{AD62ABC9-1F5F-49EB-B67D-2F18FA43F202}" type="parTrans" cxnId="{542C63A8-2AF1-4A41-8D8B-8C060D90D7AD}">
      <dgm:prSet custAng="10897413" custScaleX="39935" custScaleY="75035" custLinFactNeighborX="-213" custLinFactNeighborY="-5856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 b="1"/>
        </a:p>
      </dgm:t>
    </dgm:pt>
    <dgm:pt modelId="{443EF7F7-07C3-449D-B42C-796151738853}" type="sibTrans" cxnId="{542C63A8-2AF1-4A41-8D8B-8C060D90D7AD}">
      <dgm:prSet/>
      <dgm:spPr/>
      <dgm:t>
        <a:bodyPr/>
        <a:lstStyle/>
        <a:p>
          <a:endParaRPr lang="en-US" sz="1050" b="1"/>
        </a:p>
      </dgm:t>
    </dgm:pt>
    <dgm:pt modelId="{AE33F6EB-E161-F345-A5E4-F6577889693D}" type="pres">
      <dgm:prSet presAssocID="{1435631D-8A13-B24A-BA90-3551E3F1A1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A90761-D68B-3F40-BEEB-2FA1B8BF7A6D}" type="pres">
      <dgm:prSet presAssocID="{BFD7BD92-82A9-DD41-84A2-489018673677}" presName="centerShape" presStyleLbl="node0" presStyleIdx="0" presStyleCnt="1" custScaleX="107545" custLinFactNeighborX="3763" custLinFactNeighborY="-67470"/>
      <dgm:spPr/>
      <dgm:t>
        <a:bodyPr/>
        <a:lstStyle/>
        <a:p>
          <a:endParaRPr lang="en-US"/>
        </a:p>
      </dgm:t>
    </dgm:pt>
    <dgm:pt modelId="{4CF3A500-C633-A740-AB06-398F7A0CBADC}" type="pres">
      <dgm:prSet presAssocID="{C172A8C3-FB3B-0949-BCC0-39EAB6CC3CAF}" presName="parTrans" presStyleLbl="bgSibTrans2D1" presStyleIdx="0" presStyleCnt="3" custAng="14895132" custFlipVert="1" custScaleX="54613" custScaleY="100872" custLinFactY="-62734" custLinFactNeighborX="5350" custLinFactNeighborY="-100000"/>
      <dgm:spPr/>
      <dgm:t>
        <a:bodyPr/>
        <a:lstStyle/>
        <a:p>
          <a:endParaRPr lang="en-US"/>
        </a:p>
      </dgm:t>
    </dgm:pt>
    <dgm:pt modelId="{44B6BD56-70F9-374D-B25A-51423A9357B5}" type="pres">
      <dgm:prSet presAssocID="{5FABA047-57DE-4F40-A077-599214BA10FA}" presName="node" presStyleLbl="node1" presStyleIdx="0" presStyleCnt="3" custRadScaleRad="92734" custRadScaleInc="-24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78E79-93F7-4A44-8FA5-38B337F1C4FF}" type="pres">
      <dgm:prSet presAssocID="{F2766AED-458E-9548-93DF-FA1075690B4D}" presName="parTrans" presStyleLbl="bgSibTrans2D1" presStyleIdx="1" presStyleCnt="3" custAng="10604203" custScaleX="46361" custScaleY="84374" custLinFactY="-80607" custLinFactNeighborX="-7063" custLinFactNeighborY="-100000"/>
      <dgm:spPr/>
      <dgm:t>
        <a:bodyPr/>
        <a:lstStyle/>
        <a:p>
          <a:endParaRPr lang="en-US"/>
        </a:p>
      </dgm:t>
    </dgm:pt>
    <dgm:pt modelId="{6085DAF9-1A92-5141-90E3-9084BD5CC5B6}" type="pres">
      <dgm:prSet presAssocID="{01747004-3488-7B44-9999-E5079450B702}" presName="node" presStyleLbl="node1" presStyleIdx="1" presStyleCnt="3" custRadScaleRad="101522" custRadScaleInc="124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A394C-4811-B042-9ED3-6C60B8AFF43D}" type="pres">
      <dgm:prSet presAssocID="{36DC6A81-5E6D-F748-949F-84370F4007AE}" presName="parTrans" presStyleLbl="bgSibTrans2D1" presStyleIdx="2" presStyleCnt="3" custAng="10897413" custScaleX="39935" custScaleY="75035" custLinFactNeighborX="-213" custLinFactNeighborY="-82845"/>
      <dgm:spPr/>
      <dgm:t>
        <a:bodyPr/>
        <a:lstStyle/>
        <a:p>
          <a:endParaRPr lang="en-US"/>
        </a:p>
      </dgm:t>
    </dgm:pt>
    <dgm:pt modelId="{459FD0AB-80AA-CE4D-AE4C-BAE979A00AE2}" type="pres">
      <dgm:prSet presAssocID="{6EC9D806-EF86-CB44-A147-800567A4F749}" presName="node" presStyleLbl="node1" presStyleIdx="2" presStyleCnt="3" custScaleX="121678" custScaleY="86833" custRadScaleRad="7474" custRadScaleInc="131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03044F-656E-4D8C-A2C6-C18E736793D8}" type="presOf" srcId="{01747004-3488-7B44-9999-E5079450B702}" destId="{6085DAF9-1A92-5141-90E3-9084BD5CC5B6}" srcOrd="0" destOrd="0" presId="urn:microsoft.com/office/officeart/2005/8/layout/radial4"/>
    <dgm:cxn modelId="{CBF3C1E1-3382-47CA-AB71-53612B43544C}" type="presOf" srcId="{1435631D-8A13-B24A-BA90-3551E3F1A17E}" destId="{AE33F6EB-E161-F345-A5E4-F6577889693D}" srcOrd="0" destOrd="0" presId="urn:microsoft.com/office/officeart/2005/8/layout/radial4"/>
    <dgm:cxn modelId="{626690EE-8411-224C-B9DF-0F645A8048CD}" srcId="{BFD7BD92-82A9-DD41-84A2-489018673677}" destId="{01747004-3488-7B44-9999-E5079450B702}" srcOrd="1" destOrd="0" parTransId="{F2766AED-458E-9548-93DF-FA1075690B4D}" sibTransId="{A6522A21-B562-224B-97D6-CC0BBCDDF020}"/>
    <dgm:cxn modelId="{AC044BE4-BB54-4D37-BD62-20E366EA63AE}" type="presOf" srcId="{BFD7BD92-82A9-DD41-84A2-489018673677}" destId="{C3A90761-D68B-3F40-BEEB-2FA1B8BF7A6D}" srcOrd="0" destOrd="0" presId="urn:microsoft.com/office/officeart/2005/8/layout/radial4"/>
    <dgm:cxn modelId="{4B7EA490-900F-1445-AE21-5E6CCCFBB486}" srcId="{BFD7BD92-82A9-DD41-84A2-489018673677}" destId="{5FABA047-57DE-4F40-A077-599214BA10FA}" srcOrd="0" destOrd="0" parTransId="{C172A8C3-FB3B-0949-BCC0-39EAB6CC3CAF}" sibTransId="{78440A0B-B00B-684A-BB07-297B8AF11529}"/>
    <dgm:cxn modelId="{87F61FB8-9486-1443-BCC9-368D8CC459B2}" srcId="{BFD7BD92-82A9-DD41-84A2-489018673677}" destId="{6EC9D806-EF86-CB44-A147-800567A4F749}" srcOrd="2" destOrd="0" parTransId="{36DC6A81-5E6D-F748-949F-84370F4007AE}" sibTransId="{B984F263-B0C3-ED47-8EF4-CCE902F11420}"/>
    <dgm:cxn modelId="{DACA5592-7329-4C5E-9B56-53C5A47AF155}" srcId="{1435631D-8A13-B24A-BA90-3551E3F1A17E}" destId="{A66275C1-8FAB-433F-A62F-A5E29B2F04DC}" srcOrd="1" destOrd="0" parTransId="{F55258D5-637C-441B-A22A-ADEB82F8E615}" sibTransId="{7FE1E70A-E1F4-4949-938B-DCE5D4F3D09E}"/>
    <dgm:cxn modelId="{CBD7CF2F-9A71-0F43-BECF-00BFFD0F5269}" srcId="{1435631D-8A13-B24A-BA90-3551E3F1A17E}" destId="{BFD7BD92-82A9-DD41-84A2-489018673677}" srcOrd="0" destOrd="0" parTransId="{1475A7F1-D796-7948-855F-765CD3E5808F}" sibTransId="{26AE9078-7688-7649-8F86-0DD3AF7780D6}"/>
    <dgm:cxn modelId="{20C49FFD-2AA5-47B7-9841-93F4E3F3E68F}" type="presOf" srcId="{C172A8C3-FB3B-0949-BCC0-39EAB6CC3CAF}" destId="{4CF3A500-C633-A740-AB06-398F7A0CBADC}" srcOrd="0" destOrd="0" presId="urn:microsoft.com/office/officeart/2005/8/layout/radial4"/>
    <dgm:cxn modelId="{542C63A8-2AF1-4A41-8D8B-8C060D90D7AD}" srcId="{1435631D-8A13-B24A-BA90-3551E3F1A17E}" destId="{63D0F657-D9A0-41AF-AFF4-0040D19650E1}" srcOrd="2" destOrd="0" parTransId="{AD62ABC9-1F5F-49EB-B67D-2F18FA43F202}" sibTransId="{443EF7F7-07C3-449D-B42C-796151738853}"/>
    <dgm:cxn modelId="{C9777FDA-6804-427B-BB18-EDEC69D3CC78}" type="presOf" srcId="{5FABA047-57DE-4F40-A077-599214BA10FA}" destId="{44B6BD56-70F9-374D-B25A-51423A9357B5}" srcOrd="0" destOrd="0" presId="urn:microsoft.com/office/officeart/2005/8/layout/radial4"/>
    <dgm:cxn modelId="{A8323176-0908-4CCF-9A99-DEFF056A0982}" type="presOf" srcId="{6EC9D806-EF86-CB44-A147-800567A4F749}" destId="{459FD0AB-80AA-CE4D-AE4C-BAE979A00AE2}" srcOrd="0" destOrd="0" presId="urn:microsoft.com/office/officeart/2005/8/layout/radial4"/>
    <dgm:cxn modelId="{D79EFB4F-BFBC-4AAD-B8C8-2D4E79E03E3E}" type="presOf" srcId="{F2766AED-458E-9548-93DF-FA1075690B4D}" destId="{9C478E79-93F7-4A44-8FA5-38B337F1C4FF}" srcOrd="0" destOrd="0" presId="urn:microsoft.com/office/officeart/2005/8/layout/radial4"/>
    <dgm:cxn modelId="{9144B177-8187-4D63-B5D5-96B7778375D4}" type="presOf" srcId="{36DC6A81-5E6D-F748-949F-84370F4007AE}" destId="{4DAA394C-4811-B042-9ED3-6C60B8AFF43D}" srcOrd="0" destOrd="0" presId="urn:microsoft.com/office/officeart/2005/8/layout/radial4"/>
    <dgm:cxn modelId="{07ED6ED6-5D46-4A14-940F-F4EF2BE341FD}" type="presParOf" srcId="{AE33F6EB-E161-F345-A5E4-F6577889693D}" destId="{C3A90761-D68B-3F40-BEEB-2FA1B8BF7A6D}" srcOrd="0" destOrd="0" presId="urn:microsoft.com/office/officeart/2005/8/layout/radial4"/>
    <dgm:cxn modelId="{A88A903D-E467-4303-A1B6-A399372A87CF}" type="presParOf" srcId="{AE33F6EB-E161-F345-A5E4-F6577889693D}" destId="{4CF3A500-C633-A740-AB06-398F7A0CBADC}" srcOrd="1" destOrd="0" presId="urn:microsoft.com/office/officeart/2005/8/layout/radial4"/>
    <dgm:cxn modelId="{BF61E816-5EAB-44FE-A641-77054CC757DA}" type="presParOf" srcId="{AE33F6EB-E161-F345-A5E4-F6577889693D}" destId="{44B6BD56-70F9-374D-B25A-51423A9357B5}" srcOrd="2" destOrd="0" presId="urn:microsoft.com/office/officeart/2005/8/layout/radial4"/>
    <dgm:cxn modelId="{17FB479A-294E-42F8-AEAF-DB5825DE0AC7}" type="presParOf" srcId="{AE33F6EB-E161-F345-A5E4-F6577889693D}" destId="{9C478E79-93F7-4A44-8FA5-38B337F1C4FF}" srcOrd="3" destOrd="0" presId="urn:microsoft.com/office/officeart/2005/8/layout/radial4"/>
    <dgm:cxn modelId="{568AE3DD-3614-4362-B624-B073CC4A5F6F}" type="presParOf" srcId="{AE33F6EB-E161-F345-A5E4-F6577889693D}" destId="{6085DAF9-1A92-5141-90E3-9084BD5CC5B6}" srcOrd="4" destOrd="0" presId="urn:microsoft.com/office/officeart/2005/8/layout/radial4"/>
    <dgm:cxn modelId="{4E209EC4-560D-4368-BC6B-E29C0D38EF3C}" type="presParOf" srcId="{AE33F6EB-E161-F345-A5E4-F6577889693D}" destId="{4DAA394C-4811-B042-9ED3-6C60B8AFF43D}" srcOrd="5" destOrd="0" presId="urn:microsoft.com/office/officeart/2005/8/layout/radial4"/>
    <dgm:cxn modelId="{1FF3F391-1261-409A-818A-D1808DA27B75}" type="presParOf" srcId="{AE33F6EB-E161-F345-A5E4-F6577889693D}" destId="{459FD0AB-80AA-CE4D-AE4C-BAE979A00AE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09C56-10EB-F24F-994B-854AD6BE266E}" type="doc">
      <dgm:prSet loTypeId="urn:microsoft.com/office/officeart/2005/8/layout/radial4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FFDF23-AF74-9940-9712-09F5D24F02CC}">
      <dgm:prSet phldrT="[Text]"/>
      <dgm:spPr>
        <a:solidFill>
          <a:srgbClr val="00206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err="1" smtClean="0"/>
            <a:t>Takasbank</a:t>
          </a:r>
          <a:r>
            <a:rPr lang="en-US" dirty="0" smtClean="0"/>
            <a:t> </a:t>
          </a:r>
          <a:r>
            <a:rPr lang="tr-TR" dirty="0" err="1" smtClean="0"/>
            <a:t>Unallocated</a:t>
          </a:r>
          <a:r>
            <a:rPr lang="tr-TR" dirty="0" smtClean="0"/>
            <a:t> Gold </a:t>
          </a:r>
          <a:r>
            <a:rPr lang="tr-TR" dirty="0" err="1" smtClean="0"/>
            <a:t>Acconut</a:t>
          </a:r>
          <a:endParaRPr lang="en-US" b="1" dirty="0"/>
        </a:p>
      </dgm:t>
    </dgm:pt>
    <dgm:pt modelId="{6F2C3137-0E05-A248-968B-93C43CA083B3}" type="parTrans" cxnId="{FAE3E42B-14CD-2E45-8111-DAEA485BCA78}">
      <dgm:prSet/>
      <dgm:spPr/>
      <dgm:t>
        <a:bodyPr/>
        <a:lstStyle/>
        <a:p>
          <a:endParaRPr lang="en-US"/>
        </a:p>
      </dgm:t>
    </dgm:pt>
    <dgm:pt modelId="{BEC5F788-52E2-0A4B-944D-115294CBBEB0}" type="sibTrans" cxnId="{FAE3E42B-14CD-2E45-8111-DAEA485BCA78}">
      <dgm:prSet/>
      <dgm:spPr/>
      <dgm:t>
        <a:bodyPr/>
        <a:lstStyle/>
        <a:p>
          <a:endParaRPr lang="en-US"/>
        </a:p>
      </dgm:t>
    </dgm:pt>
    <dgm:pt modelId="{5AB3CB68-C085-9142-ACA7-ADA6F9B83A57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A Bank </a:t>
          </a:r>
          <a:endParaRPr lang="tr-TR" dirty="0" smtClean="0"/>
        </a:p>
      </dgm:t>
    </dgm:pt>
    <dgm:pt modelId="{D916F784-916E-694D-9FC1-E189D83BDEA0}" type="parTrans" cxnId="{5F726B22-2593-1A4F-B1E2-D4003F8C5D01}">
      <dgm:prSet/>
      <dgm:spPr/>
      <dgm:t>
        <a:bodyPr/>
        <a:lstStyle/>
        <a:p>
          <a:endParaRPr lang="en-US"/>
        </a:p>
      </dgm:t>
    </dgm:pt>
    <dgm:pt modelId="{6098980E-228D-2147-A718-DF3122DFDD1C}" type="sibTrans" cxnId="{5F726B22-2593-1A4F-B1E2-D4003F8C5D01}">
      <dgm:prSet/>
      <dgm:spPr/>
      <dgm:t>
        <a:bodyPr/>
        <a:lstStyle/>
        <a:p>
          <a:endParaRPr lang="en-US"/>
        </a:p>
      </dgm:t>
    </dgm:pt>
    <dgm:pt modelId="{DF450EDA-E862-074F-88D7-A7A79C9DE79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B Bank </a:t>
          </a:r>
          <a:endParaRPr lang="tr-TR" dirty="0" smtClean="0"/>
        </a:p>
      </dgm:t>
    </dgm:pt>
    <dgm:pt modelId="{ED8D16B2-6ACB-FC41-BB98-31C1330B089B}" type="parTrans" cxnId="{B6317ADA-0D6C-7941-A9B5-3EAB68814C61}">
      <dgm:prSet/>
      <dgm:spPr/>
      <dgm:t>
        <a:bodyPr/>
        <a:lstStyle/>
        <a:p>
          <a:endParaRPr lang="en-US"/>
        </a:p>
      </dgm:t>
    </dgm:pt>
    <dgm:pt modelId="{63C1AE72-C083-6D49-9893-F748001A8ACC}" type="sibTrans" cxnId="{B6317ADA-0D6C-7941-A9B5-3EAB68814C61}">
      <dgm:prSet/>
      <dgm:spPr/>
      <dgm:t>
        <a:bodyPr/>
        <a:lstStyle/>
        <a:p>
          <a:endParaRPr lang="en-US"/>
        </a:p>
      </dgm:t>
    </dgm:pt>
    <dgm:pt modelId="{81D79253-872E-0042-9A3C-B0A050FE1E6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C Bank </a:t>
          </a:r>
          <a:endParaRPr lang="tr-TR" dirty="0" smtClean="0"/>
        </a:p>
      </dgm:t>
    </dgm:pt>
    <dgm:pt modelId="{AAF0E1AE-6386-6842-9244-1F4AED2ED698}" type="parTrans" cxnId="{FD92FD94-14C2-5144-8DF2-611434B90847}">
      <dgm:prSet/>
      <dgm:spPr/>
      <dgm:t>
        <a:bodyPr/>
        <a:lstStyle/>
        <a:p>
          <a:endParaRPr lang="en-US"/>
        </a:p>
      </dgm:t>
    </dgm:pt>
    <dgm:pt modelId="{1B7AC2CF-B380-C04E-80DC-6BB1BB7B2D74}" type="sibTrans" cxnId="{FD92FD94-14C2-5144-8DF2-611434B90847}">
      <dgm:prSet/>
      <dgm:spPr/>
      <dgm:t>
        <a:bodyPr/>
        <a:lstStyle/>
        <a:p>
          <a:endParaRPr lang="en-US"/>
        </a:p>
      </dgm:t>
    </dgm:pt>
    <dgm:pt modelId="{E0C3F94E-4866-4052-AA9B-A4F550BFE3AD}">
      <dgm:prSet phldrT="[Text]" custScaleX="65226" custScaleY="66333" custLinFactNeighborX="-1759" custLinFactNeighborY="8979"/>
      <dgm:spPr/>
      <dgm:t>
        <a:bodyPr/>
        <a:lstStyle/>
        <a:p>
          <a:endParaRPr lang="en-US"/>
        </a:p>
      </dgm:t>
    </dgm:pt>
    <dgm:pt modelId="{1D50A6A8-DAF5-4E13-B667-88C4C3056B05}" type="parTrans" cxnId="{6BBB078E-494F-4B8F-BDA4-AA94F4DC9E40}">
      <dgm:prSet/>
      <dgm:spPr/>
      <dgm:t>
        <a:bodyPr/>
        <a:lstStyle/>
        <a:p>
          <a:endParaRPr lang="en-US"/>
        </a:p>
      </dgm:t>
    </dgm:pt>
    <dgm:pt modelId="{615EA3C6-A120-43C5-9BC9-090D697B145E}" type="sibTrans" cxnId="{6BBB078E-494F-4B8F-BDA4-AA94F4DC9E40}">
      <dgm:prSet/>
      <dgm:spPr/>
      <dgm:t>
        <a:bodyPr/>
        <a:lstStyle/>
        <a:p>
          <a:endParaRPr lang="en-US"/>
        </a:p>
      </dgm:t>
    </dgm:pt>
    <dgm:pt modelId="{3271F70D-6349-4176-9356-EB8634E5C52A}">
      <dgm:prSet/>
      <dgm:spPr/>
      <dgm:t>
        <a:bodyPr/>
        <a:lstStyle/>
        <a:p>
          <a:endParaRPr lang="en-US" dirty="0"/>
        </a:p>
      </dgm:t>
    </dgm:pt>
    <dgm:pt modelId="{583353C3-E5AF-4E2F-9089-5C31338FCD6B}" type="parTrans" cxnId="{10EE7233-B98B-4C77-841B-95EB3B1ABF70}">
      <dgm:prSet/>
      <dgm:spPr/>
      <dgm:t>
        <a:bodyPr/>
        <a:lstStyle/>
        <a:p>
          <a:endParaRPr lang="en-US"/>
        </a:p>
      </dgm:t>
    </dgm:pt>
    <dgm:pt modelId="{CD269A66-F72B-4EBD-A2FA-73ABD1EC11FB}" type="sibTrans" cxnId="{10EE7233-B98B-4C77-841B-95EB3B1ABF70}">
      <dgm:prSet/>
      <dgm:spPr/>
      <dgm:t>
        <a:bodyPr/>
        <a:lstStyle/>
        <a:p>
          <a:endParaRPr lang="en-US"/>
        </a:p>
      </dgm:t>
    </dgm:pt>
    <dgm:pt modelId="{BF45FFEE-D55C-47BC-BB44-5F75E8EF3824}">
      <dgm:prSet/>
      <dgm:spPr/>
      <dgm:t>
        <a:bodyPr/>
        <a:lstStyle/>
        <a:p>
          <a:endParaRPr lang="en-US"/>
        </a:p>
      </dgm:t>
    </dgm:pt>
    <dgm:pt modelId="{2AF5D8D2-1C7A-4AB3-AF7F-6A4F6CB3379F}" type="parTrans" cxnId="{6D55848C-7437-4883-8B42-9C45724C4FC6}">
      <dgm:prSet/>
      <dgm:spPr/>
      <dgm:t>
        <a:bodyPr/>
        <a:lstStyle/>
        <a:p>
          <a:endParaRPr lang="en-US"/>
        </a:p>
      </dgm:t>
    </dgm:pt>
    <dgm:pt modelId="{BCF28DE4-B96F-4067-8E59-2D0A0054E9C8}" type="sibTrans" cxnId="{6D55848C-7437-4883-8B42-9C45724C4FC6}">
      <dgm:prSet/>
      <dgm:spPr/>
      <dgm:t>
        <a:bodyPr/>
        <a:lstStyle/>
        <a:p>
          <a:endParaRPr lang="en-US"/>
        </a:p>
      </dgm:t>
    </dgm:pt>
    <dgm:pt modelId="{D863A2F4-5467-4079-A3ED-83CD30889F39}">
      <dgm:prSet phldrT="[Text]" custScaleX="65226" custScaleY="66333" custLinFactNeighborX="-1759" custLinFactNeighborY="8979"/>
      <dgm:spPr/>
      <dgm:t>
        <a:bodyPr/>
        <a:lstStyle/>
        <a:p>
          <a:endParaRPr lang="en-US"/>
        </a:p>
      </dgm:t>
    </dgm:pt>
    <dgm:pt modelId="{DC035EAC-A1A7-4BF7-A98D-77EC1AA0F719}" type="parTrans" cxnId="{767293FC-20CD-48A6-82D4-31B000986015}">
      <dgm:prSet/>
      <dgm:spPr/>
      <dgm:t>
        <a:bodyPr/>
        <a:lstStyle/>
        <a:p>
          <a:endParaRPr lang="en-US"/>
        </a:p>
      </dgm:t>
    </dgm:pt>
    <dgm:pt modelId="{AE1124AD-96DC-4595-A9E2-4682D60C693B}" type="sibTrans" cxnId="{767293FC-20CD-48A6-82D4-31B000986015}">
      <dgm:prSet/>
      <dgm:spPr/>
      <dgm:t>
        <a:bodyPr/>
        <a:lstStyle/>
        <a:p>
          <a:endParaRPr lang="en-US"/>
        </a:p>
      </dgm:t>
    </dgm:pt>
    <dgm:pt modelId="{A3E61FDB-313B-4426-BE10-B9362F6DD366}">
      <dgm:prSet phldrT="[Text]" custScaleX="65226" custScaleY="66333" custLinFactNeighborX="-1440" custLinFactNeighborY="8311"/>
      <dgm:spPr/>
      <dgm:t>
        <a:bodyPr/>
        <a:lstStyle/>
        <a:p>
          <a:endParaRPr lang="en-US"/>
        </a:p>
      </dgm:t>
    </dgm:pt>
    <dgm:pt modelId="{725AE83D-0918-4DFE-98FF-A1B30CCF465E}" type="parTrans" cxnId="{EB5B25FF-0169-40C7-A9BF-7E885755D3CC}">
      <dgm:prSet/>
      <dgm:spPr/>
      <dgm:t>
        <a:bodyPr/>
        <a:lstStyle/>
        <a:p>
          <a:endParaRPr lang="en-US"/>
        </a:p>
      </dgm:t>
    </dgm:pt>
    <dgm:pt modelId="{3D7A92C8-49D6-4BA8-8CE1-A88BDEAF9628}" type="sibTrans" cxnId="{EB5B25FF-0169-40C7-A9BF-7E885755D3CC}">
      <dgm:prSet/>
      <dgm:spPr/>
      <dgm:t>
        <a:bodyPr/>
        <a:lstStyle/>
        <a:p>
          <a:endParaRPr lang="en-US"/>
        </a:p>
      </dgm:t>
    </dgm:pt>
    <dgm:pt modelId="{983052CE-47BC-4381-8E16-4DABDD5A3288}">
      <dgm:prSet custScaleX="88411" custScaleY="79826" custRadScaleRad="10199" custRadScaleInc="170778"/>
      <dgm:spPr/>
      <dgm:t>
        <a:bodyPr/>
        <a:lstStyle/>
        <a:p>
          <a:endParaRPr lang="en-US"/>
        </a:p>
      </dgm:t>
    </dgm:pt>
    <dgm:pt modelId="{AB7B4616-2B05-4AA4-8A0F-D56C6430E096}" type="parTrans" cxnId="{4E490542-1957-4979-AC9A-F77BB4D6E28A}">
      <dgm:prSet custAng="10897413" custScaleX="39935" custScaleY="75035" custLinFactNeighborX="-213" custLinFactNeighborY="-5856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572884B-DCA8-468C-95DB-F95F1C743710}" type="sibTrans" cxnId="{4E490542-1957-4979-AC9A-F77BB4D6E28A}">
      <dgm:prSet/>
      <dgm:spPr/>
      <dgm:t>
        <a:bodyPr/>
        <a:lstStyle/>
        <a:p>
          <a:endParaRPr lang="en-US"/>
        </a:p>
      </dgm:t>
    </dgm:pt>
    <dgm:pt modelId="{12823491-1262-4A3F-AA6D-4454BCA2EB1E}">
      <dgm:prSet custScaleX="88411" custScaleY="79826" custRadScaleRad="10199" custRadScaleInc="170778"/>
      <dgm:spPr/>
      <dgm:t>
        <a:bodyPr/>
        <a:lstStyle/>
        <a:p>
          <a:endParaRPr lang="en-US"/>
        </a:p>
      </dgm:t>
    </dgm:pt>
    <dgm:pt modelId="{489A4EB6-DB58-4566-A78F-A9CF291C1BC2}" type="parTrans" cxnId="{89D6071A-7342-4355-B551-57437E79474E}">
      <dgm:prSet custAng="10897413" custScaleX="39935" custScaleY="75035" custLinFactNeighborX="-213" custLinFactNeighborY="-5856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FC64100-CDBC-41E2-AA51-54F3F4F750D5}" type="sibTrans" cxnId="{89D6071A-7342-4355-B551-57437E79474E}">
      <dgm:prSet/>
      <dgm:spPr/>
      <dgm:t>
        <a:bodyPr/>
        <a:lstStyle/>
        <a:p>
          <a:endParaRPr lang="en-US"/>
        </a:p>
      </dgm:t>
    </dgm:pt>
    <dgm:pt modelId="{27A94744-B5DC-584F-8177-32802658D3DB}" type="pres">
      <dgm:prSet presAssocID="{8A009C56-10EB-F24F-994B-854AD6BE26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65D571-6F80-8E42-8886-399728D970FC}" type="pres">
      <dgm:prSet presAssocID="{51FFDF23-AF74-9940-9712-09F5D24F02CC}" presName="centerShape" presStyleLbl="node0" presStyleIdx="0" presStyleCnt="1" custScaleX="78252" custScaleY="52924" custLinFactNeighborX="-1161" custLinFactNeighborY="5113"/>
      <dgm:spPr/>
      <dgm:t>
        <a:bodyPr/>
        <a:lstStyle/>
        <a:p>
          <a:endParaRPr lang="en-US"/>
        </a:p>
      </dgm:t>
    </dgm:pt>
    <dgm:pt modelId="{85CDF5DD-6979-074F-9502-F288AF204D3B}" type="pres">
      <dgm:prSet presAssocID="{D916F784-916E-694D-9FC1-E189D83BDEA0}" presName="parTrans" presStyleLbl="bgSibTrans2D1" presStyleIdx="0" presStyleCnt="3" custScaleX="28466" custScaleY="86388" custLinFactNeighborX="14528" custLinFactNeighborY="-33835"/>
      <dgm:spPr/>
      <dgm:t>
        <a:bodyPr/>
        <a:lstStyle/>
        <a:p>
          <a:endParaRPr lang="en-US"/>
        </a:p>
      </dgm:t>
    </dgm:pt>
    <dgm:pt modelId="{06ADC014-235F-F44E-BE57-58FFE7FE9CA8}" type="pres">
      <dgm:prSet presAssocID="{5AB3CB68-C085-9142-ACA7-ADA6F9B83A57}" presName="node" presStyleLbl="node1" presStyleIdx="0" presStyleCnt="3" custScaleX="67873" custScaleY="40306" custRadScaleRad="131805" custRadScaleInc="22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B29C1-B019-984B-99FF-B916F6B09422}" type="pres">
      <dgm:prSet presAssocID="{ED8D16B2-6ACB-FC41-BB98-31C1330B089B}" presName="parTrans" presStyleLbl="bgSibTrans2D1" presStyleIdx="1" presStyleCnt="3" custScaleX="43141" custLinFactNeighborY="-69300"/>
      <dgm:spPr/>
      <dgm:t>
        <a:bodyPr/>
        <a:lstStyle/>
        <a:p>
          <a:endParaRPr lang="en-US"/>
        </a:p>
      </dgm:t>
    </dgm:pt>
    <dgm:pt modelId="{0EDE1747-6226-D74C-942C-A15B87D0D92F}" type="pres">
      <dgm:prSet presAssocID="{DF450EDA-E862-074F-88D7-A7A79C9DE79B}" presName="node" presStyleLbl="node1" presStyleIdx="1" presStyleCnt="3" custScaleX="74314" custScaleY="46363" custRadScaleRad="123791" custRadScaleInc="-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8EFE0-2BC3-8F4B-BB13-AEAAC7A5C383}" type="pres">
      <dgm:prSet presAssocID="{AAF0E1AE-6386-6842-9244-1F4AED2ED698}" presName="parTrans" presStyleLbl="bgSibTrans2D1" presStyleIdx="2" presStyleCnt="3" custAng="16215268" custFlipHor="1" custScaleX="31262" custScaleY="89401" custLinFactNeighborX="-12004" custLinFactNeighborY="-34685"/>
      <dgm:spPr/>
      <dgm:t>
        <a:bodyPr/>
        <a:lstStyle/>
        <a:p>
          <a:endParaRPr lang="en-US"/>
        </a:p>
      </dgm:t>
    </dgm:pt>
    <dgm:pt modelId="{D602366A-79C4-6E4E-8BD2-52F80C60CA4C}" type="pres">
      <dgm:prSet presAssocID="{81D79253-872E-0042-9A3C-B0A050FE1E6C}" presName="node" presStyleLbl="node1" presStyleIdx="2" presStyleCnt="3" custScaleX="70492" custScaleY="49338" custRadScaleRad="121663" custRadScaleInc="-30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3E42B-14CD-2E45-8111-DAEA485BCA78}" srcId="{8A009C56-10EB-F24F-994B-854AD6BE266E}" destId="{51FFDF23-AF74-9940-9712-09F5D24F02CC}" srcOrd="0" destOrd="0" parTransId="{6F2C3137-0E05-A248-968B-93C43CA083B3}" sibTransId="{BEC5F788-52E2-0A4B-944D-115294CBBEB0}"/>
    <dgm:cxn modelId="{20EE18A9-4852-476A-9739-1EB3BF9ED24B}" type="presOf" srcId="{81D79253-872E-0042-9A3C-B0A050FE1E6C}" destId="{D602366A-79C4-6E4E-8BD2-52F80C60CA4C}" srcOrd="0" destOrd="0" presId="urn:microsoft.com/office/officeart/2005/8/layout/radial4"/>
    <dgm:cxn modelId="{10EE7233-B98B-4C77-841B-95EB3B1ABF70}" srcId="{8A009C56-10EB-F24F-994B-854AD6BE266E}" destId="{3271F70D-6349-4176-9356-EB8634E5C52A}" srcOrd="2" destOrd="0" parTransId="{583353C3-E5AF-4E2F-9089-5C31338FCD6B}" sibTransId="{CD269A66-F72B-4EBD-A2FA-73ABD1EC11FB}"/>
    <dgm:cxn modelId="{5CF567B4-BDB3-4673-BD10-3373717A3300}" type="presOf" srcId="{5AB3CB68-C085-9142-ACA7-ADA6F9B83A57}" destId="{06ADC014-235F-F44E-BE57-58FFE7FE9CA8}" srcOrd="0" destOrd="0" presId="urn:microsoft.com/office/officeart/2005/8/layout/radial4"/>
    <dgm:cxn modelId="{B6317ADA-0D6C-7941-A9B5-3EAB68814C61}" srcId="{51FFDF23-AF74-9940-9712-09F5D24F02CC}" destId="{DF450EDA-E862-074F-88D7-A7A79C9DE79B}" srcOrd="1" destOrd="0" parTransId="{ED8D16B2-6ACB-FC41-BB98-31C1330B089B}" sibTransId="{63C1AE72-C083-6D49-9893-F748001A8ACC}"/>
    <dgm:cxn modelId="{FD92FD94-14C2-5144-8DF2-611434B90847}" srcId="{51FFDF23-AF74-9940-9712-09F5D24F02CC}" destId="{81D79253-872E-0042-9A3C-B0A050FE1E6C}" srcOrd="2" destOrd="0" parTransId="{AAF0E1AE-6386-6842-9244-1F4AED2ED698}" sibTransId="{1B7AC2CF-B380-C04E-80DC-6BB1BB7B2D74}"/>
    <dgm:cxn modelId="{1B06B42F-3E9D-4943-981B-A65558D79A4B}" type="presOf" srcId="{ED8D16B2-6ACB-FC41-BB98-31C1330B089B}" destId="{A0FB29C1-B019-984B-99FF-B916F6B09422}" srcOrd="0" destOrd="0" presId="urn:microsoft.com/office/officeart/2005/8/layout/radial4"/>
    <dgm:cxn modelId="{CECEA4DE-2E46-46E3-888E-2CF3D758A87C}" type="presOf" srcId="{AAF0E1AE-6386-6842-9244-1F4AED2ED698}" destId="{C578EFE0-2BC3-8F4B-BB13-AEAAC7A5C383}" srcOrd="0" destOrd="0" presId="urn:microsoft.com/office/officeart/2005/8/layout/radial4"/>
    <dgm:cxn modelId="{6BBB078E-494F-4B8F-BDA4-AA94F4DC9E40}" srcId="{8A009C56-10EB-F24F-994B-854AD6BE266E}" destId="{E0C3F94E-4866-4052-AA9B-A4F550BFE3AD}" srcOrd="1" destOrd="0" parTransId="{1D50A6A8-DAF5-4E13-B667-88C4C3056B05}" sibTransId="{615EA3C6-A120-43C5-9BC9-090D697B145E}"/>
    <dgm:cxn modelId="{4E490542-1957-4979-AC9A-F77BB4D6E28A}" srcId="{8A009C56-10EB-F24F-994B-854AD6BE266E}" destId="{983052CE-47BC-4381-8E16-4DABDD5A3288}" srcOrd="6" destOrd="0" parTransId="{AB7B4616-2B05-4AA4-8A0F-D56C6430E096}" sibTransId="{2572884B-DCA8-468C-95DB-F95F1C743710}"/>
    <dgm:cxn modelId="{767293FC-20CD-48A6-82D4-31B000986015}" srcId="{8A009C56-10EB-F24F-994B-854AD6BE266E}" destId="{D863A2F4-5467-4079-A3ED-83CD30889F39}" srcOrd="4" destOrd="0" parTransId="{DC035EAC-A1A7-4BF7-A98D-77EC1AA0F719}" sibTransId="{AE1124AD-96DC-4595-A9E2-4682D60C693B}"/>
    <dgm:cxn modelId="{89D6071A-7342-4355-B551-57437E79474E}" srcId="{8A009C56-10EB-F24F-994B-854AD6BE266E}" destId="{12823491-1262-4A3F-AA6D-4454BCA2EB1E}" srcOrd="7" destOrd="0" parTransId="{489A4EB6-DB58-4566-A78F-A9CF291C1BC2}" sibTransId="{BFC64100-CDBC-41E2-AA51-54F3F4F750D5}"/>
    <dgm:cxn modelId="{68BF27DC-FF8A-48E9-9B41-310E778A48D6}" type="presOf" srcId="{D916F784-916E-694D-9FC1-E189D83BDEA0}" destId="{85CDF5DD-6979-074F-9502-F288AF204D3B}" srcOrd="0" destOrd="0" presId="urn:microsoft.com/office/officeart/2005/8/layout/radial4"/>
    <dgm:cxn modelId="{5F726B22-2593-1A4F-B1E2-D4003F8C5D01}" srcId="{51FFDF23-AF74-9940-9712-09F5D24F02CC}" destId="{5AB3CB68-C085-9142-ACA7-ADA6F9B83A57}" srcOrd="0" destOrd="0" parTransId="{D916F784-916E-694D-9FC1-E189D83BDEA0}" sibTransId="{6098980E-228D-2147-A718-DF3122DFDD1C}"/>
    <dgm:cxn modelId="{6D55848C-7437-4883-8B42-9C45724C4FC6}" srcId="{8A009C56-10EB-F24F-994B-854AD6BE266E}" destId="{BF45FFEE-D55C-47BC-BB44-5F75E8EF3824}" srcOrd="3" destOrd="0" parTransId="{2AF5D8D2-1C7A-4AB3-AF7F-6A4F6CB3379F}" sibTransId="{BCF28DE4-B96F-4067-8E59-2D0A0054E9C8}"/>
    <dgm:cxn modelId="{06736628-17B2-4EC8-9EED-80D7423A692E}" type="presOf" srcId="{DF450EDA-E862-074F-88D7-A7A79C9DE79B}" destId="{0EDE1747-6226-D74C-942C-A15B87D0D92F}" srcOrd="0" destOrd="0" presId="urn:microsoft.com/office/officeart/2005/8/layout/radial4"/>
    <dgm:cxn modelId="{F089D010-107A-45D4-8D00-EBA3F3DD2FF8}" type="presOf" srcId="{51FFDF23-AF74-9940-9712-09F5D24F02CC}" destId="{6265D571-6F80-8E42-8886-399728D970FC}" srcOrd="0" destOrd="0" presId="urn:microsoft.com/office/officeart/2005/8/layout/radial4"/>
    <dgm:cxn modelId="{F7DA1165-2052-4AB5-BCCC-E0A18721D532}" type="presOf" srcId="{8A009C56-10EB-F24F-994B-854AD6BE266E}" destId="{27A94744-B5DC-584F-8177-32802658D3DB}" srcOrd="0" destOrd="0" presId="urn:microsoft.com/office/officeart/2005/8/layout/radial4"/>
    <dgm:cxn modelId="{EB5B25FF-0169-40C7-A9BF-7E885755D3CC}" srcId="{8A009C56-10EB-F24F-994B-854AD6BE266E}" destId="{A3E61FDB-313B-4426-BE10-B9362F6DD366}" srcOrd="5" destOrd="0" parTransId="{725AE83D-0918-4DFE-98FF-A1B30CCF465E}" sibTransId="{3D7A92C8-49D6-4BA8-8CE1-A88BDEAF9628}"/>
    <dgm:cxn modelId="{0EA5449C-B1CD-41C3-B86E-1EA550C49383}" type="presParOf" srcId="{27A94744-B5DC-584F-8177-32802658D3DB}" destId="{6265D571-6F80-8E42-8886-399728D970FC}" srcOrd="0" destOrd="0" presId="urn:microsoft.com/office/officeart/2005/8/layout/radial4"/>
    <dgm:cxn modelId="{FE1737CC-EFA4-4C44-899E-D6A9B2A94FE9}" type="presParOf" srcId="{27A94744-B5DC-584F-8177-32802658D3DB}" destId="{85CDF5DD-6979-074F-9502-F288AF204D3B}" srcOrd="1" destOrd="0" presId="urn:microsoft.com/office/officeart/2005/8/layout/radial4"/>
    <dgm:cxn modelId="{016BE451-B7EE-4344-ADB8-6512303A1AB8}" type="presParOf" srcId="{27A94744-B5DC-584F-8177-32802658D3DB}" destId="{06ADC014-235F-F44E-BE57-58FFE7FE9CA8}" srcOrd="2" destOrd="0" presId="urn:microsoft.com/office/officeart/2005/8/layout/radial4"/>
    <dgm:cxn modelId="{F2E86F0E-7333-4853-928E-AD189F47E2CD}" type="presParOf" srcId="{27A94744-B5DC-584F-8177-32802658D3DB}" destId="{A0FB29C1-B019-984B-99FF-B916F6B09422}" srcOrd="3" destOrd="0" presId="urn:microsoft.com/office/officeart/2005/8/layout/radial4"/>
    <dgm:cxn modelId="{46A483E2-7F71-44F7-96C0-76CD0675BB41}" type="presParOf" srcId="{27A94744-B5DC-584F-8177-32802658D3DB}" destId="{0EDE1747-6226-D74C-942C-A15B87D0D92F}" srcOrd="4" destOrd="0" presId="urn:microsoft.com/office/officeart/2005/8/layout/radial4"/>
    <dgm:cxn modelId="{2653ABC2-D62A-4C78-A15A-E48D1DE3A0D6}" type="presParOf" srcId="{27A94744-B5DC-584F-8177-32802658D3DB}" destId="{C578EFE0-2BC3-8F4B-BB13-AEAAC7A5C383}" srcOrd="5" destOrd="0" presId="urn:microsoft.com/office/officeart/2005/8/layout/radial4"/>
    <dgm:cxn modelId="{E70E5372-D650-4A15-A22A-188B7AA02063}" type="presParOf" srcId="{27A94744-B5DC-584F-8177-32802658D3DB}" destId="{D602366A-79C4-6E4E-8BD2-52F80C60CA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695FE5-BC1B-4D30-A74C-584D89C47564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8EEF88B-0610-43C2-8C3F-BEE7396030AE}">
      <dgm:prSet phldrT="[Metin]"/>
      <dgm:spPr>
        <a:solidFill>
          <a:srgbClr val="002060"/>
        </a:solidFill>
      </dgm:spPr>
      <dgm:t>
        <a:bodyPr/>
        <a:lstStyle/>
        <a:p>
          <a:r>
            <a:rPr lang="tr-TR" b="1" dirty="0" smtClean="0"/>
            <a:t>          Minimum </a:t>
          </a:r>
          <a:r>
            <a:rPr lang="tr-TR" b="1" dirty="0" smtClean="0">
              <a:solidFill>
                <a:schemeClr val="bg1"/>
              </a:solidFill>
            </a:rPr>
            <a:t>Value </a:t>
          </a:r>
          <a:r>
            <a:rPr lang="tr-TR" b="1" dirty="0" err="1" smtClean="0">
              <a:solidFill>
                <a:schemeClr val="bg1"/>
              </a:solidFill>
            </a:rPr>
            <a:t>Date</a:t>
          </a:r>
          <a:r>
            <a:rPr lang="tr-TR" b="1" dirty="0" smtClean="0">
              <a:solidFill>
                <a:schemeClr val="bg1"/>
              </a:solidFill>
            </a:rPr>
            <a:t> </a:t>
          </a:r>
          <a:r>
            <a:rPr lang="tr-TR" b="1" dirty="0" smtClean="0"/>
            <a:t> T+0 </a:t>
          </a:r>
        </a:p>
        <a:p>
          <a:r>
            <a:rPr lang="tr-TR" b="1" dirty="0" smtClean="0"/>
            <a:t>          Maximum </a:t>
          </a:r>
          <a:r>
            <a:rPr lang="tr-TR" b="1" dirty="0" smtClean="0">
              <a:solidFill>
                <a:schemeClr val="bg1"/>
              </a:solidFill>
            </a:rPr>
            <a:t>Value </a:t>
          </a:r>
          <a:r>
            <a:rPr lang="tr-TR" b="1" dirty="0" err="1" smtClean="0">
              <a:solidFill>
                <a:schemeClr val="bg1"/>
              </a:solidFill>
            </a:rPr>
            <a:t>Date</a:t>
          </a:r>
          <a:r>
            <a:rPr lang="tr-TR" b="1" dirty="0" smtClean="0">
              <a:solidFill>
                <a:schemeClr val="bg1"/>
              </a:solidFill>
            </a:rPr>
            <a:t> </a:t>
          </a:r>
          <a:r>
            <a:rPr lang="tr-TR" b="1" dirty="0" smtClean="0"/>
            <a:t> T+90</a:t>
          </a:r>
          <a:endParaRPr lang="tr-TR" b="1" dirty="0"/>
        </a:p>
      </dgm:t>
    </dgm:pt>
    <dgm:pt modelId="{41E25673-6D29-4A7B-81C0-84D70BC0BCA9}" type="parTrans" cxnId="{8524194F-1C9A-4E45-8D93-5607B9B984BA}">
      <dgm:prSet/>
      <dgm:spPr/>
      <dgm:t>
        <a:bodyPr/>
        <a:lstStyle/>
        <a:p>
          <a:endParaRPr lang="tr-TR"/>
        </a:p>
      </dgm:t>
    </dgm:pt>
    <dgm:pt modelId="{2933A6AA-4D81-4ECA-B4DD-99262A6B7DD9}" type="sibTrans" cxnId="{8524194F-1C9A-4E45-8D93-5607B9B984BA}">
      <dgm:prSet/>
      <dgm:spPr/>
      <dgm:t>
        <a:bodyPr/>
        <a:lstStyle/>
        <a:p>
          <a:endParaRPr lang="tr-TR"/>
        </a:p>
      </dgm:t>
    </dgm:pt>
    <dgm:pt modelId="{237724BF-2EDF-4E93-A7BE-1F6EB15F1016}">
      <dgm:prSet phldrT="[Metin]"/>
      <dgm:spPr>
        <a:solidFill>
          <a:srgbClr val="002060"/>
        </a:solidFill>
      </dgm:spPr>
      <dgm:t>
        <a:bodyPr/>
        <a:lstStyle/>
        <a:p>
          <a:endParaRPr lang="tr-TR" b="1" dirty="0" smtClean="0"/>
        </a:p>
        <a:p>
          <a:r>
            <a:rPr lang="tr-TR" b="1" dirty="0" smtClean="0"/>
            <a:t>          </a:t>
          </a:r>
          <a:r>
            <a:rPr lang="en-US" b="1" dirty="0" smtClean="0"/>
            <a:t>9</a:t>
          </a:r>
          <a:r>
            <a:rPr lang="tr-TR" b="1" dirty="0" smtClean="0"/>
            <a:t>    9</a:t>
          </a:r>
          <a:r>
            <a:rPr lang="en-US" b="1" dirty="0" smtClean="0"/>
            <a:t>95</a:t>
          </a:r>
          <a:r>
            <a:rPr lang="tr-TR" b="1" dirty="0" smtClean="0"/>
            <a:t>/1000</a:t>
          </a:r>
          <a:r>
            <a:rPr lang="en-US" b="1" dirty="0" smtClean="0"/>
            <a:t> </a:t>
          </a:r>
          <a:r>
            <a:rPr lang="tr-TR" b="1" dirty="0" smtClean="0"/>
            <a:t> LBMA </a:t>
          </a:r>
          <a:r>
            <a:rPr lang="tr-TR" b="1" dirty="0" smtClean="0">
              <a:solidFill>
                <a:schemeClr val="bg1"/>
              </a:solidFill>
            </a:rPr>
            <a:t>Gold Standard</a:t>
          </a:r>
          <a:endParaRPr lang="tr-TR" b="1" dirty="0" smtClean="0"/>
        </a:p>
        <a:p>
          <a:r>
            <a:rPr lang="tr-TR" dirty="0" smtClean="0"/>
            <a:t> </a:t>
          </a:r>
          <a:endParaRPr lang="tr-TR" dirty="0"/>
        </a:p>
      </dgm:t>
    </dgm:pt>
    <dgm:pt modelId="{0B76CD53-7F26-40B6-A4AA-53DD25C1DA63}" type="parTrans" cxnId="{23E549A9-AC0E-469E-8343-8AFDC6EA989C}">
      <dgm:prSet/>
      <dgm:spPr/>
      <dgm:t>
        <a:bodyPr/>
        <a:lstStyle/>
        <a:p>
          <a:endParaRPr lang="tr-TR"/>
        </a:p>
      </dgm:t>
    </dgm:pt>
    <dgm:pt modelId="{6F5FC524-A767-4BC0-BFDE-1521E433D4FA}" type="sibTrans" cxnId="{23E549A9-AC0E-469E-8343-8AFDC6EA989C}">
      <dgm:prSet/>
      <dgm:spPr/>
      <dgm:t>
        <a:bodyPr/>
        <a:lstStyle/>
        <a:p>
          <a:endParaRPr lang="tr-TR"/>
        </a:p>
      </dgm:t>
    </dgm:pt>
    <dgm:pt modelId="{7577AFDE-3C45-41FB-8F37-AC2231A25544}">
      <dgm:prSet phldrT="[Metin]"/>
      <dgm:spPr>
        <a:solidFill>
          <a:srgbClr val="002060"/>
        </a:solidFill>
      </dgm:spPr>
      <dgm:t>
        <a:bodyPr/>
        <a:lstStyle/>
        <a:p>
          <a:r>
            <a:rPr lang="tr-TR" b="1" dirty="0" smtClean="0"/>
            <a:t>                </a:t>
          </a:r>
          <a:r>
            <a:rPr lang="tr-TR" b="1" dirty="0" smtClean="0">
              <a:solidFill>
                <a:schemeClr val="bg1"/>
              </a:solidFill>
            </a:rPr>
            <a:t>Minimum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tr-TR" b="1" dirty="0" smtClean="0">
              <a:solidFill>
                <a:schemeClr val="bg1"/>
              </a:solidFill>
            </a:rPr>
            <a:t> </a:t>
          </a:r>
          <a:r>
            <a:rPr lang="en-US" b="1" dirty="0" smtClean="0">
              <a:solidFill>
                <a:schemeClr val="bg1"/>
              </a:solidFill>
            </a:rPr>
            <a:t>1 gram </a:t>
          </a:r>
          <a:endParaRPr lang="tr-TR" b="1" dirty="0" smtClean="0"/>
        </a:p>
        <a:p>
          <a:r>
            <a:rPr lang="tr-TR" b="1" dirty="0" smtClean="0"/>
            <a:t>                </a:t>
          </a:r>
          <a:r>
            <a:rPr lang="tr-TR" b="1" dirty="0" smtClean="0">
              <a:solidFill>
                <a:schemeClr val="bg1"/>
              </a:solidFill>
            </a:rPr>
            <a:t>Maximum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tr-TR" b="1" dirty="0" smtClean="0">
              <a:solidFill>
                <a:schemeClr val="bg1"/>
              </a:solidFill>
            </a:rPr>
            <a:t> </a:t>
          </a:r>
          <a:r>
            <a:rPr lang="tr-TR" b="1" dirty="0" err="1" smtClean="0">
              <a:solidFill>
                <a:schemeClr val="bg1"/>
              </a:solidFill>
            </a:rPr>
            <a:t>Limitless</a:t>
          </a:r>
          <a:endParaRPr lang="tr-TR" b="1" dirty="0"/>
        </a:p>
      </dgm:t>
    </dgm:pt>
    <dgm:pt modelId="{7876DF04-0E0D-4528-9974-62E6873AD2B3}" type="parTrans" cxnId="{62E9F489-BAEF-4381-9AAE-969653669A99}">
      <dgm:prSet/>
      <dgm:spPr/>
      <dgm:t>
        <a:bodyPr/>
        <a:lstStyle/>
        <a:p>
          <a:endParaRPr lang="tr-TR"/>
        </a:p>
      </dgm:t>
    </dgm:pt>
    <dgm:pt modelId="{91AE54D0-32FC-4619-AA36-9ED089A508E8}" type="sibTrans" cxnId="{62E9F489-BAEF-4381-9AAE-969653669A99}">
      <dgm:prSet/>
      <dgm:spPr/>
      <dgm:t>
        <a:bodyPr/>
        <a:lstStyle/>
        <a:p>
          <a:endParaRPr lang="tr-TR"/>
        </a:p>
      </dgm:t>
    </dgm:pt>
    <dgm:pt modelId="{2D10B9BE-591B-401B-9037-4AB3AB8A9710}" type="pres">
      <dgm:prSet presAssocID="{C1695FE5-BC1B-4D30-A74C-584D89C475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4A50EA0-B145-4D12-AFEF-E9402A1049BD}" type="pres">
      <dgm:prSet presAssocID="{C1695FE5-BC1B-4D30-A74C-584D89C47564}" presName="Name1" presStyleCnt="0"/>
      <dgm:spPr/>
      <dgm:t>
        <a:bodyPr/>
        <a:lstStyle/>
        <a:p>
          <a:endParaRPr lang="en-US"/>
        </a:p>
      </dgm:t>
    </dgm:pt>
    <dgm:pt modelId="{E670C3A8-E137-4712-8D2E-69342A0A8219}" type="pres">
      <dgm:prSet presAssocID="{C1695FE5-BC1B-4D30-A74C-584D89C47564}" presName="cycle" presStyleCnt="0"/>
      <dgm:spPr/>
      <dgm:t>
        <a:bodyPr/>
        <a:lstStyle/>
        <a:p>
          <a:endParaRPr lang="en-US"/>
        </a:p>
      </dgm:t>
    </dgm:pt>
    <dgm:pt modelId="{1FDBEEEC-79C0-4965-8D02-8FAAEA9747B5}" type="pres">
      <dgm:prSet presAssocID="{C1695FE5-BC1B-4D30-A74C-584D89C47564}" presName="srcNode" presStyleLbl="node1" presStyleIdx="0" presStyleCnt="3"/>
      <dgm:spPr/>
      <dgm:t>
        <a:bodyPr/>
        <a:lstStyle/>
        <a:p>
          <a:endParaRPr lang="en-US"/>
        </a:p>
      </dgm:t>
    </dgm:pt>
    <dgm:pt modelId="{66D07566-5EF3-4949-A65D-F73B2D8F824C}" type="pres">
      <dgm:prSet presAssocID="{C1695FE5-BC1B-4D30-A74C-584D89C47564}" presName="conn" presStyleLbl="parChTrans1D2" presStyleIdx="0" presStyleCnt="1"/>
      <dgm:spPr/>
      <dgm:t>
        <a:bodyPr/>
        <a:lstStyle/>
        <a:p>
          <a:endParaRPr lang="en-US"/>
        </a:p>
      </dgm:t>
    </dgm:pt>
    <dgm:pt modelId="{2D3198A5-F6EB-4ADE-84C3-1B36AAB8E33F}" type="pres">
      <dgm:prSet presAssocID="{C1695FE5-BC1B-4D30-A74C-584D89C47564}" presName="extraNode" presStyleLbl="node1" presStyleIdx="0" presStyleCnt="3"/>
      <dgm:spPr/>
      <dgm:t>
        <a:bodyPr/>
        <a:lstStyle/>
        <a:p>
          <a:endParaRPr lang="en-US"/>
        </a:p>
      </dgm:t>
    </dgm:pt>
    <dgm:pt modelId="{BF56FA3F-286E-4144-8CAA-86E5A9D24254}" type="pres">
      <dgm:prSet presAssocID="{C1695FE5-BC1B-4D30-A74C-584D89C47564}" presName="dstNode" presStyleLbl="node1" presStyleIdx="0" presStyleCnt="3"/>
      <dgm:spPr/>
      <dgm:t>
        <a:bodyPr/>
        <a:lstStyle/>
        <a:p>
          <a:endParaRPr lang="en-US"/>
        </a:p>
      </dgm:t>
    </dgm:pt>
    <dgm:pt modelId="{9908FF88-33A8-4262-B406-151708EF6BDF}" type="pres">
      <dgm:prSet presAssocID="{38EEF88B-0610-43C2-8C3F-BEE7396030AE}" presName="text_1" presStyleLbl="node1" presStyleIdx="0" presStyleCnt="3" custLinFactNeighborX="1703" custLinFactNeighborY="93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885030-8287-491D-942E-6F3137BF8491}" type="pres">
      <dgm:prSet presAssocID="{38EEF88B-0610-43C2-8C3F-BEE7396030AE}" presName="accent_1" presStyleCnt="0"/>
      <dgm:spPr/>
      <dgm:t>
        <a:bodyPr/>
        <a:lstStyle/>
        <a:p>
          <a:endParaRPr lang="en-US"/>
        </a:p>
      </dgm:t>
    </dgm:pt>
    <dgm:pt modelId="{AC18CDE6-695F-44C2-99D8-196B2D99C1DD}" type="pres">
      <dgm:prSet presAssocID="{38EEF88B-0610-43C2-8C3F-BEE7396030AE}" presName="accentRepeatNode" presStyleLbl="solidFgAcc1" presStyleIdx="0" presStyleCnt="3" custScaleX="147272"/>
      <dgm:spPr/>
      <dgm:t>
        <a:bodyPr/>
        <a:lstStyle/>
        <a:p>
          <a:endParaRPr lang="en-US"/>
        </a:p>
      </dgm:t>
    </dgm:pt>
    <dgm:pt modelId="{51A84E95-AF68-4618-A78F-14F51853BF4B}" type="pres">
      <dgm:prSet presAssocID="{237724BF-2EDF-4E93-A7BE-1F6EB15F1016}" presName="text_2" presStyleLbl="node1" presStyleIdx="1" presStyleCnt="3" custScaleX="108385" custLinFactNeighborX="-2291" custLinFactNeighborY="-2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D09DEF-598B-4263-9691-8D6ABD415DD8}" type="pres">
      <dgm:prSet presAssocID="{237724BF-2EDF-4E93-A7BE-1F6EB15F1016}" presName="accent_2" presStyleCnt="0"/>
      <dgm:spPr/>
      <dgm:t>
        <a:bodyPr/>
        <a:lstStyle/>
        <a:p>
          <a:endParaRPr lang="en-US"/>
        </a:p>
      </dgm:t>
    </dgm:pt>
    <dgm:pt modelId="{38615D38-00F9-4351-B3F0-DC4E7D5D6D99}" type="pres">
      <dgm:prSet presAssocID="{237724BF-2EDF-4E93-A7BE-1F6EB15F1016}" presName="accentRepeatNode" presStyleLbl="solidFgAcc1" presStyleIdx="1" presStyleCnt="3" custScaleX="154505" custScaleY="94122" custLinFactNeighborX="-23817" custLinFactNeighborY="730"/>
      <dgm:spPr/>
      <dgm:t>
        <a:bodyPr/>
        <a:lstStyle/>
        <a:p>
          <a:endParaRPr lang="tr-TR"/>
        </a:p>
      </dgm:t>
    </dgm:pt>
    <dgm:pt modelId="{20931510-44D9-4394-993C-F0B8794ADCD5}" type="pres">
      <dgm:prSet presAssocID="{7577AFDE-3C45-41FB-8F37-AC2231A25544}" presName="text_3" presStyleLbl="node1" presStyleIdx="2" presStyleCnt="3" custScaleX="1036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EFC443-FB45-4A42-8443-8F96EEA9A48D}" type="pres">
      <dgm:prSet presAssocID="{7577AFDE-3C45-41FB-8F37-AC2231A25544}" presName="accent_3" presStyleCnt="0"/>
      <dgm:spPr/>
      <dgm:t>
        <a:bodyPr/>
        <a:lstStyle/>
        <a:p>
          <a:endParaRPr lang="en-US"/>
        </a:p>
      </dgm:t>
    </dgm:pt>
    <dgm:pt modelId="{9C5EEDCA-B8F2-47F3-A36B-CD7D7CA0D62D}" type="pres">
      <dgm:prSet presAssocID="{7577AFDE-3C45-41FB-8F37-AC2231A25544}" presName="accentRepeatNode" presStyleLbl="solidFgAcc1" presStyleIdx="2" presStyleCnt="3" custScaleX="153619" custLinFactNeighborX="-8655"/>
      <dgm:spPr/>
      <dgm:t>
        <a:bodyPr/>
        <a:lstStyle/>
        <a:p>
          <a:endParaRPr lang="en-US"/>
        </a:p>
      </dgm:t>
    </dgm:pt>
  </dgm:ptLst>
  <dgm:cxnLst>
    <dgm:cxn modelId="{62E9F489-BAEF-4381-9AAE-969653669A99}" srcId="{C1695FE5-BC1B-4D30-A74C-584D89C47564}" destId="{7577AFDE-3C45-41FB-8F37-AC2231A25544}" srcOrd="2" destOrd="0" parTransId="{7876DF04-0E0D-4528-9974-62E6873AD2B3}" sibTransId="{91AE54D0-32FC-4619-AA36-9ED089A508E8}"/>
    <dgm:cxn modelId="{8524194F-1C9A-4E45-8D93-5607B9B984BA}" srcId="{C1695FE5-BC1B-4D30-A74C-584D89C47564}" destId="{38EEF88B-0610-43C2-8C3F-BEE7396030AE}" srcOrd="0" destOrd="0" parTransId="{41E25673-6D29-4A7B-81C0-84D70BC0BCA9}" sibTransId="{2933A6AA-4D81-4ECA-B4DD-99262A6B7DD9}"/>
    <dgm:cxn modelId="{23E549A9-AC0E-469E-8343-8AFDC6EA989C}" srcId="{C1695FE5-BC1B-4D30-A74C-584D89C47564}" destId="{237724BF-2EDF-4E93-A7BE-1F6EB15F1016}" srcOrd="1" destOrd="0" parTransId="{0B76CD53-7F26-40B6-A4AA-53DD25C1DA63}" sibTransId="{6F5FC524-A767-4BC0-BFDE-1521E433D4FA}"/>
    <dgm:cxn modelId="{8F2C6AA3-75A8-471F-BB08-70A5B32D8AE9}" type="presOf" srcId="{C1695FE5-BC1B-4D30-A74C-584D89C47564}" destId="{2D10B9BE-591B-401B-9037-4AB3AB8A9710}" srcOrd="0" destOrd="0" presId="urn:microsoft.com/office/officeart/2008/layout/VerticalCurvedList"/>
    <dgm:cxn modelId="{BE130133-DA62-400E-8000-D6F75FECD929}" type="presOf" srcId="{2933A6AA-4D81-4ECA-B4DD-99262A6B7DD9}" destId="{66D07566-5EF3-4949-A65D-F73B2D8F824C}" srcOrd="0" destOrd="0" presId="urn:microsoft.com/office/officeart/2008/layout/VerticalCurvedList"/>
    <dgm:cxn modelId="{36DA07CA-D207-43EB-86D1-2CDF060B3622}" type="presOf" srcId="{237724BF-2EDF-4E93-A7BE-1F6EB15F1016}" destId="{51A84E95-AF68-4618-A78F-14F51853BF4B}" srcOrd="0" destOrd="0" presId="urn:microsoft.com/office/officeart/2008/layout/VerticalCurvedList"/>
    <dgm:cxn modelId="{32C0B039-DE37-4EE2-A60B-170D408F5C0C}" type="presOf" srcId="{38EEF88B-0610-43C2-8C3F-BEE7396030AE}" destId="{9908FF88-33A8-4262-B406-151708EF6BDF}" srcOrd="0" destOrd="0" presId="urn:microsoft.com/office/officeart/2008/layout/VerticalCurvedList"/>
    <dgm:cxn modelId="{A1930A6B-9448-4C64-B590-FCD33ACD89E0}" type="presOf" srcId="{7577AFDE-3C45-41FB-8F37-AC2231A25544}" destId="{20931510-44D9-4394-993C-F0B8794ADCD5}" srcOrd="0" destOrd="0" presId="urn:microsoft.com/office/officeart/2008/layout/VerticalCurvedList"/>
    <dgm:cxn modelId="{E22D748F-45B2-48A7-BE02-15A28A027AAC}" type="presParOf" srcId="{2D10B9BE-591B-401B-9037-4AB3AB8A9710}" destId="{44A50EA0-B145-4D12-AFEF-E9402A1049BD}" srcOrd="0" destOrd="0" presId="urn:microsoft.com/office/officeart/2008/layout/VerticalCurvedList"/>
    <dgm:cxn modelId="{4529C4E7-4E08-40B7-A590-8C90D728B42E}" type="presParOf" srcId="{44A50EA0-B145-4D12-AFEF-E9402A1049BD}" destId="{E670C3A8-E137-4712-8D2E-69342A0A8219}" srcOrd="0" destOrd="0" presId="urn:microsoft.com/office/officeart/2008/layout/VerticalCurvedList"/>
    <dgm:cxn modelId="{BFD23082-E079-4F7D-9E43-9445A86DCC13}" type="presParOf" srcId="{E670C3A8-E137-4712-8D2E-69342A0A8219}" destId="{1FDBEEEC-79C0-4965-8D02-8FAAEA9747B5}" srcOrd="0" destOrd="0" presId="urn:microsoft.com/office/officeart/2008/layout/VerticalCurvedList"/>
    <dgm:cxn modelId="{A20C3F72-20BE-4D94-9768-DBFDDEE314E1}" type="presParOf" srcId="{E670C3A8-E137-4712-8D2E-69342A0A8219}" destId="{66D07566-5EF3-4949-A65D-F73B2D8F824C}" srcOrd="1" destOrd="0" presId="urn:microsoft.com/office/officeart/2008/layout/VerticalCurvedList"/>
    <dgm:cxn modelId="{54CB6642-CD55-4B22-AF5F-DBD9B14EA2A9}" type="presParOf" srcId="{E670C3A8-E137-4712-8D2E-69342A0A8219}" destId="{2D3198A5-F6EB-4ADE-84C3-1B36AAB8E33F}" srcOrd="2" destOrd="0" presId="urn:microsoft.com/office/officeart/2008/layout/VerticalCurvedList"/>
    <dgm:cxn modelId="{D9EF7174-6969-468B-8D1F-AAF7C0E0828F}" type="presParOf" srcId="{E670C3A8-E137-4712-8D2E-69342A0A8219}" destId="{BF56FA3F-286E-4144-8CAA-86E5A9D24254}" srcOrd="3" destOrd="0" presId="urn:microsoft.com/office/officeart/2008/layout/VerticalCurvedList"/>
    <dgm:cxn modelId="{613D1C5D-07E2-4343-946F-F09F7257A0C5}" type="presParOf" srcId="{44A50EA0-B145-4D12-AFEF-E9402A1049BD}" destId="{9908FF88-33A8-4262-B406-151708EF6BDF}" srcOrd="1" destOrd="0" presId="urn:microsoft.com/office/officeart/2008/layout/VerticalCurvedList"/>
    <dgm:cxn modelId="{4449C265-524A-4CCD-9384-1C3A54A52C91}" type="presParOf" srcId="{44A50EA0-B145-4D12-AFEF-E9402A1049BD}" destId="{83885030-8287-491D-942E-6F3137BF8491}" srcOrd="2" destOrd="0" presId="urn:microsoft.com/office/officeart/2008/layout/VerticalCurvedList"/>
    <dgm:cxn modelId="{74078555-B9D5-4BD1-BA84-353B50563BB7}" type="presParOf" srcId="{83885030-8287-491D-942E-6F3137BF8491}" destId="{AC18CDE6-695F-44C2-99D8-196B2D99C1DD}" srcOrd="0" destOrd="0" presId="urn:microsoft.com/office/officeart/2008/layout/VerticalCurvedList"/>
    <dgm:cxn modelId="{7ABBC0BF-6A00-4131-9976-AF597EF8D2A5}" type="presParOf" srcId="{44A50EA0-B145-4D12-AFEF-E9402A1049BD}" destId="{51A84E95-AF68-4618-A78F-14F51853BF4B}" srcOrd="3" destOrd="0" presId="urn:microsoft.com/office/officeart/2008/layout/VerticalCurvedList"/>
    <dgm:cxn modelId="{1732D674-E43D-4164-B636-E71612DB131F}" type="presParOf" srcId="{44A50EA0-B145-4D12-AFEF-E9402A1049BD}" destId="{15D09DEF-598B-4263-9691-8D6ABD415DD8}" srcOrd="4" destOrd="0" presId="urn:microsoft.com/office/officeart/2008/layout/VerticalCurvedList"/>
    <dgm:cxn modelId="{57017AA4-5A89-4184-831B-4A8DCD3A940F}" type="presParOf" srcId="{15D09DEF-598B-4263-9691-8D6ABD415DD8}" destId="{38615D38-00F9-4351-B3F0-DC4E7D5D6D99}" srcOrd="0" destOrd="0" presId="urn:microsoft.com/office/officeart/2008/layout/VerticalCurvedList"/>
    <dgm:cxn modelId="{E48A8E52-B5FD-4E46-9797-10A7208DD06B}" type="presParOf" srcId="{44A50EA0-B145-4D12-AFEF-E9402A1049BD}" destId="{20931510-44D9-4394-993C-F0B8794ADCD5}" srcOrd="5" destOrd="0" presId="urn:microsoft.com/office/officeart/2008/layout/VerticalCurvedList"/>
    <dgm:cxn modelId="{748D167A-1F69-4C63-81BF-F162607DFA4D}" type="presParOf" srcId="{44A50EA0-B145-4D12-AFEF-E9402A1049BD}" destId="{9EEFC443-FB45-4A42-8443-8F96EEA9A48D}" srcOrd="6" destOrd="0" presId="urn:microsoft.com/office/officeart/2008/layout/VerticalCurvedList"/>
    <dgm:cxn modelId="{7D09561C-FD9A-4A27-8117-8A718B705BD3}" type="presParOf" srcId="{9EEFC443-FB45-4A42-8443-8F96EEA9A48D}" destId="{9C5EEDCA-B8F2-47F3-A36B-CD7D7CA0D6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69C74A-C5BA-477E-9B92-0F9BE95AF3A3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13EE47-ECE6-4DF4-9720-7680FDA6769F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tr-TR" sz="1400" b="1" dirty="0" err="1" smtClean="0">
              <a:solidFill>
                <a:schemeClr val="bg1"/>
              </a:solidFill>
            </a:rPr>
            <a:t>Digitalization</a:t>
          </a:r>
          <a:r>
            <a:rPr lang="tr-TR" sz="1400" b="1" dirty="0" smtClean="0">
              <a:solidFill>
                <a:schemeClr val="bg1"/>
              </a:solidFill>
            </a:rPr>
            <a:t> </a:t>
          </a:r>
          <a:r>
            <a:rPr lang="tr-TR" sz="1400" b="1" dirty="0" err="1" smtClean="0">
              <a:solidFill>
                <a:schemeClr val="bg1"/>
              </a:solidFill>
            </a:rPr>
            <a:t>and</a:t>
          </a:r>
          <a:r>
            <a:rPr lang="tr-TR" sz="1400" b="1" dirty="0" smtClean="0">
              <a:solidFill>
                <a:schemeClr val="bg1"/>
              </a:solidFill>
            </a:rPr>
            <a:t> </a:t>
          </a:r>
          <a:r>
            <a:rPr lang="tr-TR" sz="1400" b="1" dirty="0" err="1" smtClean="0">
              <a:solidFill>
                <a:schemeClr val="bg1"/>
              </a:solidFill>
            </a:rPr>
            <a:t>Mobilization</a:t>
          </a:r>
          <a:endParaRPr lang="en-US" sz="1400" b="1" dirty="0">
            <a:solidFill>
              <a:schemeClr val="bg1"/>
            </a:solidFill>
          </a:endParaRPr>
        </a:p>
      </dgm:t>
    </dgm:pt>
    <dgm:pt modelId="{1329EF14-D415-4A7D-B168-C4B29A872AB1}" type="parTrans" cxnId="{6DD08485-26BE-4F83-B35B-835EE8DD23B9}">
      <dgm:prSet/>
      <dgm:spPr/>
      <dgm:t>
        <a:bodyPr/>
        <a:lstStyle/>
        <a:p>
          <a:endParaRPr lang="en-US" sz="1400"/>
        </a:p>
      </dgm:t>
    </dgm:pt>
    <dgm:pt modelId="{70A49E67-F1B0-4A2E-85AF-1C2FAB335F64}" type="sibTrans" cxnId="{6DD08485-26BE-4F83-B35B-835EE8DD23B9}">
      <dgm:prSet/>
      <dgm:spPr/>
      <dgm:t>
        <a:bodyPr/>
        <a:lstStyle/>
        <a:p>
          <a:endParaRPr lang="en-US" sz="1400"/>
        </a:p>
      </dgm:t>
    </dgm:pt>
    <dgm:pt modelId="{939D50BF-BF92-4EFC-9A19-3F60617A5D5E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solidFill>
                <a:schemeClr val="bg1"/>
              </a:solidFill>
            </a:rPr>
            <a:t>Digitalization </a:t>
          </a:r>
          <a:r>
            <a:rPr lang="tr-TR" sz="1400" b="1" dirty="0" smtClean="0">
              <a:solidFill>
                <a:schemeClr val="bg1"/>
              </a:solidFill>
            </a:rPr>
            <a:t>of </a:t>
          </a:r>
          <a:r>
            <a:rPr lang="tr-TR" sz="1400" b="1" dirty="0" err="1" smtClean="0">
              <a:solidFill>
                <a:schemeClr val="bg1"/>
              </a:solidFill>
            </a:rPr>
            <a:t>gold</a:t>
          </a:r>
          <a:r>
            <a:rPr lang="tr-TR" sz="1400" b="1" dirty="0" smtClean="0">
              <a:solidFill>
                <a:schemeClr val="bg1"/>
              </a:solidFill>
            </a:rPr>
            <a:t> </a:t>
          </a:r>
          <a:r>
            <a:rPr lang="en-US" sz="1400" b="1" dirty="0" smtClean="0">
              <a:solidFill>
                <a:schemeClr val="bg1"/>
              </a:solidFill>
            </a:rPr>
            <a:t>and </a:t>
          </a:r>
          <a:r>
            <a:rPr lang="tr-TR" sz="1400" b="1" dirty="0" err="1" smtClean="0">
              <a:solidFill>
                <a:schemeClr val="bg1"/>
              </a:solidFill>
            </a:rPr>
            <a:t>increasing</a:t>
          </a:r>
          <a:r>
            <a:rPr lang="tr-TR" sz="1400" b="1" dirty="0" smtClean="0">
              <a:solidFill>
                <a:schemeClr val="bg1"/>
              </a:solidFill>
            </a:rPr>
            <a:t> </a:t>
          </a:r>
          <a:r>
            <a:rPr lang="en-US" sz="1400" b="1" dirty="0" smtClean="0">
              <a:solidFill>
                <a:schemeClr val="bg1"/>
              </a:solidFill>
            </a:rPr>
            <a:t>mobilization of gold</a:t>
          </a:r>
          <a:endParaRPr lang="en-US" sz="1400" b="1" dirty="0">
            <a:solidFill>
              <a:schemeClr val="bg1"/>
            </a:solidFill>
          </a:endParaRPr>
        </a:p>
      </dgm:t>
    </dgm:pt>
    <dgm:pt modelId="{F7484949-05DF-415D-A897-C30F23921E4C}" type="parTrans" cxnId="{44258A27-B7C8-42AD-B4F6-E9865D4ED018}">
      <dgm:prSet/>
      <dgm:spPr/>
      <dgm:t>
        <a:bodyPr/>
        <a:lstStyle/>
        <a:p>
          <a:endParaRPr lang="en-US" sz="1400"/>
        </a:p>
      </dgm:t>
    </dgm:pt>
    <dgm:pt modelId="{85D9A80F-7D4C-467F-85B8-170577875737}" type="sibTrans" cxnId="{44258A27-B7C8-42AD-B4F6-E9865D4ED018}">
      <dgm:prSet/>
      <dgm:spPr/>
      <dgm:t>
        <a:bodyPr/>
        <a:lstStyle/>
        <a:p>
          <a:endParaRPr lang="en-US" sz="1400"/>
        </a:p>
      </dgm:t>
    </dgm:pt>
    <dgm:pt modelId="{780AAC34-28AD-45ED-B65A-A1C5CC8CEAEC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tr-TR" sz="1400" b="1" dirty="0" err="1" smtClean="0">
              <a:solidFill>
                <a:schemeClr val="bg1"/>
              </a:solidFill>
            </a:rPr>
            <a:t>Unique</a:t>
          </a:r>
          <a:r>
            <a:rPr lang="tr-TR" sz="1400" b="1" dirty="0" smtClean="0">
              <a:solidFill>
                <a:schemeClr val="bg1"/>
              </a:solidFill>
            </a:rPr>
            <a:t> </a:t>
          </a:r>
          <a:r>
            <a:rPr lang="tr-TR" sz="1400" b="1" dirty="0" err="1" smtClean="0">
              <a:solidFill>
                <a:schemeClr val="bg1"/>
              </a:solidFill>
            </a:rPr>
            <a:t>and</a:t>
          </a:r>
          <a:r>
            <a:rPr lang="tr-TR" sz="1400" b="1" dirty="0" smtClean="0">
              <a:solidFill>
                <a:schemeClr val="bg1"/>
              </a:solidFill>
            </a:rPr>
            <a:t> First</a:t>
          </a:r>
          <a:endParaRPr lang="en-US" sz="1400" b="1" dirty="0">
            <a:solidFill>
              <a:schemeClr val="bg1"/>
            </a:solidFill>
          </a:endParaRPr>
        </a:p>
      </dgm:t>
    </dgm:pt>
    <dgm:pt modelId="{7D88998E-A41C-4858-88A2-94C4CF2313E8}" type="parTrans" cxnId="{822655DB-F6EF-4DCE-B96D-237C3CD41CC5}">
      <dgm:prSet/>
      <dgm:spPr/>
      <dgm:t>
        <a:bodyPr/>
        <a:lstStyle/>
        <a:p>
          <a:endParaRPr lang="en-US" sz="1400"/>
        </a:p>
      </dgm:t>
    </dgm:pt>
    <dgm:pt modelId="{62128423-2F43-46C6-8850-DA1BD6DF709F}" type="sibTrans" cxnId="{822655DB-F6EF-4DCE-B96D-237C3CD41CC5}">
      <dgm:prSet/>
      <dgm:spPr/>
      <dgm:t>
        <a:bodyPr/>
        <a:lstStyle/>
        <a:p>
          <a:endParaRPr lang="en-US" sz="1400"/>
        </a:p>
      </dgm:t>
    </dgm:pt>
    <dgm:pt modelId="{BDA752D8-C181-48DE-ABD5-B85F4ED423F0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tr-TR" sz="1400" b="1" noProof="0" dirty="0" err="1" smtClean="0">
              <a:solidFill>
                <a:schemeClr val="bg1"/>
              </a:solidFill>
            </a:rPr>
            <a:t>Being</a:t>
          </a:r>
          <a:r>
            <a:rPr lang="tr-TR" sz="1400" b="1" noProof="0" dirty="0" smtClean="0">
              <a:solidFill>
                <a:schemeClr val="bg1"/>
              </a:solidFill>
            </a:rPr>
            <a:t> 100% </a:t>
          </a:r>
          <a:r>
            <a:rPr lang="tr-TR" sz="1400" b="1" noProof="0" dirty="0" err="1" smtClean="0">
              <a:solidFill>
                <a:schemeClr val="bg1"/>
              </a:solidFill>
            </a:rPr>
            <a:t>physically-backed</a:t>
          </a:r>
          <a:r>
            <a:rPr lang="tr-TR" sz="1400" b="1" noProof="0" dirty="0" smtClean="0">
              <a:solidFill>
                <a:schemeClr val="bg1"/>
              </a:solidFill>
            </a:rPr>
            <a:t> </a:t>
          </a:r>
          <a:r>
            <a:rPr lang="tr-TR" sz="1400" b="1" noProof="0" dirty="0" err="1" smtClean="0">
              <a:solidFill>
                <a:schemeClr val="bg1"/>
              </a:solidFill>
            </a:rPr>
            <a:t>asset</a:t>
          </a:r>
          <a:r>
            <a:rPr lang="tr-TR" sz="1400" b="1" noProof="0" dirty="0" smtClean="0">
              <a:solidFill>
                <a:schemeClr val="bg1"/>
              </a:solidFill>
            </a:rPr>
            <a:t> </a:t>
          </a:r>
          <a:r>
            <a:rPr lang="tr-TR" sz="1400" b="1" noProof="0" dirty="0" err="1" smtClean="0">
              <a:solidFill>
                <a:schemeClr val="bg1"/>
              </a:solidFill>
            </a:rPr>
            <a:t>transferred</a:t>
          </a:r>
          <a:r>
            <a:rPr lang="tr-TR" sz="1400" b="1" noProof="0" dirty="0" smtClean="0">
              <a:solidFill>
                <a:schemeClr val="bg1"/>
              </a:solidFill>
            </a:rPr>
            <a:t> in </a:t>
          </a:r>
          <a:r>
            <a:rPr lang="tr-TR" sz="1400" b="1" noProof="0" dirty="0" err="1" smtClean="0">
              <a:solidFill>
                <a:schemeClr val="bg1"/>
              </a:solidFill>
            </a:rPr>
            <a:t>the</a:t>
          </a:r>
          <a:r>
            <a:rPr lang="tr-TR" sz="1400" b="1" noProof="0" dirty="0" smtClean="0">
              <a:solidFill>
                <a:schemeClr val="bg1"/>
              </a:solidFill>
            </a:rPr>
            <a:t> </a:t>
          </a:r>
          <a:r>
            <a:rPr lang="tr-TR" sz="1400" b="1" noProof="0" dirty="0" err="1" smtClean="0">
              <a:solidFill>
                <a:schemeClr val="bg1"/>
              </a:solidFill>
            </a:rPr>
            <a:t>digital</a:t>
          </a:r>
          <a:r>
            <a:rPr lang="tr-TR" sz="1400" b="1" noProof="0" dirty="0" smtClean="0">
              <a:solidFill>
                <a:schemeClr val="bg1"/>
              </a:solidFill>
            </a:rPr>
            <a:t> </a:t>
          </a:r>
          <a:r>
            <a:rPr lang="tr-TR" sz="1400" b="1" noProof="0" dirty="0" err="1" smtClean="0">
              <a:solidFill>
                <a:schemeClr val="bg1"/>
              </a:solidFill>
            </a:rPr>
            <a:t>environment</a:t>
          </a:r>
          <a:endParaRPr lang="tr-TR" sz="1400" b="1" noProof="0" dirty="0">
            <a:solidFill>
              <a:schemeClr val="bg1"/>
            </a:solidFill>
          </a:endParaRPr>
        </a:p>
      </dgm:t>
    </dgm:pt>
    <dgm:pt modelId="{D772F1BE-FFCE-4206-8F18-C9F329133F56}" type="parTrans" cxnId="{7873615A-EBF3-404B-9D90-6213022B5096}">
      <dgm:prSet/>
      <dgm:spPr/>
      <dgm:t>
        <a:bodyPr/>
        <a:lstStyle/>
        <a:p>
          <a:endParaRPr lang="en-US" sz="1400"/>
        </a:p>
      </dgm:t>
    </dgm:pt>
    <dgm:pt modelId="{CE415587-0856-4468-9A21-68AD17E7D7E7}" type="sibTrans" cxnId="{7873615A-EBF3-404B-9D90-6213022B5096}">
      <dgm:prSet/>
      <dgm:spPr/>
      <dgm:t>
        <a:bodyPr/>
        <a:lstStyle/>
        <a:p>
          <a:endParaRPr lang="en-US" sz="1400"/>
        </a:p>
      </dgm:t>
    </dgm:pt>
    <dgm:pt modelId="{9329A744-DB1C-4395-ABDE-C5E73EC7BF3A}">
      <dgm:prSet phldrT="[Text]" custT="1"/>
      <dgm:spPr>
        <a:solidFill>
          <a:srgbClr val="0066CC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1400" b="1" dirty="0" err="1" smtClean="0">
              <a:solidFill>
                <a:schemeClr val="bg1"/>
              </a:solidFill>
            </a:rPr>
            <a:t>Key</a:t>
          </a:r>
          <a:r>
            <a:rPr lang="tr-TR" sz="1400" b="1" dirty="0" smtClean="0">
              <a:solidFill>
                <a:schemeClr val="bg1"/>
              </a:solidFill>
            </a:rPr>
            <a:t> </a:t>
          </a:r>
          <a:r>
            <a:rPr lang="tr-TR" sz="1400" b="1" dirty="0" err="1" smtClean="0">
              <a:solidFill>
                <a:schemeClr val="bg1"/>
              </a:solidFill>
            </a:rPr>
            <a:t>Functions</a:t>
          </a:r>
          <a:endParaRPr lang="en-US" sz="1400" b="1" dirty="0">
            <a:solidFill>
              <a:schemeClr val="bg1"/>
            </a:solidFill>
          </a:endParaRPr>
        </a:p>
      </dgm:t>
    </dgm:pt>
    <dgm:pt modelId="{9B7A7E4B-750B-457F-895A-89E45DFF2E8A}" type="parTrans" cxnId="{B0DD6981-5D68-429A-A6FC-6BF4AE918CF2}">
      <dgm:prSet/>
      <dgm:spPr/>
      <dgm:t>
        <a:bodyPr/>
        <a:lstStyle/>
        <a:p>
          <a:endParaRPr lang="en-US" sz="1400"/>
        </a:p>
      </dgm:t>
    </dgm:pt>
    <dgm:pt modelId="{693040E4-E49F-4374-9F27-25D4F5576CC3}" type="sibTrans" cxnId="{B0DD6981-5D68-429A-A6FC-6BF4AE918CF2}">
      <dgm:prSet/>
      <dgm:spPr/>
      <dgm:t>
        <a:bodyPr/>
        <a:lstStyle/>
        <a:p>
          <a:endParaRPr lang="en-US" sz="1400"/>
        </a:p>
      </dgm:t>
    </dgm:pt>
    <dgm:pt modelId="{58DC997E-FBCD-4DD0-B12A-EFB4C1A29C85}">
      <dgm:prSet phldrT="[Text]" custT="1"/>
      <dgm:spPr>
        <a:solidFill>
          <a:srgbClr val="0066CC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en-US" sz="1400" b="1" dirty="0" err="1" smtClean="0">
              <a:solidFill>
                <a:schemeClr val="bg1"/>
              </a:solidFill>
            </a:rPr>
            <a:t>BiGA</a:t>
          </a:r>
          <a:r>
            <a:rPr lang="en-US" sz="1400" b="1" dirty="0" smtClean="0">
              <a:solidFill>
                <a:schemeClr val="bg1"/>
              </a:solidFill>
            </a:rPr>
            <a:t> is developed as a parametric infrastructure able to work for different assets</a:t>
          </a:r>
          <a:endParaRPr lang="en-US" sz="1400" b="1" dirty="0">
            <a:solidFill>
              <a:schemeClr val="bg1"/>
            </a:solidFill>
          </a:endParaRPr>
        </a:p>
      </dgm:t>
    </dgm:pt>
    <dgm:pt modelId="{E44562DE-D41B-446E-84AD-12BDB0B6D1A1}" type="parTrans" cxnId="{E98DD9F7-9E17-4E37-AED8-B4CB468C2F3F}">
      <dgm:prSet/>
      <dgm:spPr/>
      <dgm:t>
        <a:bodyPr/>
        <a:lstStyle/>
        <a:p>
          <a:endParaRPr lang="en-US" sz="1400"/>
        </a:p>
      </dgm:t>
    </dgm:pt>
    <dgm:pt modelId="{CE522DA2-987C-4198-889F-81A73F4D0F3D}" type="sibTrans" cxnId="{E98DD9F7-9E17-4E37-AED8-B4CB468C2F3F}">
      <dgm:prSet/>
      <dgm:spPr/>
      <dgm:t>
        <a:bodyPr/>
        <a:lstStyle/>
        <a:p>
          <a:endParaRPr lang="en-US" sz="1400"/>
        </a:p>
      </dgm:t>
    </dgm:pt>
    <dgm:pt modelId="{08FEBEE1-3D55-4D4F-B941-D4308CD09972}">
      <dgm:prSet phldrT="[Text]" custT="1"/>
      <dgm:spPr>
        <a:solidFill>
          <a:srgbClr val="002060"/>
        </a:solidFill>
        <a:ln>
          <a:solidFill>
            <a:schemeClr val="bg2"/>
          </a:solidFill>
        </a:ln>
      </dgm:spPr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Security </a:t>
          </a:r>
          <a:r>
            <a:rPr lang="tr-TR" sz="1400" b="1" dirty="0" err="1" smtClean="0">
              <a:solidFill>
                <a:schemeClr val="bg1"/>
              </a:solidFill>
            </a:rPr>
            <a:t>and</a:t>
          </a:r>
          <a:r>
            <a:rPr lang="tr-TR" sz="1400" b="1" dirty="0" smtClean="0">
              <a:solidFill>
                <a:schemeClr val="bg1"/>
              </a:solidFill>
            </a:rPr>
            <a:t> </a:t>
          </a:r>
          <a:r>
            <a:rPr lang="tr-TR" sz="1400" b="1" dirty="0" err="1" smtClean="0">
              <a:solidFill>
                <a:schemeClr val="bg1"/>
              </a:solidFill>
            </a:rPr>
            <a:t>Usage</a:t>
          </a:r>
          <a:endParaRPr lang="en-US" sz="1400" b="1" dirty="0">
            <a:solidFill>
              <a:schemeClr val="bg1"/>
            </a:solidFill>
          </a:endParaRPr>
        </a:p>
      </dgm:t>
    </dgm:pt>
    <dgm:pt modelId="{CC54A40C-D512-4383-B1B0-99D6AA7D3AED}" type="parTrans" cxnId="{BF1E0204-F477-4D0D-86EA-3E7AD4B2D962}">
      <dgm:prSet/>
      <dgm:spPr/>
      <dgm:t>
        <a:bodyPr/>
        <a:lstStyle/>
        <a:p>
          <a:endParaRPr lang="en-US" sz="1400"/>
        </a:p>
      </dgm:t>
    </dgm:pt>
    <dgm:pt modelId="{159407DC-D75F-4910-8AA5-0BB748CCE10A}" type="sibTrans" cxnId="{BF1E0204-F477-4D0D-86EA-3E7AD4B2D962}">
      <dgm:prSet/>
      <dgm:spPr/>
      <dgm:t>
        <a:bodyPr/>
        <a:lstStyle/>
        <a:p>
          <a:endParaRPr lang="en-US" sz="1400"/>
        </a:p>
      </dgm:t>
    </dgm:pt>
    <dgm:pt modelId="{D40658B0-61A7-47AB-B863-F5E6ECFB6E2C}">
      <dgm:prSet custT="1"/>
      <dgm:spPr>
        <a:solidFill>
          <a:srgbClr val="002060"/>
        </a:solidFill>
        <a:ln>
          <a:solidFill>
            <a:schemeClr val="bg2"/>
          </a:solidFill>
        </a:ln>
      </dgm:spPr>
      <dgm:t>
        <a:bodyPr/>
        <a:lstStyle/>
        <a:p>
          <a:pPr algn="l"/>
          <a:r>
            <a:rPr lang="tr-TR" altLang="en-US" sz="1400" b="1" dirty="0" err="1" smtClean="0">
              <a:solidFill>
                <a:schemeClr val="bg1"/>
              </a:solidFill>
            </a:rPr>
            <a:t>With</a:t>
          </a:r>
          <a:r>
            <a:rPr lang="tr-TR" altLang="en-US" sz="1400" b="1" dirty="0" smtClean="0">
              <a:solidFill>
                <a:schemeClr val="bg1"/>
              </a:solidFill>
            </a:rPr>
            <a:t> </a:t>
          </a:r>
          <a:r>
            <a:rPr lang="tr-TR" altLang="en-US" sz="1400" b="1" dirty="0" err="1" smtClean="0">
              <a:solidFill>
                <a:schemeClr val="bg1"/>
              </a:solidFill>
            </a:rPr>
            <a:t>resolving</a:t>
          </a:r>
          <a:r>
            <a:rPr lang="tr-TR" altLang="en-US" sz="1400" b="1" dirty="0" smtClean="0">
              <a:solidFill>
                <a:schemeClr val="bg1"/>
              </a:solidFill>
            </a:rPr>
            <a:t> </a:t>
          </a:r>
          <a:r>
            <a:rPr lang="tr-TR" altLang="en-US" sz="1400" b="1" dirty="0" err="1" smtClean="0">
              <a:solidFill>
                <a:schemeClr val="bg1"/>
              </a:solidFill>
            </a:rPr>
            <a:t>the</a:t>
          </a:r>
          <a:r>
            <a:rPr lang="tr-TR" altLang="en-US" sz="1400" b="1" dirty="0" smtClean="0">
              <a:solidFill>
                <a:schemeClr val="bg1"/>
              </a:solidFill>
            </a:rPr>
            <a:t> </a:t>
          </a:r>
          <a:r>
            <a:rPr lang="tr-TR" altLang="en-US" sz="1400" b="1" dirty="0" err="1" smtClean="0">
              <a:solidFill>
                <a:schemeClr val="bg1"/>
              </a:solidFill>
            </a:rPr>
            <a:t>privacy</a:t>
          </a:r>
          <a:r>
            <a:rPr lang="tr-TR" altLang="en-US" sz="1400" b="1" dirty="0" smtClean="0">
              <a:solidFill>
                <a:schemeClr val="bg1"/>
              </a:solidFill>
            </a:rPr>
            <a:t> </a:t>
          </a:r>
          <a:r>
            <a:rPr lang="tr-TR" altLang="en-US" sz="1400" b="1" dirty="0" err="1" smtClean="0">
              <a:solidFill>
                <a:schemeClr val="bg1"/>
              </a:solidFill>
            </a:rPr>
            <a:t>issues</a:t>
          </a:r>
          <a:r>
            <a:rPr lang="tr-TR" altLang="en-US" sz="1400" b="1" dirty="0" smtClean="0">
              <a:solidFill>
                <a:schemeClr val="bg1"/>
              </a:solidFill>
            </a:rPr>
            <a:t>, transfer </a:t>
          </a:r>
          <a:r>
            <a:rPr lang="tr-TR" altLang="en-US" sz="1400" b="1" dirty="0" err="1" smtClean="0">
              <a:solidFill>
                <a:schemeClr val="bg1"/>
              </a:solidFill>
            </a:rPr>
            <a:t>shall</a:t>
          </a:r>
          <a:r>
            <a:rPr lang="tr-TR" altLang="en-US" sz="1400" b="1" dirty="0" smtClean="0">
              <a:solidFill>
                <a:schemeClr val="bg1"/>
              </a:solidFill>
            </a:rPr>
            <a:t> be </a:t>
          </a:r>
          <a:r>
            <a:rPr lang="tr-TR" altLang="en-US" sz="1400" b="1" dirty="0" err="1" smtClean="0">
              <a:solidFill>
                <a:schemeClr val="bg1"/>
              </a:solidFill>
            </a:rPr>
            <a:t>monitored</a:t>
          </a:r>
          <a:r>
            <a:rPr lang="tr-TR" altLang="en-US" sz="1400" b="1" dirty="0" smtClean="0">
              <a:solidFill>
                <a:schemeClr val="bg1"/>
              </a:solidFill>
            </a:rPr>
            <a:t> </a:t>
          </a:r>
          <a:r>
            <a:rPr lang="tr-TR" altLang="en-US" sz="1400" b="1" dirty="0" err="1" smtClean="0">
              <a:solidFill>
                <a:schemeClr val="bg1"/>
              </a:solidFill>
            </a:rPr>
            <a:t>by</a:t>
          </a:r>
          <a:r>
            <a:rPr lang="tr-TR" altLang="en-US" sz="1400" b="1" dirty="0" smtClean="0">
              <a:solidFill>
                <a:schemeClr val="bg1"/>
              </a:solidFill>
            </a:rPr>
            <a:t> </a:t>
          </a:r>
          <a:r>
            <a:rPr lang="tr-TR" altLang="en-US" sz="1400" b="1" dirty="0" err="1" smtClean="0">
              <a:solidFill>
                <a:schemeClr val="bg1"/>
              </a:solidFill>
            </a:rPr>
            <a:t>both</a:t>
          </a:r>
          <a:r>
            <a:rPr lang="tr-TR" altLang="en-US" sz="1400" b="1" dirty="0" smtClean="0">
              <a:solidFill>
                <a:schemeClr val="bg1"/>
              </a:solidFill>
            </a:rPr>
            <a:t> </a:t>
          </a:r>
          <a:r>
            <a:rPr lang="tr-TR" altLang="en-US" sz="1400" b="1" dirty="0" err="1" smtClean="0">
              <a:solidFill>
                <a:schemeClr val="bg1"/>
              </a:solidFill>
            </a:rPr>
            <a:t>parties</a:t>
          </a:r>
          <a:r>
            <a:rPr lang="tr-TR" altLang="en-US" sz="1400" b="1" dirty="0" smtClean="0">
              <a:solidFill>
                <a:schemeClr val="bg1"/>
              </a:solidFill>
            </a:rPr>
            <a:t> </a:t>
          </a:r>
          <a:r>
            <a:rPr lang="tr-TR" altLang="en-US" sz="1400" b="1" dirty="0" err="1" smtClean="0">
              <a:solidFill>
                <a:schemeClr val="bg1"/>
              </a:solidFill>
            </a:rPr>
            <a:t>and</a:t>
          </a:r>
          <a:r>
            <a:rPr lang="tr-TR" altLang="en-US" sz="1400" b="1" dirty="0" smtClean="0">
              <a:solidFill>
                <a:schemeClr val="bg1"/>
              </a:solidFill>
            </a:rPr>
            <a:t> </a:t>
          </a:r>
          <a:r>
            <a:rPr lang="tr-TR" altLang="en-US" sz="1400" b="1" dirty="0" err="1" smtClean="0">
              <a:solidFill>
                <a:schemeClr val="bg1"/>
              </a:solidFill>
            </a:rPr>
            <a:t>authorities</a:t>
          </a:r>
          <a:endParaRPr lang="en-US" sz="1400" b="1" dirty="0">
            <a:solidFill>
              <a:schemeClr val="bg1"/>
            </a:solidFill>
          </a:endParaRPr>
        </a:p>
      </dgm:t>
    </dgm:pt>
    <dgm:pt modelId="{6F26D1A1-A8C5-4454-B505-4C054FE0EEC3}" type="parTrans" cxnId="{6A119423-1456-479D-BEC6-371BFFADE1CF}">
      <dgm:prSet/>
      <dgm:spPr/>
      <dgm:t>
        <a:bodyPr/>
        <a:lstStyle/>
        <a:p>
          <a:endParaRPr lang="en-US" sz="1400"/>
        </a:p>
      </dgm:t>
    </dgm:pt>
    <dgm:pt modelId="{E31FD1AA-71CA-4FEE-8334-368ABF3E589B}" type="sibTrans" cxnId="{6A119423-1456-479D-BEC6-371BFFADE1CF}">
      <dgm:prSet/>
      <dgm:spPr/>
      <dgm:t>
        <a:bodyPr/>
        <a:lstStyle/>
        <a:p>
          <a:endParaRPr lang="en-US" sz="1400"/>
        </a:p>
      </dgm:t>
    </dgm:pt>
    <dgm:pt modelId="{9EB08E75-44F8-46BE-B8D1-6AC0D843A3EB}" type="pres">
      <dgm:prSet presAssocID="{4969C74A-C5BA-477E-9B92-0F9BE95AF3A3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5DDFF27A-2338-48AA-B938-198B9A302273}" type="pres">
      <dgm:prSet presAssocID="{08FEBEE1-3D55-4D4F-B941-D4308CD09972}" presName="ChildAccent4" presStyleCnt="0"/>
      <dgm:spPr/>
    </dgm:pt>
    <dgm:pt modelId="{1DE6AAEB-67DF-4016-B77D-66D12A0C9C96}" type="pres">
      <dgm:prSet presAssocID="{08FEBEE1-3D55-4D4F-B941-D4308CD09972}" presName="ChildAccent" presStyleLbl="alignImgPlace1" presStyleIdx="0" presStyleCnt="4"/>
      <dgm:spPr/>
      <dgm:t>
        <a:bodyPr/>
        <a:lstStyle/>
        <a:p>
          <a:endParaRPr lang="en-US"/>
        </a:p>
      </dgm:t>
    </dgm:pt>
    <dgm:pt modelId="{76C4A66D-12A8-4327-89A2-0732692DCEA3}" type="pres">
      <dgm:prSet presAssocID="{08FEBEE1-3D55-4D4F-B941-D4308CD09972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4B5C6-143D-45E0-AFD7-A49214F4CF7C}" type="pres">
      <dgm:prSet presAssocID="{08FEBEE1-3D55-4D4F-B941-D4308CD09972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50B96-BC77-439E-BF3C-93BAD0162010}" type="pres">
      <dgm:prSet presAssocID="{9329A744-DB1C-4395-ABDE-C5E73EC7BF3A}" presName="ChildAccent3" presStyleCnt="0"/>
      <dgm:spPr/>
    </dgm:pt>
    <dgm:pt modelId="{3FCE9E50-5F5A-4E9B-84FD-883753FD9035}" type="pres">
      <dgm:prSet presAssocID="{9329A744-DB1C-4395-ABDE-C5E73EC7BF3A}" presName="ChildAccent" presStyleLbl="alignImgPlace1" presStyleIdx="1" presStyleCnt="4"/>
      <dgm:spPr/>
      <dgm:t>
        <a:bodyPr/>
        <a:lstStyle/>
        <a:p>
          <a:endParaRPr lang="en-US"/>
        </a:p>
      </dgm:t>
    </dgm:pt>
    <dgm:pt modelId="{BC9BBF21-1EB4-4490-9C16-2A8B128323F5}" type="pres">
      <dgm:prSet presAssocID="{9329A744-DB1C-4395-ABDE-C5E73EC7BF3A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6BE2F-9571-4E58-B045-6C29351FE029}" type="pres">
      <dgm:prSet presAssocID="{9329A744-DB1C-4395-ABDE-C5E73EC7BF3A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C5718-9D19-49D0-90DF-EB688AE96121}" type="pres">
      <dgm:prSet presAssocID="{780AAC34-28AD-45ED-B65A-A1C5CC8CEAEC}" presName="ChildAccent2" presStyleCnt="0"/>
      <dgm:spPr/>
    </dgm:pt>
    <dgm:pt modelId="{E1274A54-8C56-4A3C-8EC4-5FAB65F40F4A}" type="pres">
      <dgm:prSet presAssocID="{780AAC34-28AD-45ED-B65A-A1C5CC8CEAEC}" presName="ChildAccent" presStyleLbl="alignImgPlace1" presStyleIdx="2" presStyleCnt="4"/>
      <dgm:spPr/>
      <dgm:t>
        <a:bodyPr/>
        <a:lstStyle/>
        <a:p>
          <a:endParaRPr lang="en-US"/>
        </a:p>
      </dgm:t>
    </dgm:pt>
    <dgm:pt modelId="{2091F184-432E-4C96-9C92-9C4BAD8D54CD}" type="pres">
      <dgm:prSet presAssocID="{780AAC34-28AD-45ED-B65A-A1C5CC8CEAEC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224BE-705C-4624-AF95-50B241DA4592}" type="pres">
      <dgm:prSet presAssocID="{780AAC34-28AD-45ED-B65A-A1C5CC8CEAEC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A6AF7-E465-49E3-B5F5-FBD535F6E9FD}" type="pres">
      <dgm:prSet presAssocID="{9B13EE47-ECE6-4DF4-9720-7680FDA6769F}" presName="ChildAccent1" presStyleCnt="0"/>
      <dgm:spPr/>
    </dgm:pt>
    <dgm:pt modelId="{CCDCF7DD-A957-4692-B216-67DF02702E78}" type="pres">
      <dgm:prSet presAssocID="{9B13EE47-ECE6-4DF4-9720-7680FDA6769F}" presName="ChildAccent" presStyleLbl="alignImgPlace1" presStyleIdx="3" presStyleCnt="4"/>
      <dgm:spPr/>
      <dgm:t>
        <a:bodyPr/>
        <a:lstStyle/>
        <a:p>
          <a:endParaRPr lang="en-US"/>
        </a:p>
      </dgm:t>
    </dgm:pt>
    <dgm:pt modelId="{3DF674D7-A899-42EC-BD63-61B7ECB67055}" type="pres">
      <dgm:prSet presAssocID="{9B13EE47-ECE6-4DF4-9720-7680FDA6769F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B080F-B2EA-4209-AB08-F7C603C711DD}" type="pres">
      <dgm:prSet presAssocID="{9B13EE47-ECE6-4DF4-9720-7680FDA6769F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9A3F348-5588-4C7F-947E-A8DC3D4D8AD0}" type="presOf" srcId="{4969C74A-C5BA-477E-9B92-0F9BE95AF3A3}" destId="{9EB08E75-44F8-46BE-B8D1-6AC0D843A3EB}" srcOrd="0" destOrd="0" presId="urn:microsoft.com/office/officeart/2011/layout/InterconnectedBlockProcess"/>
    <dgm:cxn modelId="{5F3C6AB4-488F-4451-99D2-C2D29E18D73A}" type="presOf" srcId="{08FEBEE1-3D55-4D4F-B941-D4308CD09972}" destId="{1464B5C6-143D-45E0-AFD7-A49214F4CF7C}" srcOrd="0" destOrd="0" presId="urn:microsoft.com/office/officeart/2011/layout/InterconnectedBlockProcess"/>
    <dgm:cxn modelId="{F80022EF-4FE7-4EA8-95EA-D2709A0507DA}" type="presOf" srcId="{58DC997E-FBCD-4DD0-B12A-EFB4C1A29C85}" destId="{BC9BBF21-1EB4-4490-9C16-2A8B128323F5}" srcOrd="1" destOrd="0" presId="urn:microsoft.com/office/officeart/2011/layout/InterconnectedBlockProcess"/>
    <dgm:cxn modelId="{E98DD9F7-9E17-4E37-AED8-B4CB468C2F3F}" srcId="{9329A744-DB1C-4395-ABDE-C5E73EC7BF3A}" destId="{58DC997E-FBCD-4DD0-B12A-EFB4C1A29C85}" srcOrd="0" destOrd="0" parTransId="{E44562DE-D41B-446E-84AD-12BDB0B6D1A1}" sibTransId="{CE522DA2-987C-4198-889F-81A73F4D0F3D}"/>
    <dgm:cxn modelId="{EC2A811B-BCAC-4CB7-815D-6C1F09221164}" type="presOf" srcId="{9B13EE47-ECE6-4DF4-9720-7680FDA6769F}" destId="{346B080F-B2EA-4209-AB08-F7C603C711DD}" srcOrd="0" destOrd="0" presId="urn:microsoft.com/office/officeart/2011/layout/InterconnectedBlockProcess"/>
    <dgm:cxn modelId="{F647BE99-CDE0-4D97-9FE8-F1E7C3AF0F30}" type="presOf" srcId="{D40658B0-61A7-47AB-B863-F5E6ECFB6E2C}" destId="{1DE6AAEB-67DF-4016-B77D-66D12A0C9C96}" srcOrd="0" destOrd="0" presId="urn:microsoft.com/office/officeart/2011/layout/InterconnectedBlockProcess"/>
    <dgm:cxn modelId="{EABB8215-D1D3-4BA9-A1FB-0900A2FFB4BE}" type="presOf" srcId="{780AAC34-28AD-45ED-B65A-A1C5CC8CEAEC}" destId="{D4F224BE-705C-4624-AF95-50B241DA4592}" srcOrd="0" destOrd="0" presId="urn:microsoft.com/office/officeart/2011/layout/InterconnectedBlockProcess"/>
    <dgm:cxn modelId="{B0DD6981-5D68-429A-A6FC-6BF4AE918CF2}" srcId="{4969C74A-C5BA-477E-9B92-0F9BE95AF3A3}" destId="{9329A744-DB1C-4395-ABDE-C5E73EC7BF3A}" srcOrd="2" destOrd="0" parTransId="{9B7A7E4B-750B-457F-895A-89E45DFF2E8A}" sibTransId="{693040E4-E49F-4374-9F27-25D4F5576CC3}"/>
    <dgm:cxn modelId="{6DD08485-26BE-4F83-B35B-835EE8DD23B9}" srcId="{4969C74A-C5BA-477E-9B92-0F9BE95AF3A3}" destId="{9B13EE47-ECE6-4DF4-9720-7680FDA6769F}" srcOrd="0" destOrd="0" parTransId="{1329EF14-D415-4A7D-B168-C4B29A872AB1}" sibTransId="{70A49E67-F1B0-4A2E-85AF-1C2FAB335F64}"/>
    <dgm:cxn modelId="{01221FED-E3F3-4D1D-A8D0-8C6540B1107E}" type="presOf" srcId="{D40658B0-61A7-47AB-B863-F5E6ECFB6E2C}" destId="{76C4A66D-12A8-4327-89A2-0732692DCEA3}" srcOrd="1" destOrd="0" presId="urn:microsoft.com/office/officeart/2011/layout/InterconnectedBlockProcess"/>
    <dgm:cxn modelId="{7ADF9B4E-D0D2-44F1-B655-B2717E6D6660}" type="presOf" srcId="{BDA752D8-C181-48DE-ABD5-B85F4ED423F0}" destId="{E1274A54-8C56-4A3C-8EC4-5FAB65F40F4A}" srcOrd="0" destOrd="0" presId="urn:microsoft.com/office/officeart/2011/layout/InterconnectedBlockProcess"/>
    <dgm:cxn modelId="{194D1020-18BC-4F23-8DF6-4F2DA6227817}" type="presOf" srcId="{939D50BF-BF92-4EFC-9A19-3F60617A5D5E}" destId="{CCDCF7DD-A957-4692-B216-67DF02702E78}" srcOrd="0" destOrd="0" presId="urn:microsoft.com/office/officeart/2011/layout/InterconnectedBlockProcess"/>
    <dgm:cxn modelId="{7873615A-EBF3-404B-9D90-6213022B5096}" srcId="{780AAC34-28AD-45ED-B65A-A1C5CC8CEAEC}" destId="{BDA752D8-C181-48DE-ABD5-B85F4ED423F0}" srcOrd="0" destOrd="0" parTransId="{D772F1BE-FFCE-4206-8F18-C9F329133F56}" sibTransId="{CE415587-0856-4468-9A21-68AD17E7D7E7}"/>
    <dgm:cxn modelId="{44258A27-B7C8-42AD-B4F6-E9865D4ED018}" srcId="{9B13EE47-ECE6-4DF4-9720-7680FDA6769F}" destId="{939D50BF-BF92-4EFC-9A19-3F60617A5D5E}" srcOrd="0" destOrd="0" parTransId="{F7484949-05DF-415D-A897-C30F23921E4C}" sibTransId="{85D9A80F-7D4C-467F-85B8-170577875737}"/>
    <dgm:cxn modelId="{BF1E0204-F477-4D0D-86EA-3E7AD4B2D962}" srcId="{4969C74A-C5BA-477E-9B92-0F9BE95AF3A3}" destId="{08FEBEE1-3D55-4D4F-B941-D4308CD09972}" srcOrd="3" destOrd="0" parTransId="{CC54A40C-D512-4383-B1B0-99D6AA7D3AED}" sibTransId="{159407DC-D75F-4910-8AA5-0BB748CCE10A}"/>
    <dgm:cxn modelId="{822655DB-F6EF-4DCE-B96D-237C3CD41CC5}" srcId="{4969C74A-C5BA-477E-9B92-0F9BE95AF3A3}" destId="{780AAC34-28AD-45ED-B65A-A1C5CC8CEAEC}" srcOrd="1" destOrd="0" parTransId="{7D88998E-A41C-4858-88A2-94C4CF2313E8}" sibTransId="{62128423-2F43-46C6-8850-DA1BD6DF709F}"/>
    <dgm:cxn modelId="{8516131F-EC9B-4CBB-8D09-0ED1D4DBD56C}" type="presOf" srcId="{9329A744-DB1C-4395-ABDE-C5E73EC7BF3A}" destId="{FBF6BE2F-9571-4E58-B045-6C29351FE029}" srcOrd="0" destOrd="0" presId="urn:microsoft.com/office/officeart/2011/layout/InterconnectedBlockProcess"/>
    <dgm:cxn modelId="{6A119423-1456-479D-BEC6-371BFFADE1CF}" srcId="{08FEBEE1-3D55-4D4F-B941-D4308CD09972}" destId="{D40658B0-61A7-47AB-B863-F5E6ECFB6E2C}" srcOrd="0" destOrd="0" parTransId="{6F26D1A1-A8C5-4454-B505-4C054FE0EEC3}" sibTransId="{E31FD1AA-71CA-4FEE-8334-368ABF3E589B}"/>
    <dgm:cxn modelId="{7F2AB3C4-5C39-45B5-A8EA-B7B3542DACDB}" type="presOf" srcId="{BDA752D8-C181-48DE-ABD5-B85F4ED423F0}" destId="{2091F184-432E-4C96-9C92-9C4BAD8D54CD}" srcOrd="1" destOrd="0" presId="urn:microsoft.com/office/officeart/2011/layout/InterconnectedBlockProcess"/>
    <dgm:cxn modelId="{2145B59C-9360-4FD8-80A4-BEA88E59532B}" type="presOf" srcId="{939D50BF-BF92-4EFC-9A19-3F60617A5D5E}" destId="{3DF674D7-A899-42EC-BD63-61B7ECB67055}" srcOrd="1" destOrd="0" presId="urn:microsoft.com/office/officeart/2011/layout/InterconnectedBlockProcess"/>
    <dgm:cxn modelId="{72BD2493-F0D7-4215-8A9F-FC17F595EE1D}" type="presOf" srcId="{58DC997E-FBCD-4DD0-B12A-EFB4C1A29C85}" destId="{3FCE9E50-5F5A-4E9B-84FD-883753FD9035}" srcOrd="0" destOrd="0" presId="urn:microsoft.com/office/officeart/2011/layout/InterconnectedBlockProcess"/>
    <dgm:cxn modelId="{6ECDFBCF-1B4D-461E-8E62-8EA5426FE22E}" type="presParOf" srcId="{9EB08E75-44F8-46BE-B8D1-6AC0D843A3EB}" destId="{5DDFF27A-2338-48AA-B938-198B9A302273}" srcOrd="0" destOrd="0" presId="urn:microsoft.com/office/officeart/2011/layout/InterconnectedBlockProcess"/>
    <dgm:cxn modelId="{B46F07C3-1C62-4D14-8CC9-D62314202E13}" type="presParOf" srcId="{5DDFF27A-2338-48AA-B938-198B9A302273}" destId="{1DE6AAEB-67DF-4016-B77D-66D12A0C9C96}" srcOrd="0" destOrd="0" presId="urn:microsoft.com/office/officeart/2011/layout/InterconnectedBlockProcess"/>
    <dgm:cxn modelId="{EA52EB2B-95D8-4B73-B325-EEBE05587BAD}" type="presParOf" srcId="{9EB08E75-44F8-46BE-B8D1-6AC0D843A3EB}" destId="{76C4A66D-12A8-4327-89A2-0732692DCEA3}" srcOrd="1" destOrd="0" presId="urn:microsoft.com/office/officeart/2011/layout/InterconnectedBlockProcess"/>
    <dgm:cxn modelId="{FF1B2286-8C37-4D32-BD7B-43D6B83AD831}" type="presParOf" srcId="{9EB08E75-44F8-46BE-B8D1-6AC0D843A3EB}" destId="{1464B5C6-143D-45E0-AFD7-A49214F4CF7C}" srcOrd="2" destOrd="0" presId="urn:microsoft.com/office/officeart/2011/layout/InterconnectedBlockProcess"/>
    <dgm:cxn modelId="{12282887-30B8-4022-904B-8E1414FEDA80}" type="presParOf" srcId="{9EB08E75-44F8-46BE-B8D1-6AC0D843A3EB}" destId="{84750B96-BC77-439E-BF3C-93BAD0162010}" srcOrd="3" destOrd="0" presId="urn:microsoft.com/office/officeart/2011/layout/InterconnectedBlockProcess"/>
    <dgm:cxn modelId="{3335633E-B47A-4F5B-AD7D-4791C75009B7}" type="presParOf" srcId="{84750B96-BC77-439E-BF3C-93BAD0162010}" destId="{3FCE9E50-5F5A-4E9B-84FD-883753FD9035}" srcOrd="0" destOrd="0" presId="urn:microsoft.com/office/officeart/2011/layout/InterconnectedBlockProcess"/>
    <dgm:cxn modelId="{B5DCF2E3-4600-40DE-888C-F1AFA6669FB3}" type="presParOf" srcId="{9EB08E75-44F8-46BE-B8D1-6AC0D843A3EB}" destId="{BC9BBF21-1EB4-4490-9C16-2A8B128323F5}" srcOrd="4" destOrd="0" presId="urn:microsoft.com/office/officeart/2011/layout/InterconnectedBlockProcess"/>
    <dgm:cxn modelId="{2BA3BBC0-3762-4007-9ACA-3BCCAE309BFF}" type="presParOf" srcId="{9EB08E75-44F8-46BE-B8D1-6AC0D843A3EB}" destId="{FBF6BE2F-9571-4E58-B045-6C29351FE029}" srcOrd="5" destOrd="0" presId="urn:microsoft.com/office/officeart/2011/layout/InterconnectedBlockProcess"/>
    <dgm:cxn modelId="{1051FB78-F494-42BC-B588-610E108EB9E0}" type="presParOf" srcId="{9EB08E75-44F8-46BE-B8D1-6AC0D843A3EB}" destId="{730C5718-9D19-49D0-90DF-EB688AE96121}" srcOrd="6" destOrd="0" presId="urn:microsoft.com/office/officeart/2011/layout/InterconnectedBlockProcess"/>
    <dgm:cxn modelId="{5E91D75A-77E1-4C66-920C-F27680EA777A}" type="presParOf" srcId="{730C5718-9D19-49D0-90DF-EB688AE96121}" destId="{E1274A54-8C56-4A3C-8EC4-5FAB65F40F4A}" srcOrd="0" destOrd="0" presId="urn:microsoft.com/office/officeart/2011/layout/InterconnectedBlockProcess"/>
    <dgm:cxn modelId="{EABC9F3C-9566-4292-95FD-9896E241BFD6}" type="presParOf" srcId="{9EB08E75-44F8-46BE-B8D1-6AC0D843A3EB}" destId="{2091F184-432E-4C96-9C92-9C4BAD8D54CD}" srcOrd="7" destOrd="0" presId="urn:microsoft.com/office/officeart/2011/layout/InterconnectedBlockProcess"/>
    <dgm:cxn modelId="{A2B0FD31-3E7A-4B7D-BC9A-B21A9CA48432}" type="presParOf" srcId="{9EB08E75-44F8-46BE-B8D1-6AC0D843A3EB}" destId="{D4F224BE-705C-4624-AF95-50B241DA4592}" srcOrd="8" destOrd="0" presId="urn:microsoft.com/office/officeart/2011/layout/InterconnectedBlockProcess"/>
    <dgm:cxn modelId="{83518E94-DAEF-4A4B-921C-624E13A03575}" type="presParOf" srcId="{9EB08E75-44F8-46BE-B8D1-6AC0D843A3EB}" destId="{1FDA6AF7-E465-49E3-B5F5-FBD535F6E9FD}" srcOrd="9" destOrd="0" presId="urn:microsoft.com/office/officeart/2011/layout/InterconnectedBlockProcess"/>
    <dgm:cxn modelId="{C1AEC96C-92F1-4D9D-BFA8-C9EBC9EE7477}" type="presParOf" srcId="{1FDA6AF7-E465-49E3-B5F5-FBD535F6E9FD}" destId="{CCDCF7DD-A957-4692-B216-67DF02702E78}" srcOrd="0" destOrd="0" presId="urn:microsoft.com/office/officeart/2011/layout/InterconnectedBlockProcess"/>
    <dgm:cxn modelId="{0AA4FDE0-D372-4EF4-9AE3-E5C52F15FECD}" type="presParOf" srcId="{9EB08E75-44F8-46BE-B8D1-6AC0D843A3EB}" destId="{3DF674D7-A899-42EC-BD63-61B7ECB67055}" srcOrd="10" destOrd="0" presId="urn:microsoft.com/office/officeart/2011/layout/InterconnectedBlockProcess"/>
    <dgm:cxn modelId="{F86CB92F-9C30-4B0F-B1BA-1F1B492C8125}" type="presParOf" srcId="{9EB08E75-44F8-46BE-B8D1-6AC0D843A3EB}" destId="{346B080F-B2EA-4209-AB08-F7C603C711DD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0EEA4-DBFB-422F-9089-73341AB2B411}">
      <dsp:nvSpPr>
        <dsp:cNvPr id="0" name=""/>
        <dsp:cNvSpPr/>
      </dsp:nvSpPr>
      <dsp:spPr>
        <a:xfrm rot="5400000">
          <a:off x="-242131" y="245601"/>
          <a:ext cx="1614212" cy="1129948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2540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noProof="0" dirty="0" smtClean="0"/>
            <a:t>Full  Mobilization</a:t>
          </a:r>
          <a:endParaRPr lang="en-US" sz="1300" b="1" kern="1200" noProof="0" dirty="0"/>
        </a:p>
      </dsp:txBody>
      <dsp:txXfrm rot="-5400000">
        <a:off x="1" y="568443"/>
        <a:ext cx="1129948" cy="484264"/>
      </dsp:txXfrm>
    </dsp:sp>
    <dsp:sp modelId="{71FE6D83-01AC-4C6D-948B-1E7B3A08EF76}">
      <dsp:nvSpPr>
        <dsp:cNvPr id="0" name=""/>
        <dsp:cNvSpPr/>
      </dsp:nvSpPr>
      <dsp:spPr>
        <a:xfrm rot="5400000">
          <a:off x="4311130" y="-3178992"/>
          <a:ext cx="1049238" cy="7411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</a:rPr>
            <a:t>To ensure the fast and reliable transfer of gold in bank accounts through the interbank transfer system</a:t>
          </a:r>
          <a:r>
            <a:rPr lang="tr-TR" sz="1300" b="1" kern="1200" dirty="0" smtClean="0">
              <a:solidFill>
                <a:schemeClr val="tx1"/>
              </a:solidFill>
            </a:rPr>
            <a:t>.</a:t>
          </a:r>
          <a:endParaRPr lang="tr-TR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dirty="0" err="1" smtClean="0">
              <a:solidFill>
                <a:schemeClr val="tx1"/>
              </a:solidFill>
            </a:rPr>
            <a:t>To</a:t>
          </a:r>
          <a:r>
            <a:rPr lang="tr-TR" sz="1300" b="1" kern="1200" dirty="0" smtClean="0">
              <a:solidFill>
                <a:schemeClr val="tx1"/>
              </a:solidFill>
            </a:rPr>
            <a:t> </a:t>
          </a:r>
          <a:r>
            <a:rPr lang="tr-TR" sz="1300" b="1" kern="1200" dirty="0" err="1" smtClean="0">
              <a:solidFill>
                <a:schemeClr val="tx1"/>
              </a:solidFill>
            </a:rPr>
            <a:t>realize</a:t>
          </a:r>
          <a:r>
            <a:rPr lang="en-US" sz="1300" b="1" kern="1200" dirty="0" smtClean="0">
              <a:solidFill>
                <a:schemeClr val="tx1"/>
              </a:solidFill>
            </a:rPr>
            <a:t> the redemption and coupon payments of</a:t>
          </a:r>
          <a:r>
            <a:rPr lang="tr-TR" sz="1300" b="1" kern="1200" dirty="0" smtClean="0">
              <a:solidFill>
                <a:schemeClr val="tx1"/>
              </a:solidFill>
            </a:rPr>
            <a:t> </a:t>
          </a:r>
          <a:r>
            <a:rPr lang="tr-TR" sz="1300" b="1" kern="1200" dirty="0" err="1" smtClean="0">
              <a:solidFill>
                <a:schemeClr val="tx1"/>
              </a:solidFill>
            </a:rPr>
            <a:t>gold</a:t>
          </a:r>
          <a:r>
            <a:rPr lang="tr-TR" sz="1300" b="1" kern="1200" dirty="0" smtClean="0">
              <a:solidFill>
                <a:schemeClr val="tx1"/>
              </a:solidFill>
            </a:rPr>
            <a:t> </a:t>
          </a:r>
          <a:r>
            <a:rPr lang="tr-TR" sz="1300" b="1" kern="1200" dirty="0" err="1" smtClean="0">
              <a:solidFill>
                <a:schemeClr val="tx1"/>
              </a:solidFill>
            </a:rPr>
            <a:t>denominated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tr-TR" sz="1300" b="1" kern="1200" dirty="0" err="1" smtClean="0">
              <a:solidFill>
                <a:schemeClr val="tx1"/>
              </a:solidFill>
            </a:rPr>
            <a:t>sukuks</a:t>
          </a:r>
          <a:r>
            <a:rPr lang="en-US" sz="1300" b="1" kern="1200" dirty="0" smtClean="0">
              <a:solidFill>
                <a:schemeClr val="tx1"/>
              </a:solidFill>
            </a:rPr>
            <a:t>, treasury bills / bonds, private sector bonds</a:t>
          </a:r>
          <a:r>
            <a:rPr lang="tr-TR" sz="1300" b="1" kern="1200" dirty="0" smtClean="0">
              <a:solidFill>
                <a:schemeClr val="tx1"/>
              </a:solidFill>
            </a:rPr>
            <a:t>.</a:t>
          </a:r>
          <a:endParaRPr lang="tr-TR" sz="1300" kern="1200" dirty="0">
            <a:solidFill>
              <a:schemeClr val="tx1"/>
            </a:solidFill>
          </a:endParaRPr>
        </a:p>
      </dsp:txBody>
      <dsp:txXfrm rot="-5400000">
        <a:off x="1129948" y="53410"/>
        <a:ext cx="7360382" cy="946798"/>
      </dsp:txXfrm>
    </dsp:sp>
    <dsp:sp modelId="{2EC2A14B-9CCE-4BCD-87BC-7AC940C81662}">
      <dsp:nvSpPr>
        <dsp:cNvPr id="0" name=""/>
        <dsp:cNvSpPr/>
      </dsp:nvSpPr>
      <dsp:spPr>
        <a:xfrm rot="5400000">
          <a:off x="-242131" y="1757988"/>
          <a:ext cx="1614212" cy="1129948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         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 Gold Transaction within the National  Platform</a:t>
          </a:r>
          <a:endParaRPr lang="en-US" sz="1300" b="1" kern="1200" noProof="0" dirty="0"/>
        </a:p>
      </dsp:txBody>
      <dsp:txXfrm rot="-5400000">
        <a:off x="1" y="2080830"/>
        <a:ext cx="1129948" cy="484264"/>
      </dsp:txXfrm>
    </dsp:sp>
    <dsp:sp modelId="{C18ED1DB-6F74-4F0C-B59E-01429A67ACA0}">
      <dsp:nvSpPr>
        <dsp:cNvPr id="0" name=""/>
        <dsp:cNvSpPr/>
      </dsp:nvSpPr>
      <dsp:spPr>
        <a:xfrm rot="5400000">
          <a:off x="4222971" y="-1665049"/>
          <a:ext cx="1225556" cy="7411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40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noProof="0" dirty="0" smtClean="0">
              <a:solidFill>
                <a:schemeClr val="tx1"/>
              </a:solidFill>
            </a:rPr>
            <a:t>To attract under-the-mattress gold into the financial system.</a:t>
          </a:r>
          <a:endParaRPr lang="en-US" sz="1300" b="1" kern="1200" noProof="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noProof="0" dirty="0" smtClean="0">
              <a:solidFill>
                <a:schemeClr val="tx1"/>
              </a:solidFill>
            </a:rPr>
            <a:t>To provide the basis for the transferring of banks’ gold balances abroad back to our country.</a:t>
          </a:r>
          <a:endParaRPr lang="en-US" sz="1300" b="1" kern="1200" noProof="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noProof="0" dirty="0" smtClean="0">
              <a:solidFill>
                <a:schemeClr val="tx1"/>
              </a:solidFill>
            </a:rPr>
            <a:t>To provide the infrastructure of swap transactions of gold products with other financial instruments in our country.</a:t>
          </a:r>
          <a:endParaRPr lang="en-US" sz="1300" b="1" kern="1200" noProof="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noProof="0" dirty="0" smtClean="0">
              <a:solidFill>
                <a:schemeClr val="tx1"/>
              </a:solidFill>
            </a:rPr>
            <a:t>To contribute to the development of the interbank loan market.</a:t>
          </a:r>
          <a:endParaRPr lang="en-US" sz="1300" b="1" kern="1200" noProof="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noProof="0" dirty="0" smtClean="0">
              <a:solidFill>
                <a:schemeClr val="tx1"/>
              </a:solidFill>
            </a:rPr>
            <a:t>To form the appropriate infrastructure for gold to be used as a payment instrument.</a:t>
          </a:r>
          <a:endParaRPr lang="en-US" sz="1300" b="1" kern="1200" noProof="0" dirty="0">
            <a:solidFill>
              <a:schemeClr val="tx1"/>
            </a:solidFill>
          </a:endParaRPr>
        </a:p>
      </dsp:txBody>
      <dsp:txXfrm rot="-5400000">
        <a:off x="1129949" y="1487800"/>
        <a:ext cx="7351775" cy="1105902"/>
      </dsp:txXfrm>
    </dsp:sp>
    <dsp:sp modelId="{9C2C87C7-2EAA-406F-AB48-E9EF15D99E45}">
      <dsp:nvSpPr>
        <dsp:cNvPr id="0" name=""/>
        <dsp:cNvSpPr/>
      </dsp:nvSpPr>
      <dsp:spPr>
        <a:xfrm rot="5400000">
          <a:off x="-242131" y="3182491"/>
          <a:ext cx="1614212" cy="1129948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Strengthening Interbank Competition</a:t>
          </a:r>
          <a:endParaRPr lang="en-US" sz="1300" b="1" kern="1200" noProof="0" dirty="0"/>
        </a:p>
      </dsp:txBody>
      <dsp:txXfrm rot="-5400000">
        <a:off x="1" y="3505333"/>
        <a:ext cx="1129948" cy="484264"/>
      </dsp:txXfrm>
    </dsp:sp>
    <dsp:sp modelId="{586F6093-37F3-44D4-9A49-80D19D08332B}">
      <dsp:nvSpPr>
        <dsp:cNvPr id="0" name=""/>
        <dsp:cNvSpPr/>
      </dsp:nvSpPr>
      <dsp:spPr>
        <a:xfrm rot="5400000">
          <a:off x="4433723" y="-184981"/>
          <a:ext cx="804052" cy="7411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40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</a:rPr>
            <a:t>To increase competition between banks in gold pricing in favor of customers</a:t>
          </a:r>
          <a:r>
            <a:rPr lang="tr-TR" sz="1300" b="1" kern="1200" dirty="0" smtClean="0">
              <a:solidFill>
                <a:schemeClr val="tx1"/>
              </a:solidFill>
            </a:rPr>
            <a:t>.</a:t>
          </a:r>
          <a:endParaRPr lang="tr-TR" sz="1300" b="1" kern="1200" dirty="0">
            <a:solidFill>
              <a:schemeClr val="tx1"/>
            </a:solidFill>
          </a:endParaRPr>
        </a:p>
      </dsp:txBody>
      <dsp:txXfrm rot="-5400000">
        <a:off x="1129949" y="3158044"/>
        <a:ext cx="7372351" cy="725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90761-D68B-3F40-BEEB-2FA1B8BF7A6D}">
      <dsp:nvSpPr>
        <dsp:cNvPr id="0" name=""/>
        <dsp:cNvSpPr/>
      </dsp:nvSpPr>
      <dsp:spPr>
        <a:xfrm>
          <a:off x="1117441" y="0"/>
          <a:ext cx="879959" cy="818224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/>
            <a:t>Takasbank</a:t>
          </a:r>
          <a:r>
            <a:rPr lang="en-US" sz="1050" b="1" kern="1200" dirty="0" smtClean="0"/>
            <a:t> </a:t>
          </a:r>
          <a:r>
            <a:rPr lang="tr-TR" sz="1050" b="1" kern="1200" dirty="0" smtClean="0"/>
            <a:t>Gold</a:t>
          </a:r>
          <a:r>
            <a:rPr lang="en-US" sz="1050" b="1" kern="1200" dirty="0" smtClean="0"/>
            <a:t> </a:t>
          </a:r>
          <a:r>
            <a:rPr lang="tr-TR" sz="1050" b="1" kern="1200" dirty="0" err="1" smtClean="0"/>
            <a:t>Pool</a:t>
          </a:r>
          <a:r>
            <a:rPr lang="en-US" sz="1050" b="1" kern="1200" dirty="0" smtClean="0"/>
            <a:t> </a:t>
          </a:r>
          <a:r>
            <a:rPr lang="tr-TR" sz="1050" b="1" kern="1200" dirty="0" err="1" smtClean="0"/>
            <a:t>Account</a:t>
          </a:r>
          <a:endParaRPr lang="en-US" sz="1050" b="1" kern="1200" dirty="0"/>
        </a:p>
      </dsp:txBody>
      <dsp:txXfrm>
        <a:off x="1246308" y="119826"/>
        <a:ext cx="622225" cy="578572"/>
      </dsp:txXfrm>
    </dsp:sp>
    <dsp:sp modelId="{4CF3A500-C633-A740-AB06-398F7A0CBADC}">
      <dsp:nvSpPr>
        <dsp:cNvPr id="0" name=""/>
        <dsp:cNvSpPr/>
      </dsp:nvSpPr>
      <dsp:spPr>
        <a:xfrm rot="19429605" flipV="1">
          <a:off x="656058" y="370356"/>
          <a:ext cx="423102" cy="23522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4B6BD56-70F9-374D-B25A-51423A9357B5}">
      <dsp:nvSpPr>
        <dsp:cNvPr id="0" name=""/>
        <dsp:cNvSpPr/>
      </dsp:nvSpPr>
      <dsp:spPr>
        <a:xfrm>
          <a:off x="109284" y="762254"/>
          <a:ext cx="777313" cy="62185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A Bank</a:t>
          </a:r>
          <a:r>
            <a:rPr lang="tr-TR" sz="1050" b="1" kern="1200" dirty="0" smtClean="0"/>
            <a:t>s</a:t>
          </a:r>
          <a:r>
            <a:rPr lang="en-US" sz="1050" b="1" kern="1200" dirty="0" smtClean="0"/>
            <a:t> </a:t>
          </a:r>
          <a:r>
            <a:rPr lang="en-US" sz="1050" b="1" kern="1200" dirty="0" err="1" smtClean="0"/>
            <a:t>Takasbank</a:t>
          </a:r>
          <a:r>
            <a:rPr lang="en-US" sz="1050" b="1" kern="1200" dirty="0" smtClean="0"/>
            <a:t> </a:t>
          </a:r>
          <a:r>
            <a:rPr lang="tr-TR" sz="1050" b="1" kern="1200" dirty="0" smtClean="0"/>
            <a:t>Gold </a:t>
          </a:r>
          <a:r>
            <a:rPr lang="tr-TR" sz="1050" b="1" kern="1200" dirty="0" err="1" smtClean="0"/>
            <a:t>Account</a:t>
          </a:r>
          <a:endParaRPr lang="en-US" sz="1050" b="1" kern="1200" dirty="0"/>
        </a:p>
      </dsp:txBody>
      <dsp:txXfrm>
        <a:off x="127497" y="780467"/>
        <a:ext cx="740887" cy="585424"/>
      </dsp:txXfrm>
    </dsp:sp>
    <dsp:sp modelId="{9C478E79-93F7-4A44-8FA5-38B337F1C4FF}">
      <dsp:nvSpPr>
        <dsp:cNvPr id="0" name=""/>
        <dsp:cNvSpPr/>
      </dsp:nvSpPr>
      <dsp:spPr>
        <a:xfrm rot="12742023">
          <a:off x="2022933" y="390934"/>
          <a:ext cx="358709" cy="19675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085DAF9-1A92-5141-90E3-9084BD5CC5B6}">
      <dsp:nvSpPr>
        <dsp:cNvPr id="0" name=""/>
        <dsp:cNvSpPr/>
      </dsp:nvSpPr>
      <dsp:spPr>
        <a:xfrm>
          <a:off x="2182722" y="824921"/>
          <a:ext cx="777313" cy="62185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 Bank</a:t>
          </a:r>
          <a:r>
            <a:rPr lang="tr-TR" sz="1050" b="1" kern="1200" dirty="0" smtClean="0"/>
            <a:t>s </a:t>
          </a:r>
          <a:r>
            <a:rPr lang="en-US" sz="1050" b="1" kern="1200" dirty="0" err="1" smtClean="0"/>
            <a:t>Takasbank</a:t>
          </a:r>
          <a:r>
            <a:rPr lang="en-US" sz="1050" b="1" kern="1200" dirty="0" smtClean="0"/>
            <a:t> </a:t>
          </a:r>
          <a:r>
            <a:rPr lang="tr-TR" sz="1050" b="1" kern="1200" dirty="0" smtClean="0"/>
            <a:t>Gold </a:t>
          </a:r>
          <a:r>
            <a:rPr lang="tr-TR" sz="1050" b="1" kern="1200" dirty="0" err="1" smtClean="0"/>
            <a:t>Account</a:t>
          </a:r>
          <a:endParaRPr lang="en-US" sz="1050" b="1" kern="1200" dirty="0"/>
        </a:p>
      </dsp:txBody>
      <dsp:txXfrm>
        <a:off x="2200935" y="843134"/>
        <a:ext cx="740887" cy="585424"/>
      </dsp:txXfrm>
    </dsp:sp>
    <dsp:sp modelId="{4DAA394C-4811-B042-9ED3-6C60B8AFF43D}">
      <dsp:nvSpPr>
        <dsp:cNvPr id="0" name=""/>
        <dsp:cNvSpPr/>
      </dsp:nvSpPr>
      <dsp:spPr>
        <a:xfrm rot="16374402">
          <a:off x="1412184" y="891802"/>
          <a:ext cx="253570" cy="17497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59FD0AB-80AA-CE4D-AE4C-BAE979A00AE2}">
      <dsp:nvSpPr>
        <dsp:cNvPr id="0" name=""/>
        <dsp:cNvSpPr/>
      </dsp:nvSpPr>
      <dsp:spPr>
        <a:xfrm>
          <a:off x="1060303" y="1219893"/>
          <a:ext cx="945819" cy="5399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 Bank</a:t>
          </a:r>
          <a:r>
            <a:rPr lang="tr-TR" sz="1050" b="1" kern="1200" dirty="0" smtClean="0"/>
            <a:t>s </a:t>
          </a:r>
          <a:r>
            <a:rPr lang="en-US" sz="1050" b="1" kern="1200" dirty="0" err="1" smtClean="0"/>
            <a:t>Takasbank</a:t>
          </a:r>
          <a:r>
            <a:rPr lang="en-US" sz="1050" b="1" kern="1200" dirty="0" smtClean="0"/>
            <a:t> </a:t>
          </a:r>
          <a:r>
            <a:rPr lang="tr-TR" sz="1050" b="1" kern="1200" dirty="0" smtClean="0"/>
            <a:t>Gold </a:t>
          </a:r>
          <a:r>
            <a:rPr lang="tr-TR" sz="1050" b="1" kern="1200" dirty="0" err="1" smtClean="0"/>
            <a:t>Account</a:t>
          </a:r>
          <a:endParaRPr lang="en-US" sz="1050" b="1" kern="1200" dirty="0"/>
        </a:p>
      </dsp:txBody>
      <dsp:txXfrm>
        <a:off x="1076118" y="1235708"/>
        <a:ext cx="914189" cy="508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5D571-6F80-8E42-8886-399728D970FC}">
      <dsp:nvSpPr>
        <dsp:cNvPr id="0" name=""/>
        <dsp:cNvSpPr/>
      </dsp:nvSpPr>
      <dsp:spPr>
        <a:xfrm>
          <a:off x="1336736" y="2019633"/>
          <a:ext cx="905455" cy="612384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err="1" smtClean="0"/>
            <a:t>Takasbank</a:t>
          </a:r>
          <a:r>
            <a:rPr lang="en-US" sz="900" kern="1200" dirty="0" smtClean="0"/>
            <a:t> </a:t>
          </a:r>
          <a:r>
            <a:rPr lang="tr-TR" sz="900" kern="1200" dirty="0" err="1" smtClean="0"/>
            <a:t>Unallocated</a:t>
          </a:r>
          <a:r>
            <a:rPr lang="tr-TR" sz="900" kern="1200" dirty="0" smtClean="0"/>
            <a:t> Gold </a:t>
          </a:r>
          <a:r>
            <a:rPr lang="tr-TR" sz="900" kern="1200" dirty="0" err="1" smtClean="0"/>
            <a:t>Acconut</a:t>
          </a:r>
          <a:endParaRPr lang="en-US" sz="900" b="1" kern="1200" dirty="0"/>
        </a:p>
      </dsp:txBody>
      <dsp:txXfrm>
        <a:off x="1469337" y="2109315"/>
        <a:ext cx="640253" cy="433020"/>
      </dsp:txXfrm>
    </dsp:sp>
    <dsp:sp modelId="{85CDF5DD-6979-074F-9502-F288AF204D3B}">
      <dsp:nvSpPr>
        <dsp:cNvPr id="0" name=""/>
        <dsp:cNvSpPr/>
      </dsp:nvSpPr>
      <dsp:spPr>
        <a:xfrm rot="13934645">
          <a:off x="996024" y="1040722"/>
          <a:ext cx="490104" cy="284885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DC014-235F-F44E-BE57-58FFE7FE9CA8}">
      <dsp:nvSpPr>
        <dsp:cNvPr id="0" name=""/>
        <dsp:cNvSpPr/>
      </dsp:nvSpPr>
      <dsp:spPr>
        <a:xfrm>
          <a:off x="90796" y="436901"/>
          <a:ext cx="746091" cy="35444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Bank </a:t>
          </a:r>
          <a:endParaRPr lang="tr-TR" sz="1800" kern="1200" dirty="0" smtClean="0"/>
        </a:p>
      </dsp:txBody>
      <dsp:txXfrm>
        <a:off x="101177" y="447282"/>
        <a:ext cx="725329" cy="333687"/>
      </dsp:txXfrm>
    </dsp:sp>
    <dsp:sp modelId="{A0FB29C1-B019-984B-99FF-B916F6B09422}">
      <dsp:nvSpPr>
        <dsp:cNvPr id="0" name=""/>
        <dsp:cNvSpPr/>
      </dsp:nvSpPr>
      <dsp:spPr>
        <a:xfrm rot="16244497">
          <a:off x="1440158" y="680433"/>
          <a:ext cx="731022" cy="32977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E1747-6226-D74C-942C-A15B87D0D92F}">
      <dsp:nvSpPr>
        <dsp:cNvPr id="0" name=""/>
        <dsp:cNvSpPr/>
      </dsp:nvSpPr>
      <dsp:spPr>
        <a:xfrm>
          <a:off x="1408189" y="22819"/>
          <a:ext cx="816893" cy="40771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 Bank </a:t>
          </a:r>
          <a:endParaRPr lang="tr-TR" sz="1800" kern="1200" dirty="0" smtClean="0"/>
        </a:p>
      </dsp:txBody>
      <dsp:txXfrm>
        <a:off x="1420131" y="34761"/>
        <a:ext cx="793009" cy="383830"/>
      </dsp:txXfrm>
    </dsp:sp>
    <dsp:sp modelId="{C578EFE0-2BC3-8F4B-BB13-AEAAC7A5C383}">
      <dsp:nvSpPr>
        <dsp:cNvPr id="0" name=""/>
        <dsp:cNvSpPr/>
      </dsp:nvSpPr>
      <dsp:spPr>
        <a:xfrm rot="8701334" flipH="1">
          <a:off x="2049226" y="1041183"/>
          <a:ext cx="508050" cy="29482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2366A-79C4-6E4E-8BD2-52F80C60CA4C}">
      <dsp:nvSpPr>
        <dsp:cNvPr id="0" name=""/>
        <dsp:cNvSpPr/>
      </dsp:nvSpPr>
      <dsp:spPr>
        <a:xfrm>
          <a:off x="2573743" y="418177"/>
          <a:ext cx="774880" cy="4338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 Bank </a:t>
          </a:r>
          <a:endParaRPr lang="tr-TR" sz="1800" kern="1200" dirty="0" smtClean="0"/>
        </a:p>
      </dsp:txBody>
      <dsp:txXfrm>
        <a:off x="2586451" y="430885"/>
        <a:ext cx="749464" cy="408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07566-5EF3-4949-A65D-F73B2D8F824C}">
      <dsp:nvSpPr>
        <dsp:cNvPr id="0" name=""/>
        <dsp:cNvSpPr/>
      </dsp:nvSpPr>
      <dsp:spPr>
        <a:xfrm>
          <a:off x="-45951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8FF88-33A8-4262-B406-151708EF6BDF}">
      <dsp:nvSpPr>
        <dsp:cNvPr id="0" name=""/>
        <dsp:cNvSpPr/>
      </dsp:nvSpPr>
      <dsp:spPr>
        <a:xfrm>
          <a:off x="620166" y="482201"/>
          <a:ext cx="6790200" cy="812800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         Minimum </a:t>
          </a:r>
          <a:r>
            <a:rPr lang="tr-TR" sz="1400" b="1" kern="1200" dirty="0" smtClean="0">
              <a:solidFill>
                <a:schemeClr val="bg1"/>
              </a:solidFill>
            </a:rPr>
            <a:t>Value </a:t>
          </a:r>
          <a:r>
            <a:rPr lang="tr-TR" sz="1400" b="1" kern="1200" dirty="0" err="1" smtClean="0">
              <a:solidFill>
                <a:schemeClr val="bg1"/>
              </a:solidFill>
            </a:rPr>
            <a:t>Date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smtClean="0"/>
            <a:t> T+0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         Maximum </a:t>
          </a:r>
          <a:r>
            <a:rPr lang="tr-TR" sz="1400" b="1" kern="1200" dirty="0" smtClean="0">
              <a:solidFill>
                <a:schemeClr val="bg1"/>
              </a:solidFill>
            </a:rPr>
            <a:t>Value </a:t>
          </a:r>
          <a:r>
            <a:rPr lang="tr-TR" sz="1400" b="1" kern="1200" dirty="0" err="1" smtClean="0">
              <a:solidFill>
                <a:schemeClr val="bg1"/>
              </a:solidFill>
            </a:rPr>
            <a:t>Date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smtClean="0"/>
            <a:t> T+90</a:t>
          </a:r>
          <a:endParaRPr lang="tr-TR" sz="1400" b="1" kern="1200" dirty="0"/>
        </a:p>
      </dsp:txBody>
      <dsp:txXfrm>
        <a:off x="620166" y="482201"/>
        <a:ext cx="6790200" cy="812800"/>
      </dsp:txXfrm>
    </dsp:sp>
    <dsp:sp modelId="{AC18CDE6-695F-44C2-99D8-196B2D99C1DD}">
      <dsp:nvSpPr>
        <dsp:cNvPr id="0" name=""/>
        <dsp:cNvSpPr/>
      </dsp:nvSpPr>
      <dsp:spPr>
        <a:xfrm>
          <a:off x="-184012" y="304800"/>
          <a:ext cx="1496283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A84E95-AF68-4618-A78F-14F51853BF4B}">
      <dsp:nvSpPr>
        <dsp:cNvPr id="0" name=""/>
        <dsp:cNvSpPr/>
      </dsp:nvSpPr>
      <dsp:spPr>
        <a:xfrm>
          <a:off x="438495" y="1623665"/>
          <a:ext cx="7039332" cy="812800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         </a:t>
          </a:r>
          <a:r>
            <a:rPr lang="en-US" sz="1400" b="1" kern="1200" dirty="0" smtClean="0"/>
            <a:t>9</a:t>
          </a:r>
          <a:r>
            <a:rPr lang="tr-TR" sz="1400" b="1" kern="1200" dirty="0" smtClean="0"/>
            <a:t>    9</a:t>
          </a:r>
          <a:r>
            <a:rPr lang="en-US" sz="1400" b="1" kern="1200" dirty="0" smtClean="0"/>
            <a:t>95</a:t>
          </a:r>
          <a:r>
            <a:rPr lang="tr-TR" sz="1400" b="1" kern="1200" dirty="0" smtClean="0"/>
            <a:t>/1000</a:t>
          </a:r>
          <a:r>
            <a:rPr lang="en-US" sz="1400" b="1" kern="1200" dirty="0" smtClean="0"/>
            <a:t> </a:t>
          </a:r>
          <a:r>
            <a:rPr lang="tr-TR" sz="1400" b="1" kern="1200" dirty="0" smtClean="0"/>
            <a:t> LBMA </a:t>
          </a:r>
          <a:r>
            <a:rPr lang="tr-TR" sz="1400" b="1" kern="1200" dirty="0" smtClean="0">
              <a:solidFill>
                <a:schemeClr val="bg1"/>
              </a:solidFill>
            </a:rPr>
            <a:t>Gold Standard</a:t>
          </a:r>
          <a:endParaRPr lang="tr-T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 </a:t>
          </a:r>
          <a:endParaRPr lang="tr-TR" sz="1400" kern="1200" dirty="0"/>
        </a:p>
      </dsp:txBody>
      <dsp:txXfrm>
        <a:off x="438495" y="1623665"/>
        <a:ext cx="7039332" cy="812800"/>
      </dsp:txXfrm>
    </dsp:sp>
    <dsp:sp modelId="{38615D38-00F9-4351-B3F0-DC4E7D5D6D99}">
      <dsp:nvSpPr>
        <dsp:cNvPr id="0" name=""/>
        <dsp:cNvSpPr/>
      </dsp:nvSpPr>
      <dsp:spPr>
        <a:xfrm>
          <a:off x="0" y="1561277"/>
          <a:ext cx="1569770" cy="9562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931510-44D9-4394-993C-F0B8794ADCD5}">
      <dsp:nvSpPr>
        <dsp:cNvPr id="0" name=""/>
        <dsp:cNvSpPr/>
      </dsp:nvSpPr>
      <dsp:spPr>
        <a:xfrm>
          <a:off x="440819" y="2844800"/>
          <a:ext cx="7036820" cy="812800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               </a:t>
          </a:r>
          <a:r>
            <a:rPr lang="tr-TR" sz="1400" b="1" kern="1200" dirty="0" smtClean="0">
              <a:solidFill>
                <a:schemeClr val="bg1"/>
              </a:solidFill>
            </a:rPr>
            <a:t>Minimum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smtClean="0">
              <a:solidFill>
                <a:schemeClr val="bg1"/>
              </a:solidFill>
            </a:rPr>
            <a:t>1 gram </a:t>
          </a:r>
          <a:endParaRPr lang="tr-T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               </a:t>
          </a:r>
          <a:r>
            <a:rPr lang="tr-TR" sz="1400" b="1" kern="1200" dirty="0" smtClean="0">
              <a:solidFill>
                <a:schemeClr val="bg1"/>
              </a:solidFill>
            </a:rPr>
            <a:t>Maximum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err="1" smtClean="0">
              <a:solidFill>
                <a:schemeClr val="bg1"/>
              </a:solidFill>
            </a:rPr>
            <a:t>Limitless</a:t>
          </a:r>
          <a:endParaRPr lang="tr-TR" sz="1400" b="1" kern="1200" dirty="0"/>
        </a:p>
      </dsp:txBody>
      <dsp:txXfrm>
        <a:off x="440819" y="2844800"/>
        <a:ext cx="7036820" cy="812800"/>
      </dsp:txXfrm>
    </dsp:sp>
    <dsp:sp modelId="{9C5EEDCA-B8F2-47F3-A36B-CD7D7CA0D62D}">
      <dsp:nvSpPr>
        <dsp:cNvPr id="0" name=""/>
        <dsp:cNvSpPr/>
      </dsp:nvSpPr>
      <dsp:spPr>
        <a:xfrm>
          <a:off x="-216255" y="2743200"/>
          <a:ext cx="1560769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6AAEB-67DF-4016-B77D-66D12A0C9C96}">
      <dsp:nvSpPr>
        <dsp:cNvPr id="0" name=""/>
        <dsp:cNvSpPr/>
      </dsp:nvSpPr>
      <dsp:spPr>
        <a:xfrm>
          <a:off x="4431995" y="768908"/>
          <a:ext cx="1383995" cy="3295091"/>
        </a:xfrm>
        <a:prstGeom prst="wedgeRectCallout">
          <a:avLst>
            <a:gd name="adj1" fmla="val 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1400" b="1" kern="1200" dirty="0" err="1" smtClean="0">
              <a:solidFill>
                <a:schemeClr val="bg1"/>
              </a:solidFill>
            </a:rPr>
            <a:t>With</a:t>
          </a:r>
          <a:r>
            <a:rPr lang="tr-TR" altLang="en-US" sz="1400" b="1" kern="1200" dirty="0" smtClean="0">
              <a:solidFill>
                <a:schemeClr val="bg1"/>
              </a:solidFill>
            </a:rPr>
            <a:t>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resolving</a:t>
          </a:r>
          <a:r>
            <a:rPr lang="tr-TR" altLang="en-US" sz="1400" b="1" kern="1200" dirty="0" smtClean="0">
              <a:solidFill>
                <a:schemeClr val="bg1"/>
              </a:solidFill>
            </a:rPr>
            <a:t>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the</a:t>
          </a:r>
          <a:r>
            <a:rPr lang="tr-TR" altLang="en-US" sz="1400" b="1" kern="1200" dirty="0" smtClean="0">
              <a:solidFill>
                <a:schemeClr val="bg1"/>
              </a:solidFill>
            </a:rPr>
            <a:t>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privacy</a:t>
          </a:r>
          <a:r>
            <a:rPr lang="tr-TR" altLang="en-US" sz="1400" b="1" kern="1200" dirty="0" smtClean="0">
              <a:solidFill>
                <a:schemeClr val="bg1"/>
              </a:solidFill>
            </a:rPr>
            <a:t>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issues</a:t>
          </a:r>
          <a:r>
            <a:rPr lang="tr-TR" altLang="en-US" sz="1400" b="1" kern="1200" dirty="0" smtClean="0">
              <a:solidFill>
                <a:schemeClr val="bg1"/>
              </a:solidFill>
            </a:rPr>
            <a:t>, transfer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shall</a:t>
          </a:r>
          <a:r>
            <a:rPr lang="tr-TR" altLang="en-US" sz="1400" b="1" kern="1200" dirty="0" smtClean="0">
              <a:solidFill>
                <a:schemeClr val="bg1"/>
              </a:solidFill>
            </a:rPr>
            <a:t> be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monitored</a:t>
          </a:r>
          <a:r>
            <a:rPr lang="tr-TR" altLang="en-US" sz="1400" b="1" kern="1200" dirty="0" smtClean="0">
              <a:solidFill>
                <a:schemeClr val="bg1"/>
              </a:solidFill>
            </a:rPr>
            <a:t>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by</a:t>
          </a:r>
          <a:r>
            <a:rPr lang="tr-TR" altLang="en-US" sz="1400" b="1" kern="1200" dirty="0" smtClean="0">
              <a:solidFill>
                <a:schemeClr val="bg1"/>
              </a:solidFill>
            </a:rPr>
            <a:t>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both</a:t>
          </a:r>
          <a:r>
            <a:rPr lang="tr-TR" altLang="en-US" sz="1400" b="1" kern="1200" dirty="0" smtClean="0">
              <a:solidFill>
                <a:schemeClr val="bg1"/>
              </a:solidFill>
            </a:rPr>
            <a:t>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parties</a:t>
          </a:r>
          <a:r>
            <a:rPr lang="tr-TR" altLang="en-US" sz="1400" b="1" kern="1200" dirty="0" smtClean="0">
              <a:solidFill>
                <a:schemeClr val="bg1"/>
              </a:solidFill>
            </a:rPr>
            <a:t>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and</a:t>
          </a:r>
          <a:r>
            <a:rPr lang="tr-TR" altLang="en-US" sz="1400" b="1" kern="1200" dirty="0" smtClean="0">
              <a:solidFill>
                <a:schemeClr val="bg1"/>
              </a:solidFill>
            </a:rPr>
            <a:t> </a:t>
          </a:r>
          <a:r>
            <a:rPr lang="tr-TR" altLang="en-US" sz="1400" b="1" kern="1200" dirty="0" err="1" smtClean="0">
              <a:solidFill>
                <a:schemeClr val="bg1"/>
              </a:solidFill>
            </a:rPr>
            <a:t>authorities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607485" y="768908"/>
        <a:ext cx="1208504" cy="3295091"/>
      </dsp:txXfrm>
    </dsp:sp>
    <dsp:sp modelId="{1464B5C6-143D-45E0-AFD7-A49214F4CF7C}">
      <dsp:nvSpPr>
        <dsp:cNvPr id="0" name=""/>
        <dsp:cNvSpPr/>
      </dsp:nvSpPr>
      <dsp:spPr>
        <a:xfrm>
          <a:off x="4431995" y="0"/>
          <a:ext cx="1383995" cy="76890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Security </a:t>
          </a:r>
          <a:r>
            <a:rPr lang="tr-TR" sz="1400" b="1" kern="1200" dirty="0" err="1" smtClean="0">
              <a:solidFill>
                <a:schemeClr val="bg1"/>
              </a:solidFill>
            </a:rPr>
            <a:t>and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err="1" smtClean="0">
              <a:solidFill>
                <a:schemeClr val="bg1"/>
              </a:solidFill>
            </a:rPr>
            <a:t>Usage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431995" y="0"/>
        <a:ext cx="1383995" cy="768908"/>
      </dsp:txXfrm>
    </dsp:sp>
    <dsp:sp modelId="{3FCE9E50-5F5A-4E9B-84FD-883753FD9035}">
      <dsp:nvSpPr>
        <dsp:cNvPr id="0" name=""/>
        <dsp:cNvSpPr/>
      </dsp:nvSpPr>
      <dsp:spPr>
        <a:xfrm>
          <a:off x="3047999" y="768908"/>
          <a:ext cx="1383995" cy="3075635"/>
        </a:xfrm>
        <a:prstGeom prst="wedgeRectCallout">
          <a:avLst>
            <a:gd name="adj1" fmla="val 62500"/>
            <a:gd name="adj2" fmla="val 20830"/>
          </a:avLst>
        </a:prstGeom>
        <a:solidFill>
          <a:srgbClr val="0066CC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</a:rPr>
            <a:t>BiGA</a:t>
          </a:r>
          <a:r>
            <a:rPr lang="en-US" sz="1400" b="1" kern="1200" dirty="0" smtClean="0">
              <a:solidFill>
                <a:schemeClr val="bg1"/>
              </a:solidFill>
            </a:rPr>
            <a:t> is developed as a parametric infrastructure able to work for different assets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3223490" y="768908"/>
        <a:ext cx="1208504" cy="3075635"/>
      </dsp:txXfrm>
    </dsp:sp>
    <dsp:sp modelId="{FBF6BE2F-9571-4E58-B045-6C29351FE029}">
      <dsp:nvSpPr>
        <dsp:cNvPr id="0" name=""/>
        <dsp:cNvSpPr/>
      </dsp:nvSpPr>
      <dsp:spPr>
        <a:xfrm>
          <a:off x="3047999" y="111759"/>
          <a:ext cx="1383995" cy="659180"/>
        </a:xfrm>
        <a:prstGeom prst="rect">
          <a:avLst/>
        </a:prstGeom>
        <a:solidFill>
          <a:srgbClr val="0066CC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schemeClr val="bg1"/>
              </a:solidFill>
            </a:rPr>
            <a:t>Key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err="1" smtClean="0">
              <a:solidFill>
                <a:schemeClr val="bg1"/>
              </a:solidFill>
            </a:rPr>
            <a:t>Functions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3047999" y="111759"/>
        <a:ext cx="1383995" cy="659180"/>
      </dsp:txXfrm>
    </dsp:sp>
    <dsp:sp modelId="{E1274A54-8C56-4A3C-8EC4-5FAB65F40F4A}">
      <dsp:nvSpPr>
        <dsp:cNvPr id="0" name=""/>
        <dsp:cNvSpPr/>
      </dsp:nvSpPr>
      <dsp:spPr>
        <a:xfrm>
          <a:off x="1664004" y="768908"/>
          <a:ext cx="1383995" cy="285577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noProof="0" dirty="0" err="1" smtClean="0">
              <a:solidFill>
                <a:schemeClr val="bg1"/>
              </a:solidFill>
            </a:rPr>
            <a:t>Being</a:t>
          </a:r>
          <a:r>
            <a:rPr lang="tr-TR" sz="1400" b="1" kern="1200" noProof="0" dirty="0" smtClean="0">
              <a:solidFill>
                <a:schemeClr val="bg1"/>
              </a:solidFill>
            </a:rPr>
            <a:t> 100% </a:t>
          </a:r>
          <a:r>
            <a:rPr lang="tr-TR" sz="1400" b="1" kern="1200" noProof="0" dirty="0" err="1" smtClean="0">
              <a:solidFill>
                <a:schemeClr val="bg1"/>
              </a:solidFill>
            </a:rPr>
            <a:t>physically-backed</a:t>
          </a:r>
          <a:r>
            <a:rPr lang="tr-TR" sz="1400" b="1" kern="1200" noProof="0" dirty="0" smtClean="0">
              <a:solidFill>
                <a:schemeClr val="bg1"/>
              </a:solidFill>
            </a:rPr>
            <a:t> </a:t>
          </a:r>
          <a:r>
            <a:rPr lang="tr-TR" sz="1400" b="1" kern="1200" noProof="0" dirty="0" err="1" smtClean="0">
              <a:solidFill>
                <a:schemeClr val="bg1"/>
              </a:solidFill>
            </a:rPr>
            <a:t>asset</a:t>
          </a:r>
          <a:r>
            <a:rPr lang="tr-TR" sz="1400" b="1" kern="1200" noProof="0" dirty="0" smtClean="0">
              <a:solidFill>
                <a:schemeClr val="bg1"/>
              </a:solidFill>
            </a:rPr>
            <a:t> </a:t>
          </a:r>
          <a:r>
            <a:rPr lang="tr-TR" sz="1400" b="1" kern="1200" noProof="0" dirty="0" err="1" smtClean="0">
              <a:solidFill>
                <a:schemeClr val="bg1"/>
              </a:solidFill>
            </a:rPr>
            <a:t>transferred</a:t>
          </a:r>
          <a:r>
            <a:rPr lang="tr-TR" sz="1400" b="1" kern="1200" noProof="0" dirty="0" smtClean="0">
              <a:solidFill>
                <a:schemeClr val="bg1"/>
              </a:solidFill>
            </a:rPr>
            <a:t> in </a:t>
          </a:r>
          <a:r>
            <a:rPr lang="tr-TR" sz="1400" b="1" kern="1200" noProof="0" dirty="0" err="1" smtClean="0">
              <a:solidFill>
                <a:schemeClr val="bg1"/>
              </a:solidFill>
            </a:rPr>
            <a:t>the</a:t>
          </a:r>
          <a:r>
            <a:rPr lang="tr-TR" sz="1400" b="1" kern="1200" noProof="0" dirty="0" smtClean="0">
              <a:solidFill>
                <a:schemeClr val="bg1"/>
              </a:solidFill>
            </a:rPr>
            <a:t> </a:t>
          </a:r>
          <a:r>
            <a:rPr lang="tr-TR" sz="1400" b="1" kern="1200" noProof="0" dirty="0" err="1" smtClean="0">
              <a:solidFill>
                <a:schemeClr val="bg1"/>
              </a:solidFill>
            </a:rPr>
            <a:t>digital</a:t>
          </a:r>
          <a:r>
            <a:rPr lang="tr-TR" sz="1400" b="1" kern="1200" noProof="0" dirty="0" smtClean="0">
              <a:solidFill>
                <a:schemeClr val="bg1"/>
              </a:solidFill>
            </a:rPr>
            <a:t> </a:t>
          </a:r>
          <a:r>
            <a:rPr lang="tr-TR" sz="1400" b="1" kern="1200" noProof="0" dirty="0" err="1" smtClean="0">
              <a:solidFill>
                <a:schemeClr val="bg1"/>
              </a:solidFill>
            </a:rPr>
            <a:t>environment</a:t>
          </a:r>
          <a:endParaRPr lang="tr-TR" sz="1400" b="1" kern="1200" noProof="0" dirty="0">
            <a:solidFill>
              <a:schemeClr val="bg1"/>
            </a:solidFill>
          </a:endParaRPr>
        </a:p>
      </dsp:txBody>
      <dsp:txXfrm>
        <a:off x="1839495" y="768908"/>
        <a:ext cx="1208504" cy="2855772"/>
      </dsp:txXfrm>
    </dsp:sp>
    <dsp:sp modelId="{D4F224BE-705C-4624-AF95-50B241DA4592}">
      <dsp:nvSpPr>
        <dsp:cNvPr id="0" name=""/>
        <dsp:cNvSpPr/>
      </dsp:nvSpPr>
      <dsp:spPr>
        <a:xfrm>
          <a:off x="1664004" y="219862"/>
          <a:ext cx="1383995" cy="54904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schemeClr val="bg1"/>
              </a:solidFill>
            </a:rPr>
            <a:t>Unique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err="1" smtClean="0">
              <a:solidFill>
                <a:schemeClr val="bg1"/>
              </a:solidFill>
            </a:rPr>
            <a:t>and</a:t>
          </a:r>
          <a:r>
            <a:rPr lang="tr-TR" sz="1400" b="1" kern="1200" dirty="0" smtClean="0">
              <a:solidFill>
                <a:schemeClr val="bg1"/>
              </a:solidFill>
            </a:rPr>
            <a:t> First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664004" y="219862"/>
        <a:ext cx="1383995" cy="549046"/>
      </dsp:txXfrm>
    </dsp:sp>
    <dsp:sp modelId="{CCDCF7DD-A957-4692-B216-67DF02702E78}">
      <dsp:nvSpPr>
        <dsp:cNvPr id="0" name=""/>
        <dsp:cNvSpPr/>
      </dsp:nvSpPr>
      <dsp:spPr>
        <a:xfrm>
          <a:off x="280009" y="768908"/>
          <a:ext cx="1383995" cy="263591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Digitalization </a:t>
          </a:r>
          <a:r>
            <a:rPr lang="tr-TR" sz="1400" b="1" kern="1200" dirty="0" smtClean="0">
              <a:solidFill>
                <a:schemeClr val="bg1"/>
              </a:solidFill>
            </a:rPr>
            <a:t>of </a:t>
          </a:r>
          <a:r>
            <a:rPr lang="tr-TR" sz="1400" b="1" kern="1200" dirty="0" err="1" smtClean="0">
              <a:solidFill>
                <a:schemeClr val="bg1"/>
              </a:solidFill>
            </a:rPr>
            <a:t>gold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smtClean="0">
              <a:solidFill>
                <a:schemeClr val="bg1"/>
              </a:solidFill>
            </a:rPr>
            <a:t>and </a:t>
          </a:r>
          <a:r>
            <a:rPr lang="tr-TR" sz="1400" b="1" kern="1200" dirty="0" err="1" smtClean="0">
              <a:solidFill>
                <a:schemeClr val="bg1"/>
              </a:solidFill>
            </a:rPr>
            <a:t>increasing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smtClean="0">
              <a:solidFill>
                <a:schemeClr val="bg1"/>
              </a:solidFill>
            </a:rPr>
            <a:t>mobilization of gold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55500" y="768908"/>
        <a:ext cx="1208504" cy="2635910"/>
      </dsp:txXfrm>
    </dsp:sp>
    <dsp:sp modelId="{346B080F-B2EA-4209-AB08-F7C603C711DD}">
      <dsp:nvSpPr>
        <dsp:cNvPr id="0" name=""/>
        <dsp:cNvSpPr/>
      </dsp:nvSpPr>
      <dsp:spPr>
        <a:xfrm>
          <a:off x="280009" y="329590"/>
          <a:ext cx="1383995" cy="43931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schemeClr val="bg1"/>
              </a:solidFill>
            </a:rPr>
            <a:t>Digitalization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err="1" smtClean="0">
              <a:solidFill>
                <a:schemeClr val="bg1"/>
              </a:solidFill>
            </a:rPr>
            <a:t>and</a:t>
          </a:r>
          <a:r>
            <a:rPr lang="tr-TR" sz="1400" b="1" kern="1200" dirty="0" smtClean="0">
              <a:solidFill>
                <a:schemeClr val="bg1"/>
              </a:solidFill>
            </a:rPr>
            <a:t> </a:t>
          </a:r>
          <a:r>
            <a:rPr lang="tr-TR" sz="1400" b="1" kern="1200" dirty="0" err="1" smtClean="0">
              <a:solidFill>
                <a:schemeClr val="bg1"/>
              </a:solidFill>
            </a:rPr>
            <a:t>Mobilization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80009" y="329590"/>
        <a:ext cx="1383995" cy="439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6AAC4-3C12-E047-9FBC-463B7072E1D9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208FB-8B25-2547-B8F0-A1FD6AE4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B16C5-F791-A84D-A772-7B8D7E4698EB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6158-D654-2F42-B5E3-8D20BF60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7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6158-D654-2F42-B5E3-8D20BF60ED4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6158-D654-2F42-B5E3-8D20BF60ED4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FAST: </a:t>
            </a:r>
            <a:r>
              <a:rPr lang="en-US" sz="1200" i="1" dirty="0" smtClean="0">
                <a:cs typeface="Times New Roman" panose="02020603050405020304" pitchFamily="18" charset="0"/>
              </a:rPr>
              <a:t>Bank customers can send their gold accounts of 1 gram and multiples of 995 purity to another bank if they wish, just like cash transfer (EFT).</a:t>
            </a:r>
            <a:endParaRPr lang="tr-TR" sz="1200" i="1" dirty="0" smtClean="0">
              <a:cs typeface="Times New Roman" panose="02020603050405020304" pitchFamily="18" charset="0"/>
            </a:endParaRPr>
          </a:p>
          <a:p>
            <a:r>
              <a:rPr lang="tr-TR" sz="1200" i="1" dirty="0" smtClean="0">
                <a:cs typeface="Times New Roman" panose="02020603050405020304" pitchFamily="18" charset="0"/>
              </a:rPr>
              <a:t>RELIABLE : </a:t>
            </a:r>
            <a:r>
              <a:rPr lang="tr-TR" sz="1200" i="1" dirty="0" err="1" smtClean="0">
                <a:cs typeface="Times New Roman" panose="02020603050405020304" pitchFamily="18" charset="0"/>
              </a:rPr>
              <a:t>Because</a:t>
            </a:r>
            <a:r>
              <a:rPr lang="tr-TR" sz="1200" i="1" dirty="0" smtClean="0">
                <a:cs typeface="Times New Roman" panose="02020603050405020304" pitchFamily="18" charset="0"/>
              </a:rPr>
              <a:t> Gold </a:t>
            </a:r>
            <a:r>
              <a:rPr lang="tr-TR" sz="1200" i="1" dirty="0" err="1" smtClean="0">
                <a:cs typeface="Times New Roman" panose="02020603050405020304" pitchFamily="18" charset="0"/>
              </a:rPr>
              <a:t>isn’t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delivered</a:t>
            </a:r>
            <a:r>
              <a:rPr lang="tr-TR" sz="1200" i="1" dirty="0" smtClean="0">
                <a:cs typeface="Times New Roman" panose="02020603050405020304" pitchFamily="18" charset="0"/>
              </a:rPr>
              <a:t> in </a:t>
            </a:r>
            <a:r>
              <a:rPr lang="tr-TR" sz="1200" i="1" dirty="0" err="1" smtClean="0">
                <a:cs typeface="Times New Roman" panose="02020603050405020304" pitchFamily="18" charset="0"/>
              </a:rPr>
              <a:t>physical</a:t>
            </a:r>
            <a:r>
              <a:rPr lang="tr-TR" sz="1200" i="1" dirty="0" smtClean="0">
                <a:cs typeface="Times New Roman" panose="02020603050405020304" pitchFamily="18" charset="0"/>
              </a:rPr>
              <a:t> form, </a:t>
            </a:r>
            <a:r>
              <a:rPr lang="tr-TR" sz="1200" i="1" dirty="0" err="1" smtClean="0">
                <a:cs typeface="Times New Roman" panose="02020603050405020304" pitchFamily="18" charset="0"/>
              </a:rPr>
              <a:t>there</a:t>
            </a:r>
            <a:r>
              <a:rPr lang="tr-TR" sz="1200" i="1" dirty="0" smtClean="0">
                <a:cs typeface="Times New Roman" panose="02020603050405020304" pitchFamily="18" charset="0"/>
              </a:rPr>
              <a:t> is </a:t>
            </a:r>
            <a:r>
              <a:rPr lang="tr-TR" sz="1200" i="1" dirty="0" err="1" smtClean="0">
                <a:cs typeface="Times New Roman" panose="02020603050405020304" pitchFamily="18" charset="0"/>
              </a:rPr>
              <a:t>no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carriage</a:t>
            </a:r>
            <a:r>
              <a:rPr lang="tr-TR" sz="1200" i="1" dirty="0" smtClean="0">
                <a:cs typeface="Times New Roman" panose="02020603050405020304" pitchFamily="18" charset="0"/>
              </a:rPr>
              <a:t> risk </a:t>
            </a:r>
            <a:r>
              <a:rPr lang="tr-TR" sz="1200" i="1" dirty="0" err="1" smtClean="0">
                <a:cs typeface="Times New Roman" panose="02020603050405020304" pitchFamily="18" charset="0"/>
              </a:rPr>
              <a:t>encountered</a:t>
            </a:r>
            <a:r>
              <a:rPr lang="tr-TR" sz="1200" i="1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tr-TR" sz="1200" i="1" dirty="0" smtClean="0">
                <a:cs typeface="Times New Roman" panose="02020603050405020304" pitchFamily="18" charset="0"/>
              </a:rPr>
              <a:t>ECONOMIC: Investor can transfer </a:t>
            </a:r>
            <a:r>
              <a:rPr lang="tr-TR" sz="1200" i="1" dirty="0" err="1" smtClean="0">
                <a:cs typeface="Times New Roman" panose="02020603050405020304" pitchFamily="18" charset="0"/>
              </a:rPr>
              <a:t>their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gold</a:t>
            </a:r>
            <a:r>
              <a:rPr lang="tr-TR" sz="1200" i="1" dirty="0" smtClean="0">
                <a:cs typeface="Times New Roman" panose="02020603050405020304" pitchFamily="18" charset="0"/>
              </a:rPr>
              <a:t> at minimum </a:t>
            </a:r>
            <a:r>
              <a:rPr lang="tr-TR" sz="1200" i="1" dirty="0" err="1" smtClean="0">
                <a:cs typeface="Times New Roman" panose="02020603050405020304" pitchFamily="18" charset="0"/>
              </a:rPr>
              <a:t>cost</a:t>
            </a:r>
            <a:r>
              <a:rPr lang="tr-TR" sz="1200" i="1" dirty="0" smtClean="0">
                <a:cs typeface="Times New Roman" panose="02020603050405020304" pitchFamily="18" charset="0"/>
              </a:rPr>
              <a:t>, </a:t>
            </a:r>
            <a:r>
              <a:rPr lang="tr-TR" sz="1200" i="1" dirty="0" err="1" smtClean="0">
                <a:cs typeface="Times New Roman" panose="02020603050405020304" pitchFamily="18" charset="0"/>
              </a:rPr>
              <a:t>cause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there</a:t>
            </a:r>
            <a:r>
              <a:rPr lang="tr-TR" sz="1200" i="1" dirty="0" smtClean="0">
                <a:cs typeface="Times New Roman" panose="02020603050405020304" pitchFamily="18" charset="0"/>
              </a:rPr>
              <a:t> is </a:t>
            </a:r>
            <a:r>
              <a:rPr lang="tr-TR" sz="1200" i="1" dirty="0" err="1" smtClean="0">
                <a:cs typeface="Times New Roman" panose="02020603050405020304" pitchFamily="18" charset="0"/>
              </a:rPr>
              <a:t>no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cost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incurred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from</a:t>
            </a:r>
            <a:r>
              <a:rPr lang="tr-TR" sz="1200" i="1" dirty="0" smtClean="0">
                <a:cs typeface="Times New Roman" panose="02020603050405020304" pitchFamily="18" charset="0"/>
              </a:rPr>
              <a:t> buy </a:t>
            </a:r>
            <a:r>
              <a:rPr lang="tr-TR" sz="1200" i="1" dirty="0" err="1" smtClean="0">
                <a:cs typeface="Times New Roman" panose="02020603050405020304" pitchFamily="18" charset="0"/>
              </a:rPr>
              <a:t>and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selling</a:t>
            </a:r>
            <a:r>
              <a:rPr lang="tr-TR" sz="1200" i="1" dirty="0" smtClean="0">
                <a:cs typeface="Times New Roman" panose="02020603050405020304" pitchFamily="18" charset="0"/>
              </a:rPr>
              <a:t> (</a:t>
            </a:r>
            <a:r>
              <a:rPr lang="tr-TR" sz="1200" i="1" dirty="0" err="1" smtClean="0">
                <a:cs typeface="Times New Roman" panose="02020603050405020304" pitchFamily="18" charset="0"/>
              </a:rPr>
              <a:t>arbritage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cost</a:t>
            </a:r>
            <a:r>
              <a:rPr lang="tr-TR" sz="1200" i="1" dirty="0" smtClean="0">
                <a:cs typeface="Times New Roman" panose="02020603050405020304" pitchFamily="18" charset="0"/>
              </a:rPr>
              <a:t>) </a:t>
            </a:r>
            <a:r>
              <a:rPr lang="tr-TR" sz="1200" i="1" dirty="0" err="1" smtClean="0">
                <a:cs typeface="Times New Roman" panose="02020603050405020304" pitchFamily="18" charset="0"/>
              </a:rPr>
              <a:t>cost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for</a:t>
            </a:r>
            <a:r>
              <a:rPr lang="tr-TR" sz="1200" i="1" dirty="0" smtClean="0">
                <a:cs typeface="Times New Roman" panose="02020603050405020304" pitchFamily="18" charset="0"/>
              </a:rPr>
              <a:t> </a:t>
            </a:r>
            <a:r>
              <a:rPr lang="tr-TR" sz="1200" i="1" dirty="0" err="1" smtClean="0">
                <a:cs typeface="Times New Roman" panose="02020603050405020304" pitchFamily="18" charset="0"/>
              </a:rPr>
              <a:t>gold</a:t>
            </a:r>
            <a:r>
              <a:rPr lang="tr-TR" sz="1200" i="1" dirty="0" smtClean="0">
                <a:cs typeface="Times New Roman" panose="02020603050405020304" pitchFamily="18" charset="0"/>
              </a:rPr>
              <a:t> transfer .</a:t>
            </a:r>
            <a:endParaRPr lang="tr-TR" sz="1200" dirty="0" smtClean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6158-D654-2F42-B5E3-8D20BF60E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3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6158-D654-2F42-B5E3-8D20BF60E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Physical gold delivery to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Borsa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Istanbul</a:t>
            </a: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Banks submit the physical gold in accordance with the specified standards to BIAS for depositing into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Takasbank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unallocated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pool account, or the Member instructs BIAS to transfer the existing gold balance in the BIAS account.</a:t>
            </a:r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Gold </a:t>
            </a:r>
            <a:r>
              <a:rPr lang="tr-TR" sz="1200" b="1" dirty="0" err="1" smtClean="0">
                <a:solidFill>
                  <a:schemeClr val="tx2">
                    <a:lumMod val="50000"/>
                  </a:schemeClr>
                </a:solidFill>
              </a:rPr>
              <a:t>Deposits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by </a:t>
            </a:r>
            <a:r>
              <a:rPr lang="tr-TR" sz="1200" b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ember</a:t>
            </a:r>
            <a:r>
              <a:rPr lang="tr-TR" sz="1200" b="1" dirty="0" smtClean="0">
                <a:solidFill>
                  <a:schemeClr val="tx2">
                    <a:lumMod val="50000"/>
                  </a:schemeClr>
                </a:solidFill>
              </a:rPr>
              <a:t>s </a:t>
            </a:r>
            <a:r>
              <a:rPr lang="tr-TR" sz="1200" b="1" dirty="0" err="1" smtClean="0">
                <a:solidFill>
                  <a:schemeClr val="tx2">
                    <a:lumMod val="50000"/>
                  </a:schemeClr>
                </a:solidFill>
              </a:rPr>
              <a:t>within</a:t>
            </a:r>
            <a:r>
              <a:rPr lang="tr-TR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200" b="1" dirty="0" err="1" smtClean="0">
                <a:solidFill>
                  <a:schemeClr val="tx2">
                    <a:lumMod val="50000"/>
                  </a:schemeClr>
                </a:solidFill>
              </a:rPr>
              <a:t>Takasbank</a:t>
            </a:r>
            <a:r>
              <a:rPr lang="tr-TR" sz="12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tr-TR" sz="1200" b="1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200" baseline="0" dirty="0" err="1" smtClean="0">
                <a:solidFill>
                  <a:schemeClr val="tx1"/>
                </a:solidFill>
              </a:rPr>
              <a:t>The</a:t>
            </a:r>
            <a:r>
              <a:rPr lang="tr-TR" sz="1200" baseline="0" dirty="0" smtClean="0">
                <a:solidFill>
                  <a:schemeClr val="tx1"/>
                </a:solidFill>
              </a:rPr>
              <a:t> </a:t>
            </a:r>
            <a:r>
              <a:rPr lang="tr-TR" sz="1200" baseline="0" dirty="0" err="1" smtClean="0">
                <a:solidFill>
                  <a:schemeClr val="tx1"/>
                </a:solidFill>
              </a:rPr>
              <a:t>amounts</a:t>
            </a:r>
            <a:r>
              <a:rPr lang="tr-TR" sz="1200" baseline="0" dirty="0" smtClean="0">
                <a:solidFill>
                  <a:schemeClr val="tx1"/>
                </a:solidFill>
              </a:rPr>
              <a:t> in </a:t>
            </a:r>
            <a:r>
              <a:rPr lang="tr-TR" sz="1200" baseline="0" dirty="0" err="1" smtClean="0">
                <a:solidFill>
                  <a:schemeClr val="tx1"/>
                </a:solidFill>
              </a:rPr>
              <a:t>the</a:t>
            </a:r>
            <a:r>
              <a:rPr lang="tr-TR" sz="1200" baseline="0" dirty="0" smtClean="0">
                <a:solidFill>
                  <a:schemeClr val="tx1"/>
                </a:solidFill>
              </a:rPr>
              <a:t> </a:t>
            </a:r>
            <a:r>
              <a:rPr lang="tr-TR" sz="1200" baseline="0" dirty="0" err="1" smtClean="0">
                <a:solidFill>
                  <a:schemeClr val="tx1"/>
                </a:solidFill>
              </a:rPr>
              <a:t>Takasbank</a:t>
            </a:r>
            <a:r>
              <a:rPr lang="tr-TR" sz="1200" baseline="0" dirty="0" smtClean="0">
                <a:solidFill>
                  <a:schemeClr val="tx1"/>
                </a:solidFill>
              </a:rPr>
              <a:t> </a:t>
            </a: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unallocated</a:t>
            </a:r>
            <a:r>
              <a:rPr lang="tr-TR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smtClean="0">
                <a:solidFill>
                  <a:schemeClr val="tx1"/>
                </a:solidFill>
              </a:rPr>
              <a:t>gold pool account </a:t>
            </a:r>
            <a:r>
              <a:rPr lang="tr-TR" sz="1200" baseline="0" dirty="0" smtClean="0">
                <a:solidFill>
                  <a:schemeClr val="tx1"/>
                </a:solidFill>
              </a:rPr>
              <a:t>at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tr-TR" sz="1200" baseline="0" dirty="0" smtClean="0">
                <a:solidFill>
                  <a:schemeClr val="tx1"/>
                </a:solidFill>
              </a:rPr>
              <a:t>BIAS, </a:t>
            </a:r>
            <a:r>
              <a:rPr lang="tr-TR" sz="1200" baseline="0" dirty="0" err="1" smtClean="0">
                <a:solidFill>
                  <a:schemeClr val="tx1"/>
                </a:solidFill>
              </a:rPr>
              <a:t>should</a:t>
            </a:r>
            <a:r>
              <a:rPr lang="tr-TR" sz="1200" baseline="0" dirty="0" smtClean="0">
                <a:solidFill>
                  <a:schemeClr val="tx1"/>
                </a:solidFill>
              </a:rPr>
              <a:t> be </a:t>
            </a:r>
            <a:r>
              <a:rPr lang="tr-TR" sz="1200" baseline="0" dirty="0" err="1" smtClean="0">
                <a:solidFill>
                  <a:schemeClr val="tx1"/>
                </a:solidFill>
              </a:rPr>
              <a:t>kept</a:t>
            </a:r>
            <a:r>
              <a:rPr lang="tr-TR" sz="1200" baseline="0" dirty="0" smtClean="0">
                <a:solidFill>
                  <a:schemeClr val="tx1"/>
                </a:solidFill>
              </a:rPr>
              <a:t> in </a:t>
            </a:r>
            <a:r>
              <a:rPr lang="tr-TR" sz="1200" baseline="0" dirty="0" err="1" smtClean="0">
                <a:solidFill>
                  <a:schemeClr val="tx1"/>
                </a:solidFill>
              </a:rPr>
              <a:t>the</a:t>
            </a:r>
            <a:r>
              <a:rPr lang="tr-TR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smtClean="0">
                <a:solidFill>
                  <a:schemeClr val="tx1"/>
                </a:solidFill>
              </a:rPr>
              <a:t>system on a member basis</a:t>
            </a:r>
            <a:r>
              <a:rPr lang="tr-TR" sz="1200" baseline="0" dirty="0" smtClean="0">
                <a:solidFill>
                  <a:schemeClr val="tx1"/>
                </a:solidFill>
              </a:rPr>
              <a:t>.</a:t>
            </a:r>
            <a:endParaRPr lang="en-US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tr-TR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200" b="1" dirty="0" err="1" smtClean="0">
                <a:solidFill>
                  <a:schemeClr val="tx2">
                    <a:lumMod val="50000"/>
                  </a:schemeClr>
                </a:solidFill>
              </a:rPr>
              <a:t>Supply</a:t>
            </a:r>
            <a:r>
              <a:rPr lang="tr-TR" sz="1200" b="1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Takasbank</a:t>
            </a:r>
            <a:r>
              <a:rPr lang="tr-TR" sz="1200" b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Borsa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İstanbul </a:t>
            </a:r>
            <a:r>
              <a:rPr lang="tr-TR" sz="1200" b="1" dirty="0" err="1" smtClean="0">
                <a:solidFill>
                  <a:schemeClr val="tx2">
                    <a:lumMod val="50000"/>
                  </a:schemeClr>
                </a:solidFill>
              </a:rPr>
              <a:t>Dematerialized</a:t>
            </a:r>
            <a:r>
              <a:rPr lang="tr-TR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Gold Account</a:t>
            </a:r>
            <a:r>
              <a:rPr lang="tr-TR" sz="12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aseline="0" dirty="0" smtClean="0">
                <a:solidFill>
                  <a:schemeClr val="tx1"/>
                </a:solidFill>
              </a:rPr>
              <a:t>Depositing gold in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Takasbank's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unallocated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1200" baseline="0" dirty="0" smtClean="0">
                <a:solidFill>
                  <a:schemeClr val="tx1"/>
                </a:solidFill>
              </a:rPr>
              <a:t>gold pool account by BİAŞ in accordance with the instructions </a:t>
            </a:r>
            <a:r>
              <a:rPr lang="tr-TR" sz="1200" baseline="0" dirty="0" err="1" smtClean="0">
                <a:solidFill>
                  <a:schemeClr val="tx1"/>
                </a:solidFill>
              </a:rPr>
              <a:t>from</a:t>
            </a:r>
            <a:r>
              <a:rPr lang="en-US" sz="1200" baseline="0" dirty="0" smtClean="0">
                <a:solidFill>
                  <a:schemeClr val="tx1"/>
                </a:solidFill>
              </a:rPr>
              <a:t> the Member</a:t>
            </a:r>
            <a:r>
              <a:rPr lang="tr-TR" sz="1200" baseline="0" dirty="0" smtClean="0">
                <a:solidFill>
                  <a:schemeClr val="tx1"/>
                </a:solidFill>
              </a:rPr>
              <a:t> </a:t>
            </a:r>
            <a:r>
              <a:rPr lang="tr-TR" sz="1200" baseline="0" dirty="0" err="1" smtClean="0">
                <a:solidFill>
                  <a:schemeClr val="tx1"/>
                </a:solidFill>
              </a:rPr>
              <a:t>itself</a:t>
            </a:r>
            <a:r>
              <a:rPr lang="tr-TR" sz="1200" baseline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200" b="1" baseline="0" dirty="0" smtClean="0">
                <a:solidFill>
                  <a:srgbClr val="10253F"/>
                </a:solidFill>
              </a:rPr>
              <a:t>Transfer of gold from member accounts with sufficient gold balance</a:t>
            </a:r>
            <a:r>
              <a:rPr lang="tr-TR" sz="1200" b="1" baseline="0" dirty="0" smtClean="0">
                <a:solidFill>
                  <a:srgbClr val="10253F"/>
                </a:solidFill>
              </a:rPr>
              <a:t>: </a:t>
            </a:r>
            <a:r>
              <a:rPr lang="en-US" sz="1200" baseline="0" dirty="0" smtClean="0">
                <a:solidFill>
                  <a:schemeClr val="tx1"/>
                </a:solidFill>
              </a:rPr>
              <a:t>The ability of Member Banks to transfer gold balances in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Takasbank</a:t>
            </a:r>
            <a:r>
              <a:rPr lang="en-US" sz="1200" baseline="0" dirty="0" smtClean="0">
                <a:solidFill>
                  <a:schemeClr val="tx1"/>
                </a:solidFill>
              </a:rPr>
              <a:t> gold accounts among themselves through transfers</a:t>
            </a:r>
            <a:r>
              <a:rPr lang="tr-TR" sz="1200" baseline="0" dirty="0" smtClean="0">
                <a:solidFill>
                  <a:schemeClr val="tx1"/>
                </a:solidFill>
              </a:rPr>
              <a:t>.</a:t>
            </a:r>
            <a:endParaRPr lang="en-US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10253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4B72-ADB5-4801-B3D9-5C26F73D3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98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6158-D654-2F42-B5E3-8D20BF60E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 smtClean="0">
              <a:solidFill>
                <a:srgbClr val="032D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0E97A-6312-45CB-986B-B7B405429E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E7ED65-E0DC-4E73-9B9A-EFE7C4E1E156}" type="datetime1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1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2017, this was the first project to be built on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infrastructure and is currently under development. 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abbreviation of one gram gold (in Turkish),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enables secure, controlled and confidential transfers of dematerialized gold, which has specific standards and physically stored in BIST vaults.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6158-D654-2F42-B5E3-8D20BF60E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2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altLang="tr-TR" sz="2400" dirty="0" err="1" smtClean="0"/>
              <a:t>In</a:t>
            </a:r>
            <a:r>
              <a:rPr lang="tr-TR" altLang="tr-TR" sz="2400" dirty="0" smtClean="0"/>
              <a:t> GTS </a:t>
            </a:r>
            <a:r>
              <a:rPr lang="tr-TR" altLang="tr-TR" sz="2400" dirty="0" err="1" smtClean="0"/>
              <a:t>we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using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same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methods</a:t>
            </a:r>
            <a:r>
              <a:rPr lang="tr-TR" altLang="tr-TR" sz="2400" baseline="0" dirty="0" smtClean="0"/>
              <a:t> as in </a:t>
            </a:r>
            <a:r>
              <a:rPr lang="tr-TR" altLang="tr-TR" sz="2400" baseline="0" dirty="0" err="1" smtClean="0"/>
              <a:t>the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regular</a:t>
            </a:r>
            <a:r>
              <a:rPr lang="tr-TR" altLang="tr-TR" sz="2400" baseline="0" dirty="0" smtClean="0"/>
              <a:t> EFT </a:t>
            </a:r>
            <a:r>
              <a:rPr lang="tr-TR" altLang="tr-TR" sz="2400" baseline="0" dirty="0" err="1" smtClean="0"/>
              <a:t>system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so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there</a:t>
            </a:r>
            <a:r>
              <a:rPr lang="tr-TR" altLang="tr-TR" sz="2400" baseline="0" dirty="0" smtClean="0"/>
              <a:t> is </a:t>
            </a:r>
            <a:r>
              <a:rPr lang="tr-TR" altLang="tr-TR" sz="2400" baseline="0" dirty="0" err="1" smtClean="0"/>
              <a:t>nothing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new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about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technology</a:t>
            </a:r>
            <a:r>
              <a:rPr lang="tr-TR" altLang="tr-TR" sz="2400" baseline="0" dirty="0" smtClean="0"/>
              <a:t>. On </a:t>
            </a:r>
            <a:r>
              <a:rPr lang="tr-TR" altLang="tr-TR" sz="2400" baseline="0" dirty="0" err="1" smtClean="0"/>
              <a:t>the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other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hand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we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have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completely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new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technology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infrastructure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with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BiGA</a:t>
            </a:r>
            <a:r>
              <a:rPr lang="tr-TR" altLang="tr-TR" sz="2400" baseline="0" dirty="0" smtClean="0"/>
              <a:t>. </a:t>
            </a:r>
            <a:r>
              <a:rPr lang="tr-TR" altLang="tr-TR" sz="2400" baseline="0" dirty="0" err="1" smtClean="0"/>
              <a:t>With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this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new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technology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we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achieve</a:t>
            </a:r>
            <a:r>
              <a:rPr lang="tr-TR" altLang="tr-TR" sz="2400" baseline="0" dirty="0" smtClean="0"/>
              <a:t> 7/24 </a:t>
            </a:r>
            <a:r>
              <a:rPr lang="tr-TR" altLang="tr-TR" sz="2400" baseline="0" dirty="0" err="1" smtClean="0"/>
              <a:t>availability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for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users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and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assure</a:t>
            </a:r>
            <a:r>
              <a:rPr lang="tr-TR" altLang="tr-TR" sz="2400" baseline="0" dirty="0" smtClean="0"/>
              <a:t> </a:t>
            </a:r>
            <a:r>
              <a:rPr lang="tr-TR" altLang="tr-TR" sz="2400" baseline="0" dirty="0" err="1" smtClean="0"/>
              <a:t>business</a:t>
            </a:r>
            <a:r>
              <a:rPr lang="tr-TR" altLang="tr-TR" sz="2400" baseline="0" dirty="0" smtClean="0"/>
              <a:t> </a:t>
            </a:r>
            <a:r>
              <a:rPr lang="en-US" altLang="tr-TR" sz="2400" baseline="0" noProof="0" dirty="0" smtClean="0"/>
              <a:t>continuity</a:t>
            </a:r>
            <a:r>
              <a:rPr lang="tr-TR" altLang="tr-TR" sz="2400" baseline="0" noProof="0" dirty="0" smtClean="0"/>
              <a:t>, </a:t>
            </a:r>
            <a:r>
              <a:rPr lang="tr-TR" altLang="tr-TR" sz="2400" baseline="0" noProof="0" dirty="0" err="1" smtClean="0"/>
              <a:t>ability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to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report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quickly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for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participating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Banks</a:t>
            </a:r>
            <a:r>
              <a:rPr lang="tr-TR" altLang="tr-TR" sz="2400" baseline="0" noProof="0" dirty="0" smtClean="0"/>
              <a:t>, </a:t>
            </a:r>
            <a:r>
              <a:rPr lang="tr-TR" altLang="tr-TR" sz="2400" baseline="0" noProof="0" dirty="0" err="1" smtClean="0"/>
              <a:t>ability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to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establish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colloboration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with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system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participants</a:t>
            </a:r>
            <a:r>
              <a:rPr lang="tr-TR" altLang="tr-TR" sz="2400" baseline="0" noProof="0" dirty="0" smtClean="0"/>
              <a:t>. </a:t>
            </a:r>
            <a:r>
              <a:rPr lang="tr-TR" altLang="tr-TR" sz="2400" baseline="0" noProof="0" dirty="0" err="1" smtClean="0"/>
              <a:t>Enabling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peer</a:t>
            </a:r>
            <a:r>
              <a:rPr lang="tr-TR" altLang="tr-TR" sz="2400" baseline="0" noProof="0" dirty="0" smtClean="0"/>
              <a:t> 2 </a:t>
            </a:r>
            <a:r>
              <a:rPr lang="tr-TR" altLang="tr-TR" sz="2400" baseline="0" noProof="0" dirty="0" err="1" smtClean="0"/>
              <a:t>peer</a:t>
            </a:r>
            <a:r>
              <a:rPr lang="tr-TR" altLang="tr-TR" sz="2400" baseline="0" noProof="0" dirty="0" smtClean="0"/>
              <a:t> transfer. </a:t>
            </a:r>
            <a:r>
              <a:rPr lang="tr-TR" altLang="tr-TR" sz="2400" baseline="0" noProof="0" dirty="0" err="1" smtClean="0"/>
              <a:t>Moreover</a:t>
            </a:r>
            <a:r>
              <a:rPr lang="tr-TR" altLang="tr-TR" sz="2400" baseline="0" noProof="0" dirty="0" smtClean="0"/>
              <a:t>, </a:t>
            </a:r>
            <a:r>
              <a:rPr lang="tr-TR" altLang="tr-TR" sz="2400" baseline="0" noProof="0" dirty="0" err="1" smtClean="0"/>
              <a:t>there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are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also</a:t>
            </a:r>
            <a:r>
              <a:rPr lang="tr-TR" altLang="tr-TR" sz="2400" baseline="0" noProof="0" dirty="0" smtClean="0"/>
              <a:t> </a:t>
            </a:r>
            <a:r>
              <a:rPr lang="en-US" altLang="tr-TR" sz="2400" baseline="0" noProof="0" dirty="0" smtClean="0"/>
              <a:t>additional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values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that</a:t>
            </a:r>
            <a:r>
              <a:rPr lang="tr-TR" altLang="tr-TR" sz="2400" baseline="0" noProof="0" dirty="0" smtClean="0"/>
              <a:t> can be </a:t>
            </a:r>
            <a:r>
              <a:rPr lang="tr-TR" altLang="tr-TR" sz="2400" baseline="0" noProof="0" dirty="0" err="1" smtClean="0"/>
              <a:t>denoted</a:t>
            </a:r>
            <a:r>
              <a:rPr lang="tr-TR" altLang="tr-TR" sz="2400" baseline="0" noProof="0" dirty="0" smtClean="0"/>
              <a:t> on </a:t>
            </a:r>
            <a:r>
              <a:rPr lang="tr-TR" altLang="tr-TR" sz="2400" baseline="0" noProof="0" dirty="0" err="1" smtClean="0"/>
              <a:t>blockchain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so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we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reduce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infrastructure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cost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for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newcoming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assets</a:t>
            </a:r>
            <a:r>
              <a:rPr lang="tr-TR" altLang="tr-TR" sz="2400" baseline="0" noProof="0" dirty="0" smtClean="0"/>
              <a:t>. </a:t>
            </a:r>
            <a:r>
              <a:rPr lang="tr-TR" altLang="tr-TR" sz="2400" baseline="0" noProof="0" dirty="0" err="1" smtClean="0"/>
              <a:t>Also</a:t>
            </a:r>
            <a:r>
              <a:rPr lang="tr-TR" altLang="tr-TR" sz="2400" baseline="0" noProof="0" dirty="0" smtClean="0"/>
              <a:t>, since </a:t>
            </a:r>
            <a:r>
              <a:rPr lang="tr-TR" altLang="tr-TR" sz="2400" baseline="0" noProof="0" dirty="0" err="1" smtClean="0"/>
              <a:t>we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create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cryptologically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sound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system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the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security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infrastructure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costs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are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expected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to</a:t>
            </a:r>
            <a:r>
              <a:rPr lang="tr-TR" altLang="tr-TR" sz="2400" baseline="0" noProof="0" dirty="0" smtClean="0"/>
              <a:t> be </a:t>
            </a:r>
            <a:r>
              <a:rPr lang="tr-TR" altLang="tr-TR" sz="2400" baseline="0" noProof="0" dirty="0" err="1" smtClean="0"/>
              <a:t>reduced</a:t>
            </a:r>
            <a:r>
              <a:rPr lang="tr-TR" altLang="tr-TR" sz="2400" baseline="0" noProof="0" dirty="0" smtClean="0"/>
              <a:t>. </a:t>
            </a:r>
          </a:p>
          <a:p>
            <a:pPr marL="0" indent="0">
              <a:buFont typeface="Arial" charset="0"/>
              <a:buNone/>
              <a:defRPr/>
            </a:pPr>
            <a:endParaRPr lang="tr-TR" altLang="tr-TR" sz="2400" baseline="0" noProof="0" dirty="0" smtClean="0"/>
          </a:p>
          <a:p>
            <a:pPr marL="0" indent="0">
              <a:buFont typeface="Arial" charset="0"/>
              <a:buNone/>
              <a:defRPr/>
            </a:pPr>
            <a:r>
              <a:rPr lang="tr-TR" altLang="tr-TR" sz="2400" baseline="0" noProof="0" dirty="0" err="1" smtClean="0"/>
              <a:t>Now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consider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the</a:t>
            </a:r>
            <a:r>
              <a:rPr lang="tr-TR" altLang="tr-TR" sz="2400" baseline="0" noProof="0" dirty="0" smtClean="0"/>
              <a:t> GTS, </a:t>
            </a:r>
            <a:r>
              <a:rPr lang="tr-TR" altLang="tr-TR" sz="2400" baseline="0" noProof="0" dirty="0" err="1" smtClean="0"/>
              <a:t>we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have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limited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working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hours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and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only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use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Takasbank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infrastructure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and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also</a:t>
            </a:r>
            <a:r>
              <a:rPr lang="tr-TR" altLang="tr-TR" sz="2400" baseline="0" noProof="0" dirty="0" smtClean="0"/>
              <a:t> </a:t>
            </a:r>
            <a:r>
              <a:rPr lang="tr-TR" altLang="tr-TR" sz="2400" baseline="0" noProof="0" dirty="0" err="1" smtClean="0"/>
              <a:t>peer</a:t>
            </a:r>
            <a:r>
              <a:rPr lang="tr-TR" altLang="tr-TR" sz="2400" baseline="0" noProof="0" dirty="0" smtClean="0"/>
              <a:t> 2 </a:t>
            </a:r>
            <a:r>
              <a:rPr lang="tr-TR" altLang="tr-TR" sz="2400" baseline="0" noProof="0" dirty="0" err="1" smtClean="0"/>
              <a:t>peer</a:t>
            </a:r>
            <a:r>
              <a:rPr lang="tr-TR" altLang="tr-TR" sz="2400" baseline="0" noProof="0" dirty="0" smtClean="0"/>
              <a:t> transfer is </a:t>
            </a:r>
            <a:r>
              <a:rPr lang="tr-TR" altLang="tr-TR" sz="2400" baseline="0" noProof="0" dirty="0" err="1" smtClean="0"/>
              <a:t>enabled</a:t>
            </a:r>
            <a:r>
              <a:rPr lang="tr-TR" altLang="tr-TR" sz="2400" baseline="0" noProof="0" dirty="0" smtClean="0"/>
              <a:t> here.</a:t>
            </a:r>
            <a:endParaRPr lang="en-US" altLang="tr-TR" sz="2400" noProof="0" dirty="0" smtClean="0"/>
          </a:p>
          <a:p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C6926-337F-4351-9E52-482ADBA6077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24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tr-TR" altLang="tr-TR" sz="2400" dirty="0" smtClean="0"/>
          </a:p>
          <a:p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C6926-337F-4351-9E52-482ADBA6077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92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916F-3A63-4083-B267-29E021956A9B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A9AC-63C9-4860-9515-4539D739D093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2AE-1209-4B76-B54E-B16BF7CE0D12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483D-8D4B-49FB-8E5C-2F4E0EA0E6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76F6-488C-4147-A512-81CD5818C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224063"/>
            <a:ext cx="8229600" cy="3283819"/>
          </a:xfrm>
        </p:spPr>
        <p:txBody>
          <a:bodyPr>
            <a:normAutofit/>
          </a:bodyPr>
          <a:lstStyle>
            <a:lvl1pPr marL="257175" indent="-257175">
              <a:buFontTx/>
              <a:buBlip>
                <a:blip r:embed="rId2"/>
              </a:buBlip>
              <a:defRPr sz="2100">
                <a:solidFill>
                  <a:srgbClr val="032D64"/>
                </a:solidFill>
              </a:defRPr>
            </a:lvl1pPr>
          </a:lstStyle>
          <a:p>
            <a:pPr>
              <a:buSzPct val="100000"/>
              <a:buBlip>
                <a:blip r:embed="rId2"/>
              </a:buBlip>
            </a:pPr>
            <a:r>
              <a:rPr lang="en-US" dirty="0" err="1" smtClean="0">
                <a:latin typeface="Arial"/>
                <a:cs typeface="Arial"/>
              </a:rPr>
              <a:t>İçerik</a:t>
            </a:r>
            <a:r>
              <a:rPr lang="en-US" dirty="0" smtClean="0">
                <a:latin typeface="Arial"/>
                <a:cs typeface="Arial"/>
              </a:rPr>
              <a:t> 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4977"/>
            <a:ext cx="7817143" cy="606366"/>
          </a:xfrm>
        </p:spPr>
        <p:txBody>
          <a:bodyPr anchor="t"/>
          <a:lstStyle>
            <a:lvl1pPr algn="l">
              <a:defRPr sz="2100" b="1" cap="none">
                <a:solidFill>
                  <a:srgbClr val="032D64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srgbClr val="032D64"/>
                </a:solidFill>
                <a:latin typeface="Arial"/>
                <a:cs typeface="Arial"/>
              </a:rPr>
              <a:t>Başlık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9036-0343-415D-8E3D-6E1169A829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7AD7-E504-44CA-873A-E38036B958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B473-485A-4F68-B923-CA3301820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6CA-B818-4A1C-A732-175CA23F43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A50F-743F-496A-80C9-335708E8F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D7F2-3692-474A-AC36-254C55FBA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8BA9-08D2-4B01-9241-54D80EFBE7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7460-1692-4F33-8548-F027052A688C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2E62-49AF-4116-8C8F-8344CD7271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B986-FFB0-42FA-9B26-0AB3FB3029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8616-45E3-469A-B0AE-5B984E31DC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386A-4F07-4EDE-832B-0F0237F309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AE99-A5AC-4A79-A0C0-A5589969D0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A4A-35DA-4122-9CAC-5B2D81A997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1BAF-13C2-4ED4-B500-BB7B3A9D11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2D94-70C9-4A1A-9BE7-14E64CA23F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11AE-404C-445B-9FB8-D04B3664F7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8679-6AAF-44EF-A3C0-8DF445500E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B5E6-136C-4ED7-BE0B-C9A6523B4478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6DF8-DE45-499D-87E0-1612AC6E30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A6C9-5AE0-4224-AD62-1D3245512B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76B1-98ED-4286-892C-A45FBCE838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7CBA-088D-4113-A537-B97CC85D6E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9C92-2AED-40C5-8B26-2E6A59E70B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C2C6-16A6-4AAE-B76F-408969D7B46E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E719-691E-4A70-A7FD-0F2F6821BCDC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49A6-1F1B-4D63-9DDF-8491A14CC7F2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7784-B732-4AE3-A0E5-ECB7E105ACBA}" type="datetime1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D0-DE09-49D3-819F-C6627319B584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ACD-73AE-4A1F-BBDF-0F6CBB2CC7C6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6411-71B9-4D4B-89A1-4BAC96F303F6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D349-0394-FE4E-AE3A-5534B96E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1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5A2DDBE1-209D-4D4F-A4B6-F54BC6B874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9EA9B077-B982-4CD1-96EF-970870888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2CB7D349-0394-FE4E-AE3A-5534B96E8A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2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184" y="3072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Unvan 2"/>
          <p:cNvSpPr>
            <a:spLocks noGrp="1"/>
          </p:cNvSpPr>
          <p:nvPr>
            <p:ph type="ctrTitle"/>
          </p:nvPr>
        </p:nvSpPr>
        <p:spPr>
          <a:xfrm>
            <a:off x="1271855" y="1779112"/>
            <a:ext cx="6858000" cy="2586087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chemeClr val="bg1"/>
                </a:solidFill>
              </a:rPr>
              <a:t>Takasbank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Gold Transfer </a:t>
            </a:r>
            <a:r>
              <a:rPr lang="tr-TR" sz="3600" b="1" dirty="0" err="1" smtClean="0">
                <a:solidFill>
                  <a:schemeClr val="bg1"/>
                </a:solidFill>
              </a:rPr>
              <a:t>System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(GTS</a:t>
            </a:r>
            <a:r>
              <a:rPr lang="tr-TR" sz="3600" b="1" dirty="0" smtClean="0">
                <a:solidFill>
                  <a:schemeClr val="bg1"/>
                </a:solidFill>
              </a:rPr>
              <a:t>)</a:t>
            </a:r>
            <a:br>
              <a:rPr lang="tr-TR" sz="3600" b="1" dirty="0" smtClean="0">
                <a:solidFill>
                  <a:schemeClr val="bg1"/>
                </a:solidFill>
              </a:rPr>
            </a:br>
            <a:r>
              <a:rPr lang="tr-TR" sz="3600" b="1" dirty="0">
                <a:solidFill>
                  <a:schemeClr val="bg1"/>
                </a:solidFill>
              </a:rPr>
              <a:t>2019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endParaRPr lang="tr-TR" sz="1800" b="1" dirty="0">
              <a:solidFill>
                <a:schemeClr val="bg1"/>
              </a:solidFill>
              <a:latin typeface="Concord"/>
              <a:cs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7563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184" y="3072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Unvan 2"/>
          <p:cNvSpPr>
            <a:spLocks noGrp="1"/>
          </p:cNvSpPr>
          <p:nvPr>
            <p:ph type="ctrTitle"/>
          </p:nvPr>
        </p:nvSpPr>
        <p:spPr>
          <a:xfrm>
            <a:off x="1152908" y="2195318"/>
            <a:ext cx="6858000" cy="1790700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  <a:latin typeface="Concord"/>
                <a:cs typeface="Concord"/>
              </a:rPr>
              <a:t>Thank</a:t>
            </a:r>
            <a:r>
              <a:rPr lang="tr-TR" b="1" dirty="0" smtClean="0">
                <a:solidFill>
                  <a:schemeClr val="bg1"/>
                </a:solidFill>
                <a:latin typeface="Concord"/>
                <a:cs typeface="Concord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oncord"/>
                <a:cs typeface="Concord"/>
              </a:rPr>
              <a:t>You</a:t>
            </a:r>
            <a:r>
              <a:rPr lang="tr-TR" b="1" dirty="0" smtClean="0">
                <a:solidFill>
                  <a:schemeClr val="bg1"/>
                </a:solidFill>
                <a:latin typeface="Concord"/>
                <a:cs typeface="Concord"/>
              </a:rPr>
              <a:t/>
            </a:r>
            <a:br>
              <a:rPr lang="tr-TR" b="1" dirty="0" smtClean="0">
                <a:solidFill>
                  <a:schemeClr val="bg1"/>
                </a:solidFill>
                <a:latin typeface="Concord"/>
                <a:cs typeface="Concord"/>
              </a:rPr>
            </a:br>
            <a:endParaRPr lang="tr-TR" sz="1600" b="1" dirty="0">
              <a:solidFill>
                <a:schemeClr val="bg1"/>
              </a:solidFill>
              <a:cs typeface="Concord"/>
            </a:endParaRPr>
          </a:p>
        </p:txBody>
      </p:sp>
      <p:pic>
        <p:nvPicPr>
          <p:cNvPr id="4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01" y="4214653"/>
            <a:ext cx="1230901" cy="385200"/>
          </a:xfrm>
          <a:prstGeom prst="rect">
            <a:avLst/>
          </a:prstGeom>
        </p:spPr>
      </p:pic>
      <p:pic>
        <p:nvPicPr>
          <p:cNvPr id="7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0" y="4233415"/>
            <a:ext cx="1230901" cy="385200"/>
          </a:xfrm>
          <a:prstGeom prst="rect">
            <a:avLst/>
          </a:prstGeom>
        </p:spPr>
      </p:pic>
      <p:pic>
        <p:nvPicPr>
          <p:cNvPr id="8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50" y="4233415"/>
            <a:ext cx="1230901" cy="385200"/>
          </a:xfrm>
          <a:prstGeom prst="rect">
            <a:avLst/>
          </a:prstGeom>
        </p:spPr>
      </p:pic>
      <p:pic>
        <p:nvPicPr>
          <p:cNvPr id="9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27" y="4233415"/>
            <a:ext cx="1230901" cy="385200"/>
          </a:xfrm>
          <a:prstGeom prst="rect">
            <a:avLst/>
          </a:prstGeom>
        </p:spPr>
      </p:pic>
      <p:sp>
        <p:nvSpPr>
          <p:cNvPr id="10" name="Metin kutusu 2"/>
          <p:cNvSpPr txBox="1"/>
          <p:nvPr/>
        </p:nvSpPr>
        <p:spPr>
          <a:xfrm>
            <a:off x="3571391" y="4625901"/>
            <a:ext cx="2054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latin typeface="Concord"/>
              </a:rPr>
              <a:t>www.takasbank.com.tr</a:t>
            </a:r>
            <a:endParaRPr lang="tr-TR" sz="1200" b="1" dirty="0">
              <a:solidFill>
                <a:schemeClr val="bg1"/>
              </a:solidFill>
              <a:latin typeface="Concord"/>
            </a:endParaRPr>
          </a:p>
        </p:txBody>
      </p:sp>
    </p:spTree>
    <p:extLst>
      <p:ext uri="{BB962C8B-B14F-4D97-AF65-F5344CB8AC3E}">
        <p14:creationId xmlns:p14="http://schemas.microsoft.com/office/powerpoint/2010/main" val="28163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2"/>
          <p:cNvSpPr txBox="1">
            <a:spLocks/>
          </p:cNvSpPr>
          <p:nvPr/>
        </p:nvSpPr>
        <p:spPr>
          <a:xfrm>
            <a:off x="909328" y="3903520"/>
            <a:ext cx="6452053" cy="88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1570760" y="372484"/>
            <a:ext cx="640847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tr-TR" sz="32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Takasbank</a:t>
            </a: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Gold </a:t>
            </a: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Transfer </a:t>
            </a:r>
            <a:r>
              <a:rPr lang="tr-TR" sz="3200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System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G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TS</a:t>
            </a: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563119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Gold Transfer System (GTS); Enables Banks’ customers to transfer gold balances from their gold deposit accounts held in banks electronically between banks from person (P2P) to person in  </a:t>
            </a:r>
          </a:p>
          <a:p>
            <a:pPr marL="0" indent="0" algn="just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i="1" dirty="0" smtClean="0"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cs typeface="Times New Roman" panose="02020603050405020304" pitchFamily="18" charset="0"/>
              </a:rPr>
              <a:t>Fast</a:t>
            </a:r>
            <a:endParaRPr lang="en-US" sz="2000" i="1" dirty="0" smtClean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i="1" dirty="0" smtClean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smtClean="0">
                <a:cs typeface="Times New Roman" panose="02020603050405020304" pitchFamily="18" charset="0"/>
              </a:rPr>
              <a:t> </a:t>
            </a:r>
            <a:r>
              <a:rPr lang="en-US" sz="2000" b="1" i="1" dirty="0" smtClean="0">
                <a:cs typeface="Times New Roman" panose="02020603050405020304" pitchFamily="18" charset="0"/>
              </a:rPr>
              <a:t>	Reliable</a:t>
            </a:r>
            <a:endParaRPr lang="en-US" sz="2000" i="1" dirty="0" smtClean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i="1" dirty="0" smtClean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cs typeface="Times New Roman" panose="02020603050405020304" pitchFamily="18" charset="0"/>
              </a:rPr>
              <a:t>	Economic</a:t>
            </a:r>
            <a:endParaRPr lang="en-US" sz="2000" i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100" dirty="0" err="1" smtClean="0">
                <a:cs typeface="Times New Roman" panose="02020603050405020304" pitchFamily="18" charset="0"/>
              </a:rPr>
              <a:t>manner</a:t>
            </a:r>
            <a:r>
              <a:rPr lang="en-US" sz="21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1487503" y="-6691"/>
            <a:ext cx="640847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Objectives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22816413"/>
              </p:ext>
            </p:extLst>
          </p:nvPr>
        </p:nvGraphicFramePr>
        <p:xfrm>
          <a:off x="420965" y="516529"/>
          <a:ext cx="8541551" cy="455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39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71351755"/>
              </p:ext>
            </p:extLst>
          </p:nvPr>
        </p:nvGraphicFramePr>
        <p:xfrm>
          <a:off x="2846827" y="3127969"/>
          <a:ext cx="3030461" cy="184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gold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91" y="1715805"/>
            <a:ext cx="562687" cy="429049"/>
          </a:xfrm>
          <a:prstGeom prst="rect">
            <a:avLst/>
          </a:prstGeom>
        </p:spPr>
      </p:pic>
      <p:pic>
        <p:nvPicPr>
          <p:cNvPr id="5" name="Picture 4" descr="gold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9" y="1063445"/>
            <a:ext cx="549458" cy="418961"/>
          </a:xfrm>
          <a:prstGeom prst="rect">
            <a:avLst/>
          </a:prstGeom>
        </p:spPr>
      </p:pic>
      <p:pic>
        <p:nvPicPr>
          <p:cNvPr id="2" name="Picture 1" descr="gold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44" y="1848478"/>
            <a:ext cx="593629" cy="45264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85787163"/>
              </p:ext>
            </p:extLst>
          </p:nvPr>
        </p:nvGraphicFramePr>
        <p:xfrm>
          <a:off x="2598656" y="597363"/>
          <a:ext cx="3666064" cy="286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036216" y="1563982"/>
            <a:ext cx="1268914" cy="0"/>
          </a:xfrm>
          <a:prstGeom prst="line">
            <a:avLst/>
          </a:prstGeom>
          <a:ln w="41275">
            <a:solidFill>
              <a:schemeClr val="tx2">
                <a:lumMod val="50000"/>
              </a:schemeClr>
            </a:solidFill>
          </a:ln>
          <a:effectLst>
            <a:outerShdw blurRad="40000" dist="20000" dir="5400000" rotWithShape="0">
              <a:schemeClr val="accent1">
                <a:lumMod val="20000"/>
                <a:lumOff val="8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46849"/>
              </p:ext>
            </p:extLst>
          </p:nvPr>
        </p:nvGraphicFramePr>
        <p:xfrm>
          <a:off x="6722224" y="2923190"/>
          <a:ext cx="1702819" cy="2045791"/>
        </p:xfrm>
        <a:graphic>
          <a:graphicData uri="http://schemas.openxmlformats.org/drawingml/2006/table">
            <a:tbl>
              <a:tblPr firstRow="1" bandRow="1">
                <a:effectLst>
                  <a:outerShdw blurRad="539750" dist="50800" dir="5400000" algn="tl" rotWithShape="0">
                    <a:schemeClr val="bg1">
                      <a:lumMod val="75000"/>
                      <a:alpha val="0"/>
                    </a:schemeClr>
                  </a:outerShdw>
                </a:effectLst>
                <a:tableStyleId>{E8034E78-7F5D-4C2E-B375-FC64B27BC917}</a:tableStyleId>
              </a:tblPr>
              <a:tblGrid>
                <a:gridCol w="170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10253F"/>
                          </a:solidFill>
                        </a:rPr>
                        <a:t>Transfer of gold from member accounts with sufficient gold balance</a:t>
                      </a:r>
                      <a:r>
                        <a:rPr lang="tr-TR" sz="1400" b="1" baseline="0" dirty="0" smtClean="0">
                          <a:solidFill>
                            <a:srgbClr val="10253F"/>
                          </a:solidFill>
                        </a:rPr>
                        <a:t>.</a:t>
                      </a:r>
                      <a:endParaRPr lang="en-US" sz="1400" b="1" dirty="0">
                        <a:solidFill>
                          <a:srgbClr val="10253F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771">
                <a:tc>
                  <a:txBody>
                    <a:bodyPr/>
                    <a:lstStyle/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endCxn id="18" idx="3"/>
          </p:cNvCxnSpPr>
          <p:nvPr/>
        </p:nvCxnSpPr>
        <p:spPr>
          <a:xfrm>
            <a:off x="6755563" y="3939044"/>
            <a:ext cx="1669480" cy="7041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  <a:effectLst>
            <a:outerShdw blurRad="40000" dist="20000" dir="5400000" rotWithShape="0">
              <a:schemeClr val="accent1">
                <a:lumMod val="20000"/>
                <a:lumOff val="8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507539" y="2986485"/>
            <a:ext cx="69257" cy="66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10253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2023" y="1092664"/>
            <a:ext cx="69257" cy="66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37045" y="184008"/>
            <a:ext cx="6438112" cy="400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Gold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Transfer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ys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tem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90542"/>
              </p:ext>
            </p:extLst>
          </p:nvPr>
        </p:nvGraphicFramePr>
        <p:xfrm>
          <a:off x="975457" y="3013333"/>
          <a:ext cx="1623199" cy="183243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62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95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Gold </a:t>
                      </a:r>
                      <a:r>
                        <a:rPr lang="tr-TR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Deposits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by </a:t>
                      </a:r>
                      <a:r>
                        <a:rPr lang="tr-T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ember</a:t>
                      </a:r>
                      <a:r>
                        <a:rPr lang="tr-T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 </a:t>
                      </a:r>
                      <a:r>
                        <a:rPr lang="tr-TR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within</a:t>
                      </a:r>
                      <a:r>
                        <a:rPr lang="tr-T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tr-TR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Takasbank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771">
                <a:tc>
                  <a:txBody>
                    <a:bodyPr/>
                    <a:lstStyle/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989094" y="3835618"/>
            <a:ext cx="1426492" cy="0"/>
          </a:xfrm>
          <a:prstGeom prst="line">
            <a:avLst/>
          </a:prstGeom>
          <a:ln w="41275">
            <a:solidFill>
              <a:schemeClr val="tx2">
                <a:lumMod val="50000"/>
              </a:schemeClr>
            </a:solidFill>
          </a:ln>
          <a:effectLst>
            <a:outerShdw blurRad="40000" dist="20000" dir="5400000" rotWithShape="0">
              <a:schemeClr val="accent1">
                <a:lumMod val="20000"/>
                <a:lumOff val="8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96652" y="3053160"/>
            <a:ext cx="45719" cy="66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400" dirty="0">
              <a:solidFill>
                <a:srgbClr val="10253F"/>
              </a:solidFill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3901558" y="1948488"/>
            <a:ext cx="920998" cy="724692"/>
            <a:chOff x="1429696" y="2032632"/>
            <a:chExt cx="754730" cy="767540"/>
          </a:xfrm>
        </p:grpSpPr>
        <p:sp>
          <p:nvSpPr>
            <p:cNvPr id="20" name="Oval 19"/>
            <p:cNvSpPr/>
            <p:nvPr/>
          </p:nvSpPr>
          <p:spPr>
            <a:xfrm>
              <a:off x="1429696" y="2032632"/>
              <a:ext cx="754730" cy="76754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1540224" y="2145036"/>
              <a:ext cx="533674" cy="5427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b="1" kern="1200" dirty="0" smtClean="0"/>
                <a:t>Borsa </a:t>
              </a:r>
              <a:r>
                <a:rPr lang="tr-TR" sz="1100" b="1" kern="1200" dirty="0" err="1" smtClean="0"/>
                <a:t>Istanbul</a:t>
              </a:r>
              <a:endParaRPr lang="en-US" sz="1100" b="1" kern="1200" dirty="0"/>
            </a:p>
          </p:txBody>
        </p:sp>
      </p:grpSp>
      <p:graphicFrame>
        <p:nvGraphicFramePr>
          <p:cNvPr id="2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15520"/>
              </p:ext>
            </p:extLst>
          </p:nvPr>
        </p:nvGraphicFramePr>
        <p:xfrm>
          <a:off x="6688887" y="793785"/>
          <a:ext cx="1945561" cy="204579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94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9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tr-T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tr-TR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Supply</a:t>
                      </a:r>
                      <a:r>
                        <a:rPr lang="tr-T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of </a:t>
                      </a:r>
                      <a:r>
                        <a:rPr lang="en-US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Takasbank</a:t>
                      </a:r>
                      <a:r>
                        <a:rPr lang="tr-T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’s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Borsa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İstanbul </a:t>
                      </a:r>
                      <a:r>
                        <a:rPr lang="tr-TR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Dematerialized</a:t>
                      </a:r>
                      <a:endParaRPr lang="tr-T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Gold Account </a:t>
                      </a:r>
                      <a:endParaRPr lang="tr-T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771">
                <a:tc>
                  <a:txBody>
                    <a:bodyPr/>
                    <a:lstStyle/>
                    <a:p>
                      <a:endParaRPr lang="tr-TR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6542168" y="870427"/>
            <a:ext cx="69257" cy="66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26" name="Straight Connector 15"/>
          <p:cNvCxnSpPr/>
          <p:nvPr/>
        </p:nvCxnSpPr>
        <p:spPr>
          <a:xfrm>
            <a:off x="6722224" y="1715805"/>
            <a:ext cx="1669481" cy="0"/>
          </a:xfrm>
          <a:prstGeom prst="line">
            <a:avLst/>
          </a:prstGeom>
          <a:ln w="41275">
            <a:solidFill>
              <a:schemeClr val="tx2">
                <a:lumMod val="50000"/>
              </a:schemeClr>
            </a:solidFill>
          </a:ln>
          <a:effectLst>
            <a:outerShdw blurRad="40000" dist="20000" dir="5400000" rotWithShape="0">
              <a:schemeClr val="accent1">
                <a:lumMod val="20000"/>
                <a:lumOff val="8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82715"/>
              </p:ext>
            </p:extLst>
          </p:nvPr>
        </p:nvGraphicFramePr>
        <p:xfrm>
          <a:off x="964617" y="793785"/>
          <a:ext cx="1426492" cy="11887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42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0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Physical gold delivery to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Borsa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 Istanbul</a:t>
                      </a:r>
                      <a:endParaRPr kumimoji="0" lang="tr-T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3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51206584"/>
              </p:ext>
            </p:extLst>
          </p:nvPr>
        </p:nvGraphicFramePr>
        <p:xfrm>
          <a:off x="663115" y="825936"/>
          <a:ext cx="74103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732916" y="2449145"/>
            <a:ext cx="1416971" cy="816678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Standard</a:t>
            </a:r>
            <a:endParaRPr lang="tr-TR" sz="1400" b="1" dirty="0"/>
          </a:p>
        </p:txBody>
      </p:sp>
      <p:sp>
        <p:nvSpPr>
          <p:cNvPr id="9" name="Oval 8"/>
          <p:cNvSpPr/>
          <p:nvPr/>
        </p:nvSpPr>
        <p:spPr>
          <a:xfrm>
            <a:off x="558411" y="1215000"/>
            <a:ext cx="1368110" cy="851578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/>
              <a:t>Value </a:t>
            </a:r>
            <a:r>
              <a:rPr lang="tr-TR" sz="1400" b="1" dirty="0" err="1"/>
              <a:t>Date</a:t>
            </a:r>
            <a:endParaRPr lang="tr-TR" sz="1400" b="1" dirty="0"/>
          </a:p>
        </p:txBody>
      </p:sp>
      <p:sp>
        <p:nvSpPr>
          <p:cNvPr id="10" name="Oval 9"/>
          <p:cNvSpPr/>
          <p:nvPr/>
        </p:nvSpPr>
        <p:spPr>
          <a:xfrm>
            <a:off x="509550" y="3648164"/>
            <a:ext cx="1465833" cy="859431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/>
              <a:t>Transaction</a:t>
            </a:r>
            <a:r>
              <a:rPr lang="tr-TR" sz="1400" b="1" dirty="0"/>
              <a:t> Base</a:t>
            </a:r>
          </a:p>
        </p:txBody>
      </p:sp>
      <p:sp>
        <p:nvSpPr>
          <p:cNvPr id="11" name="Unvan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tx2">
                    <a:lumMod val="75000"/>
                  </a:schemeClr>
                </a:solidFill>
              </a:rPr>
              <a:t>Transaction</a:t>
            </a:r>
            <a:r>
              <a:rPr lang="tr-TR" sz="3200" b="1" dirty="0">
                <a:solidFill>
                  <a:schemeClr val="tx2">
                    <a:lumMod val="75000"/>
                  </a:schemeClr>
                </a:solidFill>
              </a:rPr>
              <a:t> Rules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2396" y="2472612"/>
            <a:ext cx="1473652" cy="2341602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59" y="2541699"/>
            <a:ext cx="608456" cy="642259"/>
          </a:xfrm>
          <a:prstGeom prst="rect">
            <a:avLst/>
          </a:prstGeom>
        </p:spPr>
      </p:pic>
      <p:sp>
        <p:nvSpPr>
          <p:cNvPr id="65" name="AutoShape 2" descr="borsa istanbul logo ile ilgili görsel sonucu"/>
          <p:cNvSpPr>
            <a:spLocks noChangeAspect="1" noChangeArrowheads="1"/>
          </p:cNvSpPr>
          <p:nvPr/>
        </p:nvSpPr>
        <p:spPr bwMode="auto">
          <a:xfrm>
            <a:off x="-1782690" y="1555908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514350"/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14" y="1238972"/>
            <a:ext cx="3131985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514350"/>
            <a:r>
              <a:rPr lang="tr-TR" sz="1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</a:t>
            </a:r>
            <a:r>
              <a:rPr lang="tr-TR" sz="1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tr-TR" sz="1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Gold Transfer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5400000">
            <a:off x="1387233" y="3651884"/>
            <a:ext cx="400132" cy="1183090"/>
          </a:xfrm>
          <a:prstGeom prst="curvedLeftArrow">
            <a:avLst/>
          </a:prstGeom>
          <a:solidFill>
            <a:srgbClr val="25406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7245" y="4636475"/>
            <a:ext cx="11791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  <a:cs typeface="Times New Roman" panose="02020603050405020304" pitchFamily="18" charset="0"/>
              </a:rPr>
              <a:t>Takasbank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83373" y="2673833"/>
            <a:ext cx="135169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50" b="1" dirty="0">
                <a:solidFill>
                  <a:schemeClr val="accent6">
                    <a:lumMod val="75000"/>
                  </a:schemeClr>
                </a:solidFill>
              </a:rPr>
              <a:t>TAKASBANK TECHNICAL CONNECTION</a:t>
            </a:r>
          </a:p>
        </p:txBody>
      </p:sp>
      <p:pic>
        <p:nvPicPr>
          <p:cNvPr id="30" name="Picture 29" descr="gold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10" y="2049881"/>
            <a:ext cx="593629" cy="452642"/>
          </a:xfrm>
          <a:prstGeom prst="rect">
            <a:avLst/>
          </a:prstGeom>
        </p:spPr>
      </p:pic>
      <p:sp>
        <p:nvSpPr>
          <p:cNvPr id="28" name="Up Arrow 27"/>
          <p:cNvSpPr/>
          <p:nvPr/>
        </p:nvSpPr>
        <p:spPr>
          <a:xfrm rot="10800000">
            <a:off x="2229778" y="2911896"/>
            <a:ext cx="254602" cy="531297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3858" y="3234344"/>
            <a:ext cx="920432" cy="89224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>
                <a:solidFill>
                  <a:schemeClr val="bg1"/>
                </a:solidFill>
              </a:rPr>
              <a:t>BİAŞ </a:t>
            </a:r>
            <a:r>
              <a:rPr lang="tr-TR" sz="1050" b="1" dirty="0" err="1">
                <a:solidFill>
                  <a:schemeClr val="bg1"/>
                </a:solidFill>
              </a:rPr>
              <a:t>Member</a:t>
            </a:r>
            <a:r>
              <a:rPr lang="tr-TR" sz="1050" b="1" dirty="0">
                <a:solidFill>
                  <a:schemeClr val="bg1"/>
                </a:solidFill>
              </a:rPr>
              <a:t> </a:t>
            </a:r>
            <a:r>
              <a:rPr lang="tr-TR" sz="1050" b="1" dirty="0" err="1">
                <a:solidFill>
                  <a:schemeClr val="bg1"/>
                </a:solidFill>
              </a:rPr>
              <a:t>Account</a:t>
            </a:r>
            <a:endParaRPr lang="tr-TR" sz="105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85818" y="3234344"/>
            <a:ext cx="948180" cy="88709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smtClean="0">
                <a:solidFill>
                  <a:schemeClr val="bg1"/>
                </a:solidFill>
              </a:rPr>
              <a:t>BİAŞ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69391" y="3299193"/>
            <a:ext cx="830809" cy="85197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900" b="1" dirty="0" err="1">
                <a:latin typeface="Arial"/>
                <a:cs typeface="Arial"/>
              </a:rPr>
              <a:t>Takasbank</a:t>
            </a:r>
            <a:endParaRPr lang="tr-TR" sz="900" b="1" dirty="0">
              <a:latin typeface="Arial"/>
              <a:cs typeface="Arial"/>
            </a:endParaRPr>
          </a:p>
          <a:p>
            <a:r>
              <a:rPr lang="tr-TR" sz="900" b="1" dirty="0" err="1">
                <a:latin typeface="Arial"/>
                <a:cs typeface="Arial"/>
              </a:rPr>
              <a:t>Unallocated</a:t>
            </a:r>
            <a:r>
              <a:rPr lang="tr-TR" sz="900" b="1" dirty="0">
                <a:latin typeface="Arial"/>
                <a:cs typeface="Arial"/>
              </a:rPr>
              <a:t> Gold </a:t>
            </a:r>
            <a:r>
              <a:rPr lang="tr-TR" sz="900" b="1" dirty="0" err="1">
                <a:latin typeface="Arial"/>
                <a:cs typeface="Arial"/>
              </a:rPr>
              <a:t>Pool</a:t>
            </a:r>
            <a:r>
              <a:rPr lang="tr-TR" sz="900" b="1" dirty="0">
                <a:latin typeface="Arial"/>
                <a:cs typeface="Arial"/>
              </a:rPr>
              <a:t> </a:t>
            </a:r>
            <a:r>
              <a:rPr lang="tr-TR" sz="900" b="1" dirty="0" err="1">
                <a:latin typeface="Arial"/>
                <a:cs typeface="Arial"/>
              </a:rPr>
              <a:t>Account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8326" y="3557851"/>
            <a:ext cx="1100238" cy="4299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>
                <a:solidFill>
                  <a:schemeClr val="bg1"/>
                </a:solidFill>
              </a:rPr>
              <a:t>Takasbank</a:t>
            </a:r>
            <a:r>
              <a:rPr lang="tr-TR" sz="1050" b="1" dirty="0">
                <a:solidFill>
                  <a:schemeClr val="bg1"/>
                </a:solidFill>
              </a:rPr>
              <a:t> </a:t>
            </a:r>
            <a:r>
              <a:rPr lang="tr-TR" sz="1050" b="1" dirty="0" err="1">
                <a:solidFill>
                  <a:schemeClr val="bg1"/>
                </a:solidFill>
              </a:rPr>
              <a:t>Member</a:t>
            </a:r>
            <a:r>
              <a:rPr lang="tr-TR" sz="1050" b="1" dirty="0">
                <a:solidFill>
                  <a:schemeClr val="bg1"/>
                </a:solidFill>
              </a:rPr>
              <a:t> A Bank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435" y="3557851"/>
            <a:ext cx="1089758" cy="4330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>
                <a:solidFill>
                  <a:schemeClr val="bg1"/>
                </a:solidFill>
              </a:rPr>
              <a:t>Takasbank</a:t>
            </a:r>
            <a:r>
              <a:rPr lang="tr-TR" sz="1050" b="1" dirty="0">
                <a:solidFill>
                  <a:schemeClr val="bg1"/>
                </a:solidFill>
              </a:rPr>
              <a:t>     </a:t>
            </a:r>
            <a:r>
              <a:rPr lang="tr-TR" sz="1050" b="1" dirty="0" err="1">
                <a:solidFill>
                  <a:schemeClr val="bg1"/>
                </a:solidFill>
              </a:rPr>
              <a:t>Member</a:t>
            </a:r>
            <a:r>
              <a:rPr lang="tr-TR" sz="1050" b="1" dirty="0">
                <a:solidFill>
                  <a:schemeClr val="bg1"/>
                </a:solidFill>
              </a:rPr>
              <a:t> B Bank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1" name="Curved Left Arrow 30"/>
          <p:cNvSpPr/>
          <p:nvPr/>
        </p:nvSpPr>
        <p:spPr>
          <a:xfrm rot="5400000">
            <a:off x="7464845" y="3912075"/>
            <a:ext cx="400132" cy="87832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32D6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60400" y="1259730"/>
            <a:ext cx="3131985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514350"/>
            <a:r>
              <a:rPr lang="tr-TR" sz="1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Takasbank</a:t>
            </a:r>
            <a:r>
              <a:rPr lang="tr-TR" sz="1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Borsa İstanbul Connection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65254" y="1723094"/>
            <a:ext cx="1375035" cy="735618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b="1" dirty="0" err="1">
                <a:solidFill>
                  <a:schemeClr val="bg1"/>
                </a:solidFill>
              </a:rPr>
              <a:t>Supply</a:t>
            </a:r>
            <a:r>
              <a:rPr lang="tr-TR" sz="1100" b="1" dirty="0">
                <a:solidFill>
                  <a:schemeClr val="bg1"/>
                </a:solidFill>
              </a:rPr>
              <a:t> of </a:t>
            </a:r>
            <a:r>
              <a:rPr lang="tr-TR" sz="1100" b="1" dirty="0" err="1">
                <a:solidFill>
                  <a:schemeClr val="bg1"/>
                </a:solidFill>
              </a:rPr>
              <a:t>Takasbank</a:t>
            </a:r>
            <a:r>
              <a:rPr lang="tr-TR" sz="1100" b="1" dirty="0">
                <a:solidFill>
                  <a:schemeClr val="bg1"/>
                </a:solidFill>
              </a:rPr>
              <a:t> </a:t>
            </a:r>
            <a:r>
              <a:rPr lang="tr-TR" sz="1100" b="1" dirty="0" err="1">
                <a:solidFill>
                  <a:schemeClr val="bg1"/>
                </a:solidFill>
              </a:rPr>
              <a:t>Accounts</a:t>
            </a:r>
            <a:endParaRPr lang="tr-TR" sz="11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86173" y="289330"/>
            <a:ext cx="511076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err="1" smtClean="0">
                <a:solidFill>
                  <a:srgbClr val="002060"/>
                </a:solidFill>
              </a:rPr>
              <a:t>Operational</a:t>
            </a:r>
            <a:r>
              <a:rPr lang="tr-TR" sz="3000" b="1" dirty="0" smtClean="0">
                <a:solidFill>
                  <a:srgbClr val="002060"/>
                </a:solidFill>
              </a:rPr>
              <a:t> </a:t>
            </a:r>
            <a:r>
              <a:rPr lang="tr-TR" sz="3000" b="1" dirty="0" err="1" smtClean="0">
                <a:solidFill>
                  <a:srgbClr val="002060"/>
                </a:solidFill>
              </a:rPr>
              <a:t>Flow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94926" y="2899999"/>
            <a:ext cx="294884" cy="555092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7" y="1598777"/>
            <a:ext cx="582865" cy="1038054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70" y="1598777"/>
            <a:ext cx="582865" cy="103805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10" y="2712528"/>
            <a:ext cx="626006" cy="679409"/>
          </a:xfrm>
          <a:prstGeom prst="rect">
            <a:avLst/>
          </a:prstGeom>
        </p:spPr>
      </p:pic>
      <p:sp>
        <p:nvSpPr>
          <p:cNvPr id="24" name="Up Arrow 23"/>
          <p:cNvSpPr/>
          <p:nvPr/>
        </p:nvSpPr>
        <p:spPr>
          <a:xfrm rot="16200000">
            <a:off x="3116807" y="3519815"/>
            <a:ext cx="268348" cy="515543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9" name="Vertical Scroll 28"/>
          <p:cNvSpPr/>
          <p:nvPr/>
        </p:nvSpPr>
        <p:spPr>
          <a:xfrm>
            <a:off x="2679897" y="1563339"/>
            <a:ext cx="989494" cy="906538"/>
          </a:xfrm>
          <a:prstGeom prst="verticalScroll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Transfe</a:t>
            </a:r>
            <a:r>
              <a:rPr lang="tr-TR" sz="900" dirty="0"/>
              <a:t>r</a:t>
            </a:r>
            <a:r>
              <a:rPr lang="en-US" sz="900" dirty="0"/>
              <a:t>r</a:t>
            </a:r>
            <a:r>
              <a:rPr lang="tr-TR" sz="900" dirty="0" err="1"/>
              <a:t>ing</a:t>
            </a:r>
            <a:r>
              <a:rPr lang="en-US" sz="900" dirty="0"/>
              <a:t> </a:t>
            </a:r>
            <a:r>
              <a:rPr lang="tr-TR" sz="900" dirty="0"/>
              <a:t>500 gr Gold </a:t>
            </a:r>
            <a:r>
              <a:rPr lang="en-US" sz="900" dirty="0"/>
              <a:t>to B Bank </a:t>
            </a:r>
            <a:r>
              <a:rPr lang="tr-TR" sz="900" dirty="0" smtClean="0"/>
              <a:t>A</a:t>
            </a:r>
            <a:r>
              <a:rPr lang="en-US" sz="900" dirty="0" err="1" smtClean="0"/>
              <a:t>ccount</a:t>
            </a:r>
            <a:endParaRPr lang="en-US" sz="900" dirty="0"/>
          </a:p>
        </p:txBody>
      </p:sp>
      <p:sp>
        <p:nvSpPr>
          <p:cNvPr id="41" name="Up Arrow 23"/>
          <p:cNvSpPr/>
          <p:nvPr/>
        </p:nvSpPr>
        <p:spPr>
          <a:xfrm rot="16200000">
            <a:off x="4742519" y="3443585"/>
            <a:ext cx="268348" cy="628131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2" name="Rectangle 17"/>
          <p:cNvSpPr/>
          <p:nvPr/>
        </p:nvSpPr>
        <p:spPr>
          <a:xfrm>
            <a:off x="5224180" y="3234344"/>
            <a:ext cx="1051777" cy="88709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Deposit of Gold into </a:t>
            </a:r>
            <a:r>
              <a:rPr lang="en-US" sz="1050" b="1" dirty="0" err="1">
                <a:solidFill>
                  <a:schemeClr val="bg1"/>
                </a:solidFill>
              </a:rPr>
              <a:t>Takasbank</a:t>
            </a:r>
            <a:r>
              <a:rPr lang="en-US" sz="1050" b="1" dirty="0">
                <a:solidFill>
                  <a:schemeClr val="bg1"/>
                </a:solidFill>
              </a:rPr>
              <a:t> Unallocated Gold Account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3" name="Curved Left Arrow 30"/>
          <p:cNvSpPr/>
          <p:nvPr/>
        </p:nvSpPr>
        <p:spPr>
          <a:xfrm rot="5400000">
            <a:off x="6063762" y="3912075"/>
            <a:ext cx="400132" cy="87832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32D6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13" y="1719435"/>
            <a:ext cx="2767734" cy="27677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64" y="632551"/>
            <a:ext cx="1486646" cy="1212942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sz="half" idx="4294967295"/>
          </p:nvPr>
        </p:nvSpPr>
        <p:spPr>
          <a:xfrm>
            <a:off x="236094" y="1719435"/>
            <a:ext cx="5447733" cy="17762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dirty="0" smtClean="0"/>
              <a:t>The goal is to built an infrastructure used to transfer </a:t>
            </a:r>
            <a:r>
              <a:rPr lang="en-US" sz="1400" dirty="0" err="1" smtClean="0"/>
              <a:t>standardized&amp;dematerialized</a:t>
            </a:r>
            <a:r>
              <a:rPr lang="en-US" sz="1400" dirty="0" smtClean="0"/>
              <a:t> gold, which is physically stored as unallocated at BIST vaults on behalf of </a:t>
            </a:r>
            <a:r>
              <a:rPr lang="en-US" sz="1400" dirty="0" err="1" smtClean="0"/>
              <a:t>Takasbank</a:t>
            </a:r>
            <a:r>
              <a:rPr lang="en-US" sz="1400" dirty="0" smtClean="0"/>
              <a:t>, using </a:t>
            </a:r>
            <a:r>
              <a:rPr lang="en-US" sz="1400" dirty="0" err="1" smtClean="0"/>
              <a:t>blockchain</a:t>
            </a:r>
            <a:r>
              <a:rPr lang="en-US" sz="1400" dirty="0" smtClean="0"/>
              <a:t> technology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err="1" smtClean="0"/>
              <a:t>BiGA</a:t>
            </a:r>
            <a:r>
              <a:rPr lang="en-US" sz="1400" dirty="0" smtClean="0"/>
              <a:t> (One Gram Gold) Digital Gold is physically-backed, compliant with regulations and offering maximum privacy and security</a:t>
            </a:r>
            <a:endParaRPr lang="tr-TR" dirty="0"/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tr-T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"/>
          <p:cNvSpPr/>
          <p:nvPr/>
        </p:nvSpPr>
        <p:spPr>
          <a:xfrm>
            <a:off x="1071867" y="264131"/>
            <a:ext cx="640847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tr-TR" sz="3000" b="1" dirty="0" err="1" smtClean="0">
                <a:solidFill>
                  <a:schemeClr val="tx2">
                    <a:lumMod val="75000"/>
                  </a:schemeClr>
                </a:solidFill>
              </a:rPr>
              <a:t>BiGA</a:t>
            </a:r>
            <a:r>
              <a:rPr lang="tr-TR" sz="3000" b="1" dirty="0" smtClean="0">
                <a:solidFill>
                  <a:schemeClr val="tx2">
                    <a:lumMod val="75000"/>
                  </a:schemeClr>
                </a:solidFill>
              </a:rPr>
              <a:t> Project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"/>
          <p:cNvSpPr/>
          <p:nvPr/>
        </p:nvSpPr>
        <p:spPr>
          <a:xfrm>
            <a:off x="4187975" y="3211179"/>
            <a:ext cx="701990" cy="655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1668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625" dirty="0"/>
          </a:p>
          <a:p>
            <a:pPr algn="ctr" defTabSz="11668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625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4330" y="283126"/>
            <a:ext cx="7600950" cy="604838"/>
          </a:xfrm>
        </p:spPr>
        <p:txBody>
          <a:bodyPr>
            <a:noAutofit/>
          </a:bodyPr>
          <a:lstStyle/>
          <a:p>
            <a:r>
              <a:rPr lang="tr-TR" altLang="en-US" sz="30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</a:t>
            </a:r>
            <a:r>
              <a:rPr lang="tr-TR" altLang="en-US" sz="3000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TS v </a:t>
            </a:r>
            <a:r>
              <a:rPr lang="tr-TR" altLang="en-US" sz="3000" b="1" dirty="0" err="1" smtClean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BiGA</a:t>
            </a:r>
            <a:endParaRPr lang="en-US" altLang="en-US" sz="3000" b="1" dirty="0" smtClean="0">
              <a:solidFill>
                <a:srgbClr val="25406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83508" y="1374956"/>
            <a:ext cx="4030399" cy="348682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500" dirty="0" smtClean="0"/>
              <a:t>   </a:t>
            </a:r>
            <a:r>
              <a:rPr lang="tr-TR" sz="1400" dirty="0" err="1" smtClean="0"/>
              <a:t>Blockchain</a:t>
            </a:r>
            <a:r>
              <a:rPr lang="tr-TR" sz="1400" dirty="0" smtClean="0"/>
              <a:t> </a:t>
            </a:r>
            <a:r>
              <a:rPr lang="tr-TR" sz="1400" dirty="0" err="1" smtClean="0"/>
              <a:t>infrastructure</a:t>
            </a:r>
            <a:endParaRPr lang="tr-TR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4683508" y="1811819"/>
            <a:ext cx="4030399" cy="348682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500" dirty="0" smtClean="0"/>
              <a:t>   </a:t>
            </a:r>
            <a:r>
              <a:rPr lang="tr-TR" sz="1400" dirty="0" smtClean="0"/>
              <a:t>7/24 </a:t>
            </a:r>
            <a:r>
              <a:rPr lang="en-US" sz="1400" dirty="0" smtClean="0"/>
              <a:t>availability</a:t>
            </a:r>
            <a:endParaRPr lang="en-US" sz="1500" dirty="0"/>
          </a:p>
        </p:txBody>
      </p:sp>
      <p:sp>
        <p:nvSpPr>
          <p:cNvPr id="12" name="Rounded Rectangle 11"/>
          <p:cNvSpPr/>
          <p:nvPr/>
        </p:nvSpPr>
        <p:spPr>
          <a:xfrm>
            <a:off x="4683507" y="2263550"/>
            <a:ext cx="4030399" cy="348682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500" dirty="0" smtClean="0"/>
              <a:t>   </a:t>
            </a:r>
            <a:r>
              <a:rPr lang="tr-TR" sz="1400" dirty="0" err="1" smtClean="0"/>
              <a:t>Reporting</a:t>
            </a:r>
            <a:r>
              <a:rPr lang="tr-TR" sz="1400" dirty="0" smtClean="0"/>
              <a:t> </a:t>
            </a:r>
            <a:r>
              <a:rPr lang="tr-TR" sz="1400" dirty="0" err="1" smtClean="0"/>
              <a:t>quickly</a:t>
            </a:r>
            <a:endParaRPr lang="tr-TR" sz="1500" dirty="0"/>
          </a:p>
        </p:txBody>
      </p:sp>
      <p:sp>
        <p:nvSpPr>
          <p:cNvPr id="13" name="Rounded Rectangle 12"/>
          <p:cNvSpPr/>
          <p:nvPr/>
        </p:nvSpPr>
        <p:spPr>
          <a:xfrm>
            <a:off x="4683508" y="2707847"/>
            <a:ext cx="4030399" cy="348682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500" dirty="0" smtClean="0"/>
              <a:t>   </a:t>
            </a:r>
            <a:r>
              <a:rPr lang="en-US" sz="1400" dirty="0" smtClean="0"/>
              <a:t>Collaboration with participants</a:t>
            </a:r>
            <a:endParaRPr lang="en-US" sz="1500" dirty="0"/>
          </a:p>
        </p:txBody>
      </p:sp>
      <p:sp>
        <p:nvSpPr>
          <p:cNvPr id="14" name="Rounded Rectangle 13"/>
          <p:cNvSpPr/>
          <p:nvPr/>
        </p:nvSpPr>
        <p:spPr>
          <a:xfrm>
            <a:off x="4683508" y="3571001"/>
            <a:ext cx="4030399" cy="348682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500" dirty="0" smtClean="0"/>
              <a:t>   </a:t>
            </a:r>
            <a:r>
              <a:rPr lang="tr-TR" sz="1400" dirty="0" err="1" smtClean="0"/>
              <a:t>Various</a:t>
            </a:r>
            <a:r>
              <a:rPr lang="tr-TR" sz="1400" dirty="0" smtClean="0"/>
              <a:t> </a:t>
            </a:r>
            <a:r>
              <a:rPr lang="tr-TR" sz="1400" dirty="0" err="1" smtClean="0"/>
              <a:t>assets</a:t>
            </a:r>
            <a:r>
              <a:rPr lang="tr-TR" sz="1400" dirty="0" smtClean="0"/>
              <a:t> can be </a:t>
            </a:r>
            <a:r>
              <a:rPr lang="tr-TR" sz="1400" dirty="0" err="1" smtClean="0"/>
              <a:t>represented</a:t>
            </a:r>
            <a:r>
              <a:rPr lang="tr-TR" sz="1400" dirty="0" smtClean="0"/>
              <a:t> (Silver, </a:t>
            </a:r>
            <a:r>
              <a:rPr lang="tr-TR" sz="1400" dirty="0" err="1" smtClean="0"/>
              <a:t>etc</a:t>
            </a:r>
            <a:r>
              <a:rPr lang="tr-TR" sz="1400" dirty="0" smtClean="0"/>
              <a:t>.)</a:t>
            </a:r>
            <a:endParaRPr lang="tr-TR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4683506" y="3143207"/>
            <a:ext cx="4030399" cy="348682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500" dirty="0" smtClean="0"/>
              <a:t>   </a:t>
            </a:r>
            <a:r>
              <a:rPr lang="tr-TR" sz="1400" dirty="0" smtClean="0"/>
              <a:t>Peer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peer</a:t>
            </a:r>
            <a:r>
              <a:rPr lang="tr-TR" sz="1400" dirty="0" smtClean="0"/>
              <a:t> transfer</a:t>
            </a:r>
            <a:endParaRPr lang="tr-TR" sz="1500" dirty="0"/>
          </a:p>
        </p:txBody>
      </p:sp>
      <p:sp>
        <p:nvSpPr>
          <p:cNvPr id="16" name="Rounded Rectangle 15"/>
          <p:cNvSpPr/>
          <p:nvPr/>
        </p:nvSpPr>
        <p:spPr>
          <a:xfrm>
            <a:off x="4683508" y="3998927"/>
            <a:ext cx="4030399" cy="348682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500" dirty="0" smtClean="0"/>
              <a:t>   </a:t>
            </a:r>
            <a:r>
              <a:rPr lang="tr-TR" sz="1400" dirty="0" err="1" smtClean="0"/>
              <a:t>Reducing</a:t>
            </a:r>
            <a:r>
              <a:rPr lang="tr-TR" sz="1400" dirty="0" smtClean="0"/>
              <a:t> </a:t>
            </a:r>
            <a:r>
              <a:rPr lang="tr-TR" sz="1400" dirty="0" err="1" smtClean="0"/>
              <a:t>infrastructure</a:t>
            </a:r>
            <a:r>
              <a:rPr lang="tr-TR" sz="1400" dirty="0" smtClean="0"/>
              <a:t> </a:t>
            </a:r>
            <a:r>
              <a:rPr lang="tr-TR" sz="1400" dirty="0" err="1" smtClean="0"/>
              <a:t>cost</a:t>
            </a:r>
            <a:endParaRPr lang="tr-TR" sz="1500" dirty="0"/>
          </a:p>
        </p:txBody>
      </p:sp>
      <p:sp>
        <p:nvSpPr>
          <p:cNvPr id="17" name="Oval 16"/>
          <p:cNvSpPr/>
          <p:nvPr/>
        </p:nvSpPr>
        <p:spPr>
          <a:xfrm>
            <a:off x="3893327" y="1199396"/>
            <a:ext cx="951571" cy="9218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rgbClr val="002060"/>
                </a:solidFill>
              </a:rPr>
              <a:t>BiGA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8666" y="1992351"/>
            <a:ext cx="2783471" cy="463882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/>
              <a:t>Transfer </a:t>
            </a:r>
            <a:r>
              <a:rPr lang="tr-TR" sz="1400" dirty="0" err="1" smtClean="0"/>
              <a:t>with</a:t>
            </a:r>
            <a:r>
              <a:rPr lang="tr-TR" sz="1400" dirty="0" smtClean="0"/>
              <a:t> </a:t>
            </a:r>
            <a:r>
              <a:rPr lang="tr-TR" sz="1400" dirty="0" err="1" smtClean="0"/>
              <a:t>conventional</a:t>
            </a:r>
            <a:r>
              <a:rPr lang="tr-TR" sz="1400" dirty="0" smtClean="0"/>
              <a:t>    </a:t>
            </a:r>
            <a:r>
              <a:rPr lang="tr-TR" sz="1400" dirty="0" err="1" smtClean="0"/>
              <a:t>infrastructure</a:t>
            </a:r>
            <a:endParaRPr lang="tr-TR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1008665" y="2527636"/>
            <a:ext cx="2783472" cy="446121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/>
              <a:t>5 </a:t>
            </a:r>
            <a:r>
              <a:rPr lang="tr-TR" sz="1400" dirty="0" err="1" smtClean="0"/>
              <a:t>days</a:t>
            </a:r>
            <a:r>
              <a:rPr lang="tr-TR" sz="1400" dirty="0" smtClean="0"/>
              <a:t> </a:t>
            </a:r>
            <a:r>
              <a:rPr lang="tr-TR" sz="1400" dirty="0"/>
              <a:t>09:00-17:00 </a:t>
            </a:r>
            <a:r>
              <a:rPr lang="tr-TR" sz="1400" dirty="0" err="1" smtClean="0"/>
              <a:t>work</a:t>
            </a:r>
            <a:r>
              <a:rPr lang="tr-TR" sz="1400" dirty="0" smtClean="0"/>
              <a:t> </a:t>
            </a:r>
            <a:r>
              <a:rPr lang="tr-TR" sz="1400" dirty="0" err="1" smtClean="0"/>
              <a:t>hours</a:t>
            </a:r>
            <a:endParaRPr lang="tr-TR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1008666" y="3042088"/>
            <a:ext cx="2783473" cy="444297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 smtClean="0"/>
              <a:t>Completely</a:t>
            </a:r>
            <a:r>
              <a:rPr lang="tr-TR" sz="1400" dirty="0" smtClean="0"/>
              <a:t> </a:t>
            </a:r>
            <a:r>
              <a:rPr lang="tr-TR" sz="1400" dirty="0" err="1" smtClean="0"/>
              <a:t>based</a:t>
            </a:r>
            <a:r>
              <a:rPr lang="tr-TR" sz="1400" dirty="0" smtClean="0"/>
              <a:t> on </a:t>
            </a:r>
            <a:r>
              <a:rPr lang="tr-TR" sz="1400" dirty="0" err="1" smtClean="0"/>
              <a:t>Takasbank</a:t>
            </a:r>
            <a:r>
              <a:rPr lang="tr-TR" sz="1400" dirty="0" smtClean="0"/>
              <a:t>     </a:t>
            </a:r>
            <a:r>
              <a:rPr lang="tr-TR" sz="1400" dirty="0" err="1" smtClean="0"/>
              <a:t>infrastructure</a:t>
            </a:r>
            <a:endParaRPr lang="tr-TR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1008665" y="3555910"/>
            <a:ext cx="2783472" cy="439248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/>
              <a:t>Peer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peer</a:t>
            </a:r>
            <a:r>
              <a:rPr lang="tr-TR" sz="1400" dirty="0" smtClean="0"/>
              <a:t> transfer</a:t>
            </a:r>
            <a:endParaRPr lang="tr-TR" sz="1400" dirty="0"/>
          </a:p>
        </p:txBody>
      </p:sp>
      <p:sp>
        <p:nvSpPr>
          <p:cNvPr id="22" name="Oval 21"/>
          <p:cNvSpPr/>
          <p:nvPr/>
        </p:nvSpPr>
        <p:spPr>
          <a:xfrm>
            <a:off x="163809" y="1882081"/>
            <a:ext cx="899532" cy="9218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G</a:t>
            </a:r>
            <a:r>
              <a:rPr lang="tr-TR" b="1" dirty="0" smtClean="0">
                <a:solidFill>
                  <a:srgbClr val="002060"/>
                </a:solidFill>
              </a:rPr>
              <a:t>TS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2198" y="156243"/>
            <a:ext cx="8033544" cy="604157"/>
          </a:xfrm>
        </p:spPr>
        <p:txBody>
          <a:bodyPr>
            <a:noAutofit/>
          </a:bodyPr>
          <a:lstStyle/>
          <a:p>
            <a:r>
              <a:rPr lang="tr-TR" sz="3000" b="1" dirty="0" err="1" smtClean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Achievements</a:t>
            </a:r>
            <a:endParaRPr lang="tr-TR" sz="3000" b="1" dirty="0">
              <a:solidFill>
                <a:srgbClr val="25406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Oval 4"/>
          <p:cNvSpPr/>
          <p:nvPr/>
        </p:nvSpPr>
        <p:spPr>
          <a:xfrm>
            <a:off x="4187975" y="3211179"/>
            <a:ext cx="701990" cy="655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1668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625" dirty="0"/>
          </a:p>
          <a:p>
            <a:pPr algn="ctr" defTabSz="11668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625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381048" y="8646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64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6FCF3C43-97A2-49BC-8D0D-BA5B63F342EF}" vid="{9279C791-5562-4D3B-AA8D-6F93D6C3BB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6DE0874D09B4A882377530E1DC23E" ma:contentTypeVersion="2" ma:contentTypeDescription="Create a new document." ma:contentTypeScope="" ma:versionID="f1bed168c48761f9cc0dc68921ad4c2a">
  <xsd:schema xmlns:xsd="http://www.w3.org/2001/XMLSchema" xmlns:xs="http://www.w3.org/2001/XMLSchema" xmlns:p="http://schemas.microsoft.com/office/2006/metadata/properties" xmlns:ns2="3f180373-41de-4057-870c-94165662e644" targetNamespace="http://schemas.microsoft.com/office/2006/metadata/properties" ma:root="true" ma:fieldsID="3077673fbfdf692acb929b1ad558973e" ns2:_="">
    <xsd:import namespace="3f180373-41de-4057-870c-94165662e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80373-41de-4057-870c-94165662e64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f180373-41de-4057-870c-94165662e644">VENAH3DKN5HC-1835532558-1272</_dlc_DocId>
    <_dlc_DocIdUrl xmlns="3f180373-41de-4057-870c-94165662e644">
      <Url>https://dys.takasbank.com.tr/pvo/nob/tle/_layouts/15/DocIdRedir.aspx?ID=VENAH3DKN5HC-1835532558-1272</Url>
      <Description>VENAH3DKN5HC-1835532558-1272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9001E48-8CE4-47C5-889B-6543F9315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80373-41de-4057-870c-94165662e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BD5AA1-1C23-4EFC-A498-BFCAA12B446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f180373-41de-4057-870c-94165662e64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9C900A-49E4-482A-B1BC-08FB465B98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02B8594-74B6-4167-8450-0070AC7E21C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6395</TotalTime>
  <Words>942</Words>
  <Application>Microsoft Office PowerPoint</Application>
  <PresentationFormat>Ekran Gösterisi (16:9)</PresentationFormat>
  <Paragraphs>125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9" baseType="lpstr">
      <vt:lpstr>MS PGothic</vt:lpstr>
      <vt:lpstr>Arial</vt:lpstr>
      <vt:lpstr>Calibri</vt:lpstr>
      <vt:lpstr>Concord</vt:lpstr>
      <vt:lpstr>Times New Roman</vt:lpstr>
      <vt:lpstr>Wingdings</vt:lpstr>
      <vt:lpstr>Theme1</vt:lpstr>
      <vt:lpstr>Office Theme</vt:lpstr>
      <vt:lpstr>1_Office Theme</vt:lpstr>
      <vt:lpstr>Takasbank Gold Transfer System (GTS) 2019 </vt:lpstr>
      <vt:lpstr>PowerPoint Sunusu</vt:lpstr>
      <vt:lpstr>PowerPoint Sunusu</vt:lpstr>
      <vt:lpstr>PowerPoint Sunusu</vt:lpstr>
      <vt:lpstr>Transaction Rules</vt:lpstr>
      <vt:lpstr>PowerPoint Sunusu</vt:lpstr>
      <vt:lpstr>PowerPoint Sunusu</vt:lpstr>
      <vt:lpstr>GTS v BiGA</vt:lpstr>
      <vt:lpstr>Achievements</vt:lpstr>
      <vt:lpstr>Thank You </vt:lpstr>
    </vt:vector>
  </TitlesOfParts>
  <Company>Arter Reklam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Emin Erdem</dc:creator>
  <cp:lastModifiedBy>Nesrin ÖZKURT</cp:lastModifiedBy>
  <cp:revision>278</cp:revision>
  <cp:lastPrinted>2018-04-04T13:48:03Z</cp:lastPrinted>
  <dcterms:created xsi:type="dcterms:W3CDTF">2017-07-20T11:13:24Z</dcterms:created>
  <dcterms:modified xsi:type="dcterms:W3CDTF">2019-09-23T05:53:44Z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0x0101004B66DE0874D09B4A882377530E1DC23E</vt:lpwstr>
  </property>
  <property fmtid="{D5CDD505-2E9C-101B-9397-08002B2CF9AE}" pid="3" name="_dlc_DocIdItemGuid">
    <vt:lpwstr>49dec042-2016-45b8-838c-4dafb854cbb0</vt:lpwstr>
  </property>
  <property fmtid="{D5CDD505-2E9C-101B-9397-08002B2CF9AE}" pid="4" name="MSIP_Label_5cdf4ca3-d70b-4d38-8bd7-04c67a19b258_Enabled">
    <vt:lpwstr>True</vt:lpwstr>
  </property>
  <property fmtid="{D5CDD505-2E9C-101B-9397-08002B2CF9AE}" pid="5" name="MSIP_Label_5cdf4ca3-d70b-4d38-8bd7-04c67a19b258_SiteId">
    <vt:lpwstr>a824942f-f7ed-4cbb-adda-05e1b9905b51</vt:lpwstr>
  </property>
  <property fmtid="{D5CDD505-2E9C-101B-9397-08002B2CF9AE}" pid="6" name="MSIP_Label_5cdf4ca3-d70b-4d38-8bd7-04c67a19b258_Owner">
    <vt:lpwstr>ikarsu@takasistanbul.onmicrosoft.com</vt:lpwstr>
  </property>
  <property fmtid="{D5CDD505-2E9C-101B-9397-08002B2CF9AE}" pid="7" name="MSIP_Label_5cdf4ca3-d70b-4d38-8bd7-04c67a19b258_SetDate">
    <vt:lpwstr>2019-06-29T13:59:50.2329954Z</vt:lpwstr>
  </property>
  <property fmtid="{D5CDD505-2E9C-101B-9397-08002B2CF9AE}" pid="8" name="MSIP_Label_5cdf4ca3-d70b-4d38-8bd7-04c67a19b258_Name">
    <vt:lpwstr>Çok Gizli</vt:lpwstr>
  </property>
  <property fmtid="{D5CDD505-2E9C-101B-9397-08002B2CF9AE}" pid="9" name="MSIP_Label_5cdf4ca3-d70b-4d38-8bd7-04c67a19b258_Application">
    <vt:lpwstr>Microsoft Azure Information Protection</vt:lpwstr>
  </property>
  <property fmtid="{D5CDD505-2E9C-101B-9397-08002B2CF9AE}" pid="10" name="MSIP_Label_5cdf4ca3-d70b-4d38-8bd7-04c67a19b258_ActionId">
    <vt:lpwstr>2dadba00-e56c-424f-b57a-a630f7bfb01f</vt:lpwstr>
  </property>
  <property fmtid="{D5CDD505-2E9C-101B-9397-08002B2CF9AE}" pid="11" name="MSIP_Label_5cdf4ca3-d70b-4d38-8bd7-04c67a19b258_Extended_MSFT_Method">
    <vt:lpwstr>Automatic</vt:lpwstr>
  </property>
  <property fmtid="{D5CDD505-2E9C-101B-9397-08002B2CF9AE}" pid="12" name="Sensitivity">
    <vt:lpwstr>Çok Gizli</vt:lpwstr>
  </property>
</Properties>
</file>