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79" r:id="rId2"/>
    <p:sldId id="262" r:id="rId3"/>
    <p:sldId id="289" r:id="rId4"/>
    <p:sldId id="285" r:id="rId5"/>
    <p:sldId id="284" r:id="rId6"/>
    <p:sldId id="287" r:id="rId7"/>
    <p:sldId id="288" r:id="rId8"/>
    <p:sldId id="286" r:id="rId9"/>
    <p:sldId id="270" r:id="rId10"/>
    <p:sldId id="290" r:id="rId11"/>
    <p:sldId id="278" r:id="rId12"/>
    <p:sldId id="291" r:id="rId13"/>
    <p:sldId id="28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678"/>
    <a:srgbClr val="0093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75805" autoAdjust="0"/>
  </p:normalViewPr>
  <p:slideViewPr>
    <p:cSldViewPr snapToGrid="0" snapToObjects="1" showGuides="1">
      <p:cViewPr varScale="1">
        <p:scale>
          <a:sx n="81" d="100"/>
          <a:sy n="81" d="100"/>
        </p:scale>
        <p:origin x="18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366"/>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FBE698-8AA9-1A45-9669-CD2A05A56488}" type="datetimeFigureOut">
              <a:rPr lang="en-US" smtClean="0"/>
              <a:pPr/>
              <a:t>9/23/2019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72AF4-CAFA-8040-8A0F-909B4A09587C}" type="slidenum">
              <a:rPr lang="en-US" smtClean="0"/>
              <a:pPr/>
              <a:t>‹#›</a:t>
            </a:fld>
            <a:endParaRPr lang="en-US"/>
          </a:p>
        </p:txBody>
      </p:sp>
    </p:spTree>
    <p:extLst>
      <p:ext uri="{BB962C8B-B14F-4D97-AF65-F5344CB8AC3E}">
        <p14:creationId xmlns:p14="http://schemas.microsoft.com/office/powerpoint/2010/main" val="56407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2</a:t>
            </a:fld>
            <a:endParaRPr lang="en-US"/>
          </a:p>
        </p:txBody>
      </p:sp>
    </p:spTree>
    <p:extLst>
      <p:ext uri="{BB962C8B-B14F-4D97-AF65-F5344CB8AC3E}">
        <p14:creationId xmlns:p14="http://schemas.microsoft.com/office/powerpoint/2010/main" val="3065468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171450" indent="-171450">
              <a:buFont typeface="Arial" panose="020B0604020202020204" pitchFamily="34" charset="0"/>
              <a:buChar char="•"/>
            </a:pPr>
            <a:r>
              <a:rPr lang="en-US" dirty="0" smtClean="0"/>
              <a:t>In 2018, 71 companies were assessed for inclusion into BIST Sustainability Index.</a:t>
            </a:r>
            <a:r>
              <a:rPr lang="tr-TR" dirty="0" smtClean="0"/>
              <a:t> T</a:t>
            </a:r>
            <a:r>
              <a:rPr lang="en-US" dirty="0" smtClean="0"/>
              <a:t>he assessment process started with the announcement of the “List of Companies Subject to the Assessment”, which is also identified with the voluntary participation of the companies included in the BIST 100 or BIST Sustainability Indices, but not included in the BIST 50 Index. Ten companies that would be subjected to assessment for the first time underwent a preliminary assessment and their initial profiles were created and sent to the companies. These preliminary profiles are useful for the companies which have been assessed for the first time before the actual assessments, to understand their competencies and deficiencies in terms of sustainability and to overcome areas of weakness.</a:t>
            </a:r>
            <a:endParaRPr lang="tr-TR" dirty="0" smtClean="0"/>
          </a:p>
          <a:p>
            <a:endParaRPr lang="tr-TR"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The assessments for BIST Corporate Governance Index, </a:t>
            </a:r>
            <a:r>
              <a:rPr lang="en-US" sz="1200" dirty="0" err="1" smtClean="0"/>
              <a:t>wher</a:t>
            </a:r>
            <a:r>
              <a:rPr lang="tr-TR" sz="1200" dirty="0" smtClean="0"/>
              <a:t>e </a:t>
            </a:r>
            <a:r>
              <a:rPr lang="en-US" sz="1200" dirty="0" smtClean="0"/>
              <a:t>the management-related topics identified by the CMB are</a:t>
            </a:r>
            <a:r>
              <a:rPr lang="tr-TR" sz="1200" dirty="0" smtClean="0"/>
              <a:t> </a:t>
            </a:r>
            <a:r>
              <a:rPr lang="en-US" sz="1200" dirty="0" smtClean="0"/>
              <a:t>taken into account, are performed by the rating agencies with</a:t>
            </a:r>
            <a:r>
              <a:rPr lang="tr-TR" sz="1200" dirty="0" smtClean="0"/>
              <a:t> </a:t>
            </a:r>
            <a:r>
              <a:rPr lang="en-US" sz="1200" dirty="0" smtClean="0"/>
              <a:t>which those companies wishing to be assessed are contracted</a:t>
            </a:r>
            <a:r>
              <a:rPr lang="tr-TR" sz="1200" dirty="0" smtClean="0"/>
              <a:t>. </a:t>
            </a:r>
            <a:r>
              <a:rPr lang="en-US" sz="1200" dirty="0" smtClean="0"/>
              <a:t>Companies scoring a rating in their compliance with corporate</a:t>
            </a:r>
            <a:r>
              <a:rPr lang="tr-TR" sz="1200" dirty="0" smtClean="0"/>
              <a:t> </a:t>
            </a:r>
            <a:r>
              <a:rPr lang="en-US" sz="1200" dirty="0" smtClean="0"/>
              <a:t>governance principles of at least 7 out of 10, and 6.5 out of 10</a:t>
            </a:r>
            <a:r>
              <a:rPr lang="tr-TR" sz="1200" dirty="0" smtClean="0"/>
              <a:t> </a:t>
            </a:r>
            <a:r>
              <a:rPr lang="en-US" sz="1200" dirty="0" smtClean="0"/>
              <a:t>with regards to each main heading, are included in the index.</a:t>
            </a: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tx1"/>
                </a:solidFill>
                <a:effectLst/>
                <a:latin typeface="+mn-lt"/>
                <a:ea typeface="+mn-ea"/>
                <a:cs typeface="+mn-cs"/>
              </a:rPr>
              <a:t>Borsa İstanbul, Capital Markets Board of Turkey, the Banks Association of Turkey, Turkish Capital Markets Association, Corporate Governance Association of Turkey, Business Council for Sustainable Development Turkey, Global Compact Turkey, Carbon Disclosure Project (CDP) Turkey, Turkish Industry and Business Association (TÜSİAD), Turkish Investor Relations Society (TÜYİD), Sustainability Academy, </a:t>
            </a:r>
            <a:r>
              <a:rPr lang="en-US" sz="1200" b="0" i="0" kern="1200" dirty="0" err="1" smtClean="0">
                <a:solidFill>
                  <a:schemeClr val="tx1"/>
                </a:solidFill>
                <a:effectLst/>
                <a:latin typeface="+mn-lt"/>
                <a:ea typeface="+mn-ea"/>
                <a:cs typeface="+mn-cs"/>
              </a:rPr>
              <a:t>Sabancı</a:t>
            </a:r>
            <a:r>
              <a:rPr lang="en-US" sz="1200" b="0" i="0" kern="1200" smtClean="0">
                <a:solidFill>
                  <a:schemeClr val="tx1"/>
                </a:solidFill>
                <a:effectLst/>
                <a:latin typeface="+mn-lt"/>
                <a:ea typeface="+mn-ea"/>
                <a:cs typeface="+mn-cs"/>
              </a:rPr>
              <a:t> University Corporate Governance Forum of Turkey, Arguden Governance Academy and Center for Finance, Governance and Sustainability, Integrated Reporting Network Turkey (ERTA).</a:t>
            </a: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sz="1200" dirty="0" smtClean="0"/>
          </a:p>
          <a:p>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12</a:t>
            </a:fld>
            <a:endParaRPr lang="en-US"/>
          </a:p>
        </p:txBody>
      </p:sp>
    </p:spTree>
    <p:extLst>
      <p:ext uri="{BB962C8B-B14F-4D97-AF65-F5344CB8AC3E}">
        <p14:creationId xmlns:p14="http://schemas.microsoft.com/office/powerpoint/2010/main" val="308990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Taken collectively</a:t>
            </a:r>
            <a:r>
              <a:rPr lang="tr-TR" sz="1200" b="0" i="0" u="none" strike="noStrike" kern="1200" baseline="0" dirty="0" smtClean="0">
                <a:solidFill>
                  <a:schemeClr val="tx1"/>
                </a:solidFill>
                <a:latin typeface="+mn-lt"/>
                <a:ea typeface="+mn-ea"/>
                <a:cs typeface="+mn-cs"/>
              </a:rPr>
              <a:t> sustainability efforts of the financial system </a:t>
            </a:r>
            <a:r>
              <a:rPr lang="en-US" sz="1200" b="0" i="0" u="none" strike="noStrike" kern="1200" baseline="0" dirty="0" smtClean="0">
                <a:solidFill>
                  <a:schemeClr val="tx1"/>
                </a:solidFill>
                <a:latin typeface="+mn-lt"/>
                <a:ea typeface="+mn-ea"/>
                <a:cs typeface="+mn-cs"/>
              </a:rPr>
              <a:t>aim at</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achieving the following:</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Reorientation of investment flows to more sustainable outcomes including </a:t>
            </a:r>
            <a:r>
              <a:rPr lang="en-US" sz="1200" b="0" i="0" u="none" strike="noStrike" kern="1200" baseline="0" dirty="0" err="1" smtClean="0">
                <a:solidFill>
                  <a:schemeClr val="tx1"/>
                </a:solidFill>
                <a:latin typeface="+mn-lt"/>
                <a:ea typeface="+mn-ea"/>
                <a:cs typeface="+mn-cs"/>
              </a:rPr>
              <a:t>decarbonisation</a:t>
            </a:r>
            <a:r>
              <a:rPr lang="en-US" sz="1200" b="0" i="0" u="none" strike="noStrike" kern="1200" baseline="0" dirty="0" smtClean="0">
                <a:solidFill>
                  <a:schemeClr val="tx1"/>
                </a:solidFill>
                <a:latin typeface="+mn-lt"/>
                <a:ea typeface="+mn-ea"/>
                <a:cs typeface="+mn-cs"/>
              </a:rPr>
              <a:t> of</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investment portfolios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Raising finance to achieve the desired sustainable transition (funding long-term needs);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Direct corporate engagement to encourage adoption of more sustainable energy pathways and</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more sustainable business practices;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Enhanced disclosure/greater availability of Environmental, Social &amp; Governance (ESG) information/data;</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Greater </a:t>
            </a:r>
            <a:r>
              <a:rPr lang="en-US" sz="1200" b="0" i="0" u="none" strike="noStrike" kern="1200" baseline="0" dirty="0" err="1" smtClean="0">
                <a:solidFill>
                  <a:schemeClr val="tx1"/>
                </a:solidFill>
                <a:latin typeface="+mn-lt"/>
                <a:ea typeface="+mn-ea"/>
                <a:cs typeface="+mn-cs"/>
              </a:rPr>
              <a:t>standardisation</a:t>
            </a:r>
            <a:r>
              <a:rPr lang="en-US" sz="1200" b="0" i="0" u="none" strike="noStrike" kern="1200" baseline="0" dirty="0" smtClean="0">
                <a:solidFill>
                  <a:schemeClr val="tx1"/>
                </a:solidFill>
                <a:latin typeface="+mn-lt"/>
                <a:ea typeface="+mn-ea"/>
                <a:cs typeface="+mn-cs"/>
              </a:rPr>
              <a:t>/clarification of sustainability terms e.g. ‘green’.</a:t>
            </a: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3</a:t>
            </a:fld>
            <a:endParaRPr lang="en-US"/>
          </a:p>
        </p:txBody>
      </p:sp>
    </p:spTree>
    <p:extLst>
      <p:ext uri="{BB962C8B-B14F-4D97-AF65-F5344CB8AC3E}">
        <p14:creationId xmlns:p14="http://schemas.microsoft.com/office/powerpoint/2010/main" val="454382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Taken collectively</a:t>
            </a:r>
            <a:r>
              <a:rPr lang="tr-TR" sz="1200" b="0" i="0" u="none" strike="noStrike" kern="1200" baseline="0" dirty="0" smtClean="0">
                <a:solidFill>
                  <a:schemeClr val="tx1"/>
                </a:solidFill>
                <a:latin typeface="+mn-lt"/>
                <a:ea typeface="+mn-ea"/>
                <a:cs typeface="+mn-cs"/>
              </a:rPr>
              <a:t> sustainability efforts of the financial system </a:t>
            </a:r>
            <a:r>
              <a:rPr lang="en-US" sz="1200" b="0" i="0" u="none" strike="noStrike" kern="1200" baseline="0" dirty="0" smtClean="0">
                <a:solidFill>
                  <a:schemeClr val="tx1"/>
                </a:solidFill>
                <a:latin typeface="+mn-lt"/>
                <a:ea typeface="+mn-ea"/>
                <a:cs typeface="+mn-cs"/>
              </a:rPr>
              <a:t>aim at</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achieving the following:</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Reorientation of investment flows to more sustainable outcomes including </a:t>
            </a:r>
            <a:r>
              <a:rPr lang="en-US" sz="1200" b="0" i="0" u="none" strike="noStrike" kern="1200" baseline="0" dirty="0" err="1" smtClean="0">
                <a:solidFill>
                  <a:schemeClr val="tx1"/>
                </a:solidFill>
                <a:latin typeface="+mn-lt"/>
                <a:ea typeface="+mn-ea"/>
                <a:cs typeface="+mn-cs"/>
              </a:rPr>
              <a:t>decarbonisation</a:t>
            </a:r>
            <a:r>
              <a:rPr lang="en-US" sz="1200" b="0" i="0" u="none" strike="noStrike" kern="1200" baseline="0" dirty="0" smtClean="0">
                <a:solidFill>
                  <a:schemeClr val="tx1"/>
                </a:solidFill>
                <a:latin typeface="+mn-lt"/>
                <a:ea typeface="+mn-ea"/>
                <a:cs typeface="+mn-cs"/>
              </a:rPr>
              <a:t> of</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investment portfolios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Raising finance to achieve the desired sustainable transition (funding long-term needs);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Direct corporate engagement to encourage adoption of more sustainable energy pathways and</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more sustainable business practices;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Enhanced disclosure/greater availability of Environmental, Social &amp; Governance (ESG) information/data;</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Greater </a:t>
            </a:r>
            <a:r>
              <a:rPr lang="en-US" sz="1200" b="0" i="0" u="none" strike="noStrike" kern="1200" baseline="0" dirty="0" err="1" smtClean="0">
                <a:solidFill>
                  <a:schemeClr val="tx1"/>
                </a:solidFill>
                <a:latin typeface="+mn-lt"/>
                <a:ea typeface="+mn-ea"/>
                <a:cs typeface="+mn-cs"/>
              </a:rPr>
              <a:t>standardisation</a:t>
            </a:r>
            <a:r>
              <a:rPr lang="en-US" sz="1200" b="0" i="0" u="none" strike="noStrike" kern="1200" baseline="0" dirty="0" smtClean="0">
                <a:solidFill>
                  <a:schemeClr val="tx1"/>
                </a:solidFill>
                <a:latin typeface="+mn-lt"/>
                <a:ea typeface="+mn-ea"/>
                <a:cs typeface="+mn-cs"/>
              </a:rPr>
              <a:t>/clarification of sustainability terms e.g. ‘green’.</a:t>
            </a: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4</a:t>
            </a:fld>
            <a:endParaRPr lang="en-US"/>
          </a:p>
        </p:txBody>
      </p:sp>
    </p:spTree>
    <p:extLst>
      <p:ext uri="{BB962C8B-B14F-4D97-AF65-F5344CB8AC3E}">
        <p14:creationId xmlns:p14="http://schemas.microsoft.com/office/powerpoint/2010/main" val="3551685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indent="0">
              <a:buFont typeface="Arial" panose="020B0604020202020204" pitchFamily="34" charset="0"/>
              <a:buNone/>
            </a:pPr>
            <a:endParaRPr lang="tr-TR" dirty="0" smtClean="0"/>
          </a:p>
        </p:txBody>
      </p:sp>
      <p:sp>
        <p:nvSpPr>
          <p:cNvPr id="4" name="Slide Number Placeholder 3"/>
          <p:cNvSpPr>
            <a:spLocks noGrp="1"/>
          </p:cNvSpPr>
          <p:nvPr>
            <p:ph type="sldNum" sz="quarter" idx="10"/>
          </p:nvPr>
        </p:nvSpPr>
        <p:spPr/>
        <p:txBody>
          <a:bodyPr/>
          <a:lstStyle/>
          <a:p>
            <a:fld id="{5F872AF4-CAFA-8040-8A0F-909B4A09587C}" type="slidenum">
              <a:rPr lang="en-US" smtClean="0"/>
              <a:pPr/>
              <a:t>5</a:t>
            </a:fld>
            <a:endParaRPr lang="en-US"/>
          </a:p>
        </p:txBody>
      </p:sp>
    </p:spTree>
    <p:extLst>
      <p:ext uri="{BB962C8B-B14F-4D97-AF65-F5344CB8AC3E}">
        <p14:creationId xmlns:p14="http://schemas.microsoft.com/office/powerpoint/2010/main" val="4071922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lgn="just">
              <a:buNone/>
            </a:pPr>
            <a:r>
              <a:rPr lang="tr-TR" sz="1200" dirty="0" smtClean="0"/>
              <a:t>WFE Sustainability Principles for Exchanges (Oct 2018):</a:t>
            </a:r>
          </a:p>
          <a:p>
            <a:pPr algn="just">
              <a:buFont typeface="+mj-lt"/>
              <a:buAutoNum type="arabicPeriod"/>
            </a:pPr>
            <a:r>
              <a:rPr lang="tr-TR" sz="1200" dirty="0" smtClean="0"/>
              <a:t>W</a:t>
            </a:r>
            <a:r>
              <a:rPr lang="en-US" sz="1200" dirty="0" err="1" smtClean="0"/>
              <a:t>ork</a:t>
            </a:r>
            <a:r>
              <a:rPr lang="en-US" sz="1200" dirty="0" smtClean="0"/>
              <a:t> to educate participants in the exchange ecosystem</a:t>
            </a:r>
            <a:r>
              <a:rPr lang="tr-TR" sz="1200" dirty="0" smtClean="0"/>
              <a:t> </a:t>
            </a:r>
            <a:r>
              <a:rPr lang="en-US" sz="1200" dirty="0" smtClean="0"/>
              <a:t>about the importance of sustainability</a:t>
            </a:r>
            <a:endParaRPr lang="tr-TR" sz="1200" dirty="0" smtClean="0"/>
          </a:p>
          <a:p>
            <a:pPr>
              <a:buFont typeface="+mj-lt"/>
              <a:buAutoNum type="arabicPeriod"/>
            </a:pPr>
            <a:r>
              <a:rPr lang="tr-TR" sz="1200" dirty="0" smtClean="0"/>
              <a:t>P</a:t>
            </a:r>
            <a:r>
              <a:rPr lang="en-US" sz="1200" dirty="0" err="1" smtClean="0"/>
              <a:t>romote</a:t>
            </a:r>
            <a:r>
              <a:rPr lang="en-US" sz="1200" dirty="0" smtClean="0"/>
              <a:t> the enhanced availability of investor-relevant,</a:t>
            </a:r>
            <a:r>
              <a:rPr lang="tr-TR" sz="1200" dirty="0" smtClean="0"/>
              <a:t> </a:t>
            </a:r>
            <a:r>
              <a:rPr lang="en-US" sz="1200" dirty="0" smtClean="0"/>
              <a:t>decision-useful ESG information</a:t>
            </a:r>
            <a:endParaRPr lang="tr-TR" sz="1200" dirty="0" smtClean="0"/>
          </a:p>
          <a:p>
            <a:pPr>
              <a:buFont typeface="+mj-lt"/>
              <a:buAutoNum type="arabicPeriod"/>
            </a:pPr>
            <a:r>
              <a:rPr lang="tr-TR" sz="1200" dirty="0" smtClean="0"/>
              <a:t>Actively </a:t>
            </a:r>
            <a:r>
              <a:rPr lang="en-US" sz="1200" dirty="0" smtClean="0"/>
              <a:t>engage with stakeholders to advance the</a:t>
            </a:r>
            <a:r>
              <a:rPr lang="tr-TR" sz="1200" dirty="0" smtClean="0"/>
              <a:t> </a:t>
            </a:r>
            <a:r>
              <a:rPr lang="en-US" sz="1200" dirty="0" smtClean="0"/>
              <a:t>sustainable finance agenda</a:t>
            </a:r>
            <a:endParaRPr lang="tr-TR" sz="1200" dirty="0" smtClean="0"/>
          </a:p>
          <a:p>
            <a:pPr>
              <a:buFont typeface="+mj-lt"/>
              <a:buAutoNum type="arabicPeriod"/>
            </a:pPr>
            <a:r>
              <a:rPr lang="tr-TR" sz="1200" dirty="0" smtClean="0"/>
              <a:t>P</a:t>
            </a:r>
            <a:r>
              <a:rPr lang="en-US" sz="1200" dirty="0" err="1" smtClean="0"/>
              <a:t>rovide</a:t>
            </a:r>
            <a:r>
              <a:rPr lang="en-US" sz="1200" dirty="0" smtClean="0"/>
              <a:t> markets and products that support the scaling-up</a:t>
            </a:r>
            <a:r>
              <a:rPr lang="tr-TR" sz="1200" dirty="0" smtClean="0"/>
              <a:t> </a:t>
            </a:r>
            <a:r>
              <a:rPr lang="en-US" sz="1200" dirty="0" smtClean="0"/>
              <a:t>of sustainable finance and reorientation of financial flows</a:t>
            </a:r>
            <a:endParaRPr lang="tr-TR" sz="1200" dirty="0" smtClean="0"/>
          </a:p>
          <a:p>
            <a:pPr>
              <a:buFont typeface="+mj-lt"/>
              <a:buAutoNum type="arabicPeriod"/>
            </a:pPr>
            <a:r>
              <a:rPr lang="tr-TR" sz="1200" dirty="0" smtClean="0"/>
              <a:t>E</a:t>
            </a:r>
            <a:r>
              <a:rPr lang="en-US" sz="1200" dirty="0" smtClean="0"/>
              <a:t>stablish effective internal governance and operational</a:t>
            </a:r>
            <a:r>
              <a:rPr lang="tr-TR" sz="1200" dirty="0" smtClean="0"/>
              <a:t> </a:t>
            </a:r>
            <a:r>
              <a:rPr lang="en-US" sz="1200" dirty="0" smtClean="0"/>
              <a:t>processes and policies to support their sustainability efforts</a:t>
            </a:r>
            <a:endParaRPr lang="tr-TR" sz="1200" dirty="0" smtClean="0"/>
          </a:p>
          <a:p>
            <a:pPr marL="0" indent="0">
              <a:buFont typeface="Arial" panose="020B0604020202020204" pitchFamily="34" charset="0"/>
              <a:buNone/>
            </a:pPr>
            <a:endParaRPr lang="tr-TR" dirty="0" smtClean="0"/>
          </a:p>
        </p:txBody>
      </p:sp>
      <p:sp>
        <p:nvSpPr>
          <p:cNvPr id="4" name="Slide Number Placeholder 3"/>
          <p:cNvSpPr>
            <a:spLocks noGrp="1"/>
          </p:cNvSpPr>
          <p:nvPr>
            <p:ph type="sldNum" sz="quarter" idx="10"/>
          </p:nvPr>
        </p:nvSpPr>
        <p:spPr/>
        <p:txBody>
          <a:bodyPr/>
          <a:lstStyle/>
          <a:p>
            <a:fld id="{5F872AF4-CAFA-8040-8A0F-909B4A09587C}" type="slidenum">
              <a:rPr lang="en-US" smtClean="0"/>
              <a:pPr/>
              <a:t>6</a:t>
            </a:fld>
            <a:endParaRPr lang="en-US"/>
          </a:p>
        </p:txBody>
      </p:sp>
    </p:spTree>
    <p:extLst>
      <p:ext uri="{BB962C8B-B14F-4D97-AF65-F5344CB8AC3E}">
        <p14:creationId xmlns:p14="http://schemas.microsoft.com/office/powerpoint/2010/main" val="1828484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lgn="just">
              <a:buNone/>
            </a:pPr>
            <a:r>
              <a:rPr lang="tr-TR" sz="1200" dirty="0" smtClean="0"/>
              <a:t>WFE Sustainability Principles for Exchanges (Oct 2018):</a:t>
            </a:r>
          </a:p>
          <a:p>
            <a:pPr algn="just">
              <a:buFont typeface="+mj-lt"/>
              <a:buAutoNum type="arabicPeriod"/>
            </a:pPr>
            <a:r>
              <a:rPr lang="tr-TR" sz="1200" dirty="0" smtClean="0"/>
              <a:t>W</a:t>
            </a:r>
            <a:r>
              <a:rPr lang="en-US" sz="1200" dirty="0" err="1" smtClean="0"/>
              <a:t>ork</a:t>
            </a:r>
            <a:r>
              <a:rPr lang="en-US" sz="1200" dirty="0" smtClean="0"/>
              <a:t> to educate participants in the exchange ecosystem</a:t>
            </a:r>
            <a:r>
              <a:rPr lang="tr-TR" sz="1200" dirty="0" smtClean="0"/>
              <a:t> </a:t>
            </a:r>
            <a:r>
              <a:rPr lang="en-US" sz="1200" dirty="0" smtClean="0"/>
              <a:t>about the importance of sustainability</a:t>
            </a:r>
            <a:endParaRPr lang="tr-TR" sz="1200" dirty="0" smtClean="0"/>
          </a:p>
          <a:p>
            <a:pPr>
              <a:buFont typeface="+mj-lt"/>
              <a:buAutoNum type="arabicPeriod"/>
            </a:pPr>
            <a:r>
              <a:rPr lang="tr-TR" sz="1200" dirty="0" smtClean="0"/>
              <a:t>P</a:t>
            </a:r>
            <a:r>
              <a:rPr lang="en-US" sz="1200" dirty="0" err="1" smtClean="0"/>
              <a:t>romote</a:t>
            </a:r>
            <a:r>
              <a:rPr lang="en-US" sz="1200" dirty="0" smtClean="0"/>
              <a:t> the enhanced availability of investor-relevant,</a:t>
            </a:r>
            <a:r>
              <a:rPr lang="tr-TR" sz="1200" dirty="0" smtClean="0"/>
              <a:t> </a:t>
            </a:r>
            <a:r>
              <a:rPr lang="en-US" sz="1200" dirty="0" smtClean="0"/>
              <a:t>decision-useful ESG information</a:t>
            </a:r>
            <a:endParaRPr lang="tr-TR" sz="1200" dirty="0" smtClean="0"/>
          </a:p>
          <a:p>
            <a:pPr>
              <a:buFont typeface="+mj-lt"/>
              <a:buAutoNum type="arabicPeriod"/>
            </a:pPr>
            <a:r>
              <a:rPr lang="tr-TR" sz="1200" dirty="0" smtClean="0"/>
              <a:t>Actively </a:t>
            </a:r>
            <a:r>
              <a:rPr lang="en-US" sz="1200" dirty="0" smtClean="0"/>
              <a:t>engage with stakeholders to advance the</a:t>
            </a:r>
            <a:r>
              <a:rPr lang="tr-TR" sz="1200" dirty="0" smtClean="0"/>
              <a:t> </a:t>
            </a:r>
            <a:r>
              <a:rPr lang="en-US" sz="1200" dirty="0" smtClean="0"/>
              <a:t>sustainable finance agenda</a:t>
            </a:r>
            <a:endParaRPr lang="tr-TR" sz="1200" dirty="0" smtClean="0"/>
          </a:p>
          <a:p>
            <a:pPr>
              <a:buFont typeface="+mj-lt"/>
              <a:buAutoNum type="arabicPeriod"/>
            </a:pPr>
            <a:r>
              <a:rPr lang="tr-TR" sz="1200" dirty="0" smtClean="0"/>
              <a:t>P</a:t>
            </a:r>
            <a:r>
              <a:rPr lang="en-US" sz="1200" dirty="0" err="1" smtClean="0"/>
              <a:t>rovide</a:t>
            </a:r>
            <a:r>
              <a:rPr lang="en-US" sz="1200" dirty="0" smtClean="0"/>
              <a:t> markets and products that support the scaling-up</a:t>
            </a:r>
            <a:r>
              <a:rPr lang="tr-TR" sz="1200" dirty="0" smtClean="0"/>
              <a:t> </a:t>
            </a:r>
            <a:r>
              <a:rPr lang="en-US" sz="1200" dirty="0" smtClean="0"/>
              <a:t>of sustainable finance and reorientation of financial flows</a:t>
            </a:r>
            <a:endParaRPr lang="tr-TR" sz="1200" dirty="0" smtClean="0"/>
          </a:p>
          <a:p>
            <a:pPr>
              <a:buFont typeface="+mj-lt"/>
              <a:buAutoNum type="arabicPeriod"/>
            </a:pPr>
            <a:r>
              <a:rPr lang="tr-TR" sz="1200" dirty="0" smtClean="0"/>
              <a:t>E</a:t>
            </a:r>
            <a:r>
              <a:rPr lang="en-US" sz="1200" dirty="0" smtClean="0"/>
              <a:t>stablish effective internal governance and operational</a:t>
            </a:r>
            <a:r>
              <a:rPr lang="tr-TR" sz="1200" dirty="0" smtClean="0"/>
              <a:t> </a:t>
            </a:r>
            <a:r>
              <a:rPr lang="en-US" sz="1200" dirty="0" smtClean="0"/>
              <a:t>processes and policies to support their sustainability efforts</a:t>
            </a:r>
            <a:endParaRPr lang="tr-TR" sz="1200" dirty="0" smtClean="0"/>
          </a:p>
          <a:p>
            <a:pPr marL="0" indent="0">
              <a:buFont typeface="Arial" panose="020B0604020202020204" pitchFamily="34" charset="0"/>
              <a:buNone/>
            </a:pPr>
            <a:endParaRPr lang="tr-TR" dirty="0" smtClean="0"/>
          </a:p>
        </p:txBody>
      </p:sp>
      <p:sp>
        <p:nvSpPr>
          <p:cNvPr id="4" name="Slide Number Placeholder 3"/>
          <p:cNvSpPr>
            <a:spLocks noGrp="1"/>
          </p:cNvSpPr>
          <p:nvPr>
            <p:ph type="sldNum" sz="quarter" idx="10"/>
          </p:nvPr>
        </p:nvSpPr>
        <p:spPr/>
        <p:txBody>
          <a:bodyPr/>
          <a:lstStyle/>
          <a:p>
            <a:fld id="{5F872AF4-CAFA-8040-8A0F-909B4A09587C}" type="slidenum">
              <a:rPr lang="en-US" smtClean="0"/>
              <a:pPr/>
              <a:t>7</a:t>
            </a:fld>
            <a:endParaRPr lang="en-US"/>
          </a:p>
        </p:txBody>
      </p:sp>
    </p:spTree>
    <p:extLst>
      <p:ext uri="{BB962C8B-B14F-4D97-AF65-F5344CB8AC3E}">
        <p14:creationId xmlns:p14="http://schemas.microsoft.com/office/powerpoint/2010/main" val="88052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171450" indent="-171450" algn="just">
              <a:buFont typeface="Arial" panose="020B0604020202020204" pitchFamily="34" charset="0"/>
              <a:buChar char="•"/>
            </a:pPr>
            <a:r>
              <a:rPr lang="tr-TR" sz="1200" dirty="0" smtClean="0"/>
              <a:t>UN-SSE in collaboration with WFE published a report; ‘How Exchanges Can Embed Sustainability Within Their Operations’ on 24 September 2019</a:t>
            </a:r>
          </a:p>
          <a:p>
            <a:pPr marL="171450" indent="-171450">
              <a:buFont typeface="Arial" panose="020B0604020202020204" pitchFamily="34" charset="0"/>
              <a:buChar char="•"/>
            </a:pPr>
            <a:r>
              <a:rPr lang="tr-TR" sz="1200" baseline="0" dirty="0" smtClean="0"/>
              <a:t>Report</a:t>
            </a:r>
            <a:r>
              <a:rPr lang="en-US" sz="1200" b="0" i="0" u="none" strike="noStrike" kern="1200" baseline="0" dirty="0" smtClean="0">
                <a:solidFill>
                  <a:schemeClr val="tx1"/>
                </a:solidFill>
                <a:latin typeface="+mn-lt"/>
                <a:ea typeface="+mn-ea"/>
                <a:cs typeface="+mn-cs"/>
              </a:rPr>
              <a:t> provides a blueprint for embedding</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sustainability into exchange operations. The blueprint</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highlights four focus areas where exchanges can</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implement recommended practices and actions to</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ensure that sustainability becomes integrated across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business. These areas are:</a:t>
            </a:r>
            <a:endParaRPr lang="tr-TR"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en-US" sz="1200" b="1" i="0" u="none" strike="noStrike" kern="1200" baseline="0" dirty="0" smtClean="0">
                <a:solidFill>
                  <a:schemeClr val="tx1"/>
                </a:solidFill>
                <a:latin typeface="+mn-lt"/>
                <a:ea typeface="+mn-ea"/>
                <a:cs typeface="+mn-cs"/>
              </a:rPr>
              <a:t>Ensuring sustainability is integrated into the</a:t>
            </a:r>
            <a:r>
              <a:rPr lang="tr-TR" sz="1200" b="1"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exchange’s strategic planning</a:t>
            </a:r>
            <a:r>
              <a:rPr lang="en-US" sz="1200" b="0" i="0" u="none" strike="noStrike" kern="1200" baseline="0" dirty="0" smtClean="0">
                <a:solidFill>
                  <a:schemeClr val="tx1"/>
                </a:solidFill>
                <a:latin typeface="+mn-lt"/>
                <a:ea typeface="+mn-ea"/>
                <a:cs typeface="+mn-cs"/>
              </a:rPr>
              <a:t>: the integration</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of sustainability into an exchange’s strategy and</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business plan should occur at the outset of the</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strategy development process, and form part of its</a:t>
            </a:r>
            <a:r>
              <a:rPr lang="tr-TR"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vision and mission</a:t>
            </a:r>
            <a:endParaRPr lang="tr-TR"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en-US" sz="1200" b="1" dirty="0" smtClean="0"/>
              <a:t>Governance and risk management: </a:t>
            </a:r>
            <a:r>
              <a:rPr lang="en-US" sz="1200" dirty="0" smtClean="0"/>
              <a:t>an</a:t>
            </a:r>
            <a:r>
              <a:rPr lang="tr-TR" sz="1200" baseline="0" dirty="0" smtClean="0"/>
              <a:t> </a:t>
            </a:r>
            <a:r>
              <a:rPr lang="en-US" sz="1200" dirty="0" smtClean="0"/>
              <a:t>exchange’s senior management and leadership</a:t>
            </a:r>
            <a:r>
              <a:rPr lang="tr-TR" sz="1200" baseline="0" dirty="0" smtClean="0"/>
              <a:t> </a:t>
            </a:r>
            <a:r>
              <a:rPr lang="en-US" sz="1200" dirty="0" smtClean="0"/>
              <a:t>team should show commitment to embedding</a:t>
            </a:r>
            <a:r>
              <a:rPr lang="tr-TR" sz="1200" baseline="0" dirty="0" smtClean="0"/>
              <a:t> </a:t>
            </a:r>
            <a:r>
              <a:rPr lang="en-US" sz="1200" dirty="0" smtClean="0"/>
              <a:t>sustainability; sustainability should also be</a:t>
            </a:r>
            <a:r>
              <a:rPr lang="tr-TR" sz="1200" baseline="0" dirty="0" smtClean="0"/>
              <a:t> </a:t>
            </a:r>
            <a:r>
              <a:rPr lang="en-US" sz="1200" dirty="0" smtClean="0"/>
              <a:t>incorporated within the exchange’s structure and</a:t>
            </a:r>
            <a:r>
              <a:rPr lang="tr-TR" sz="1200" baseline="0" dirty="0" smtClean="0"/>
              <a:t> </a:t>
            </a:r>
            <a:r>
              <a:rPr lang="en-US" sz="1200" dirty="0" smtClean="0"/>
              <a:t>mandate</a:t>
            </a:r>
            <a:endParaRPr lang="tr-TR" sz="1200" dirty="0" smtClean="0"/>
          </a:p>
          <a:p>
            <a:pPr marL="171450" indent="-171450">
              <a:buFont typeface="Arial" panose="020B0604020202020204" pitchFamily="34" charset="0"/>
              <a:buChar char="•"/>
            </a:pPr>
            <a:r>
              <a:rPr lang="en-US" sz="1200" b="1" dirty="0" smtClean="0"/>
              <a:t>ESG impact, covering the management of</a:t>
            </a:r>
            <a:r>
              <a:rPr lang="tr-TR" sz="1200" b="1" baseline="0" dirty="0" smtClean="0"/>
              <a:t> </a:t>
            </a:r>
            <a:r>
              <a:rPr lang="en-US" sz="1200" b="1" dirty="0" smtClean="0"/>
              <a:t>the exchange’s direct impacts:</a:t>
            </a:r>
            <a:r>
              <a:rPr lang="en-US" sz="1200" dirty="0" smtClean="0"/>
              <a:t> exchanges</a:t>
            </a:r>
            <a:r>
              <a:rPr lang="tr-TR" sz="1200" baseline="0" dirty="0" smtClean="0"/>
              <a:t> </a:t>
            </a:r>
            <a:r>
              <a:rPr lang="en-US" sz="1200" dirty="0" smtClean="0"/>
              <a:t>should be able to leverage existing sustainability</a:t>
            </a:r>
            <a:r>
              <a:rPr lang="tr-TR" sz="1200" baseline="0" dirty="0" smtClean="0"/>
              <a:t> </a:t>
            </a:r>
            <a:r>
              <a:rPr lang="en-US" sz="1200" dirty="0" smtClean="0"/>
              <a:t>management resources to identify and manage the</a:t>
            </a:r>
            <a:r>
              <a:rPr lang="tr-TR" sz="1200" baseline="0" dirty="0" smtClean="0"/>
              <a:t> </a:t>
            </a:r>
            <a:r>
              <a:rPr lang="en-US" sz="1200" dirty="0" smtClean="0"/>
              <a:t>impact of their own operations on the environment</a:t>
            </a:r>
            <a:r>
              <a:rPr lang="tr-TR" sz="1200" baseline="0" dirty="0" smtClean="0"/>
              <a:t> </a:t>
            </a:r>
            <a:r>
              <a:rPr lang="en-US" sz="1200" dirty="0" smtClean="0"/>
              <a:t>and society. The exchange should develop policies,</a:t>
            </a:r>
            <a:r>
              <a:rPr lang="tr-TR" sz="1200" baseline="0" dirty="0" smtClean="0"/>
              <a:t> </a:t>
            </a:r>
            <a:r>
              <a:rPr lang="en-US" sz="1200" dirty="0" smtClean="0"/>
              <a:t>processes and procedures to address these</a:t>
            </a:r>
            <a:r>
              <a:rPr lang="tr-TR" sz="1200" baseline="0" dirty="0" smtClean="0"/>
              <a:t> </a:t>
            </a:r>
            <a:r>
              <a:rPr lang="en-US" sz="1200" dirty="0" smtClean="0"/>
              <a:t>operational priorities, which should be monitored</a:t>
            </a:r>
            <a:r>
              <a:rPr lang="tr-TR" sz="1200" baseline="0" dirty="0" smtClean="0"/>
              <a:t> </a:t>
            </a:r>
            <a:r>
              <a:rPr lang="en-US" sz="1200" dirty="0" smtClean="0"/>
              <a:t>and evaluated to track progress</a:t>
            </a:r>
            <a:endParaRPr lang="tr-TR" sz="1200" dirty="0" smtClean="0"/>
          </a:p>
          <a:p>
            <a:pPr marL="171450" indent="-171450">
              <a:buFont typeface="Arial" panose="020B0604020202020204" pitchFamily="34" charset="0"/>
              <a:buChar char="•"/>
            </a:pPr>
            <a:r>
              <a:rPr lang="en-US" sz="1200" b="1" dirty="0" smtClean="0"/>
              <a:t>Dedicated resources, to enable the</a:t>
            </a:r>
            <a:r>
              <a:rPr lang="tr-TR" sz="1200" b="1" baseline="0" dirty="0" smtClean="0"/>
              <a:t> </a:t>
            </a:r>
            <a:r>
              <a:rPr lang="en-US" sz="1200" b="1" dirty="0" smtClean="0"/>
              <a:t>sustainability work to move forward:</a:t>
            </a:r>
            <a:r>
              <a:rPr lang="en-US" sz="1200" dirty="0" smtClean="0"/>
              <a:t> either</a:t>
            </a:r>
            <a:r>
              <a:rPr lang="tr-TR" sz="1200" baseline="0" dirty="0" smtClean="0"/>
              <a:t> </a:t>
            </a:r>
            <a:r>
              <a:rPr lang="en-US" sz="1200" dirty="0" smtClean="0"/>
              <a:t>an individual or team should be responsible </a:t>
            </a:r>
            <a:r>
              <a:rPr lang="en-US" sz="1200" dirty="0" err="1" smtClean="0"/>
              <a:t>fo</a:t>
            </a:r>
            <a:r>
              <a:rPr lang="tr-TR" sz="1200" dirty="0" smtClean="0"/>
              <a:t>r</a:t>
            </a:r>
            <a:r>
              <a:rPr lang="tr-TR" sz="1200" baseline="0" dirty="0" smtClean="0"/>
              <a:t> </a:t>
            </a:r>
            <a:r>
              <a:rPr lang="en-US" sz="1200" dirty="0" smtClean="0"/>
              <a:t>overseeing the implementation of an exchange’s</a:t>
            </a:r>
            <a:r>
              <a:rPr lang="tr-TR" sz="1200" baseline="0" dirty="0" smtClean="0"/>
              <a:t> </a:t>
            </a:r>
            <a:r>
              <a:rPr lang="en-US" sz="1200" dirty="0" smtClean="0"/>
              <a:t>sustainability </a:t>
            </a:r>
            <a:r>
              <a:rPr lang="en-US" sz="1200" dirty="0" err="1" smtClean="0"/>
              <a:t>workplan</a:t>
            </a:r>
            <a:r>
              <a:rPr lang="en-US" sz="1200" dirty="0" smtClean="0"/>
              <a:t>. Fostering a broader</a:t>
            </a:r>
            <a:r>
              <a:rPr lang="tr-TR" sz="1200" baseline="0" dirty="0" smtClean="0"/>
              <a:t> </a:t>
            </a:r>
            <a:r>
              <a:rPr lang="en-US" sz="1200" dirty="0" smtClean="0"/>
              <a:t>sustainability culture, along with </a:t>
            </a:r>
            <a:r>
              <a:rPr lang="en-US" sz="1200" dirty="0" err="1" smtClean="0"/>
              <a:t>awarenes</a:t>
            </a:r>
            <a:r>
              <a:rPr lang="tr-TR" sz="1200" dirty="0" smtClean="0"/>
              <a:t>s</a:t>
            </a:r>
            <a:r>
              <a:rPr lang="tr-TR" sz="1200" baseline="0" dirty="0" smtClean="0"/>
              <a:t> </a:t>
            </a:r>
            <a:r>
              <a:rPr lang="en-US" sz="1200" dirty="0" err="1" smtClean="0"/>
              <a:t>programmes</a:t>
            </a:r>
            <a:r>
              <a:rPr lang="en-US" sz="1200" dirty="0" smtClean="0"/>
              <a:t>, can further steer an exchange</a:t>
            </a:r>
            <a:r>
              <a:rPr lang="tr-TR" sz="1200" baseline="0" dirty="0" smtClean="0"/>
              <a:t> </a:t>
            </a:r>
            <a:r>
              <a:rPr lang="en-US" sz="1200" dirty="0" smtClean="0"/>
              <a:t>towards improved sustainability. Initiatives can</a:t>
            </a:r>
            <a:r>
              <a:rPr lang="tr-TR" sz="1200" baseline="0" dirty="0" smtClean="0"/>
              <a:t> </a:t>
            </a:r>
            <a:r>
              <a:rPr lang="en-US" sz="1200" dirty="0" smtClean="0"/>
              <a:t>include greater communication of sustainability</a:t>
            </a:r>
            <a:r>
              <a:rPr lang="tr-TR" sz="1200" baseline="0" dirty="0" smtClean="0"/>
              <a:t> </a:t>
            </a:r>
            <a:r>
              <a:rPr lang="en-US" sz="1200" dirty="0" smtClean="0"/>
              <a:t>progress; an</a:t>
            </a:r>
            <a:r>
              <a:rPr lang="tr-TR" sz="1200" baseline="0" dirty="0" smtClean="0"/>
              <a:t> </a:t>
            </a:r>
            <a:r>
              <a:rPr lang="en-US" sz="1200" dirty="0" smtClean="0"/>
              <a:t>increased emphasis on recycling and</a:t>
            </a:r>
            <a:r>
              <a:rPr lang="tr-TR" sz="1200" baseline="0" dirty="0" smtClean="0"/>
              <a:t> </a:t>
            </a:r>
            <a:r>
              <a:rPr lang="en-US" sz="1200" dirty="0" smtClean="0"/>
              <a:t>energy efficiency; and opportunities for </a:t>
            </a:r>
            <a:r>
              <a:rPr lang="en-US" sz="1200" dirty="0" err="1" smtClean="0"/>
              <a:t>involvemen</a:t>
            </a:r>
            <a:r>
              <a:rPr lang="tr-TR" sz="1200" dirty="0" smtClean="0"/>
              <a:t>t</a:t>
            </a:r>
            <a:r>
              <a:rPr lang="tr-TR" sz="1200" baseline="0" dirty="0" smtClean="0"/>
              <a:t> </a:t>
            </a:r>
            <a:r>
              <a:rPr lang="en-US" sz="1200" dirty="0" smtClean="0"/>
              <a:t>such as volunteering.</a:t>
            </a:r>
            <a:endParaRPr lang="tr-TR" sz="1200" dirty="0" smtClean="0"/>
          </a:p>
          <a:p>
            <a:pPr marL="171450" indent="-171450">
              <a:buFont typeface="Arial" panose="020B0604020202020204" pitchFamily="34" charset="0"/>
              <a:buChar char="•"/>
            </a:pPr>
            <a:endParaRPr lang="tr-TR" sz="1200" dirty="0" smtClean="0"/>
          </a:p>
          <a:p>
            <a:pPr marL="171450" indent="-171450">
              <a:buFont typeface="Arial" panose="020B0604020202020204" pitchFamily="34" charset="0"/>
              <a:buChar char="•"/>
            </a:pPr>
            <a:endParaRPr lang="tr-TR"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8</a:t>
            </a:fld>
            <a:endParaRPr lang="en-US"/>
          </a:p>
        </p:txBody>
      </p:sp>
    </p:spTree>
    <p:extLst>
      <p:ext uri="{BB962C8B-B14F-4D97-AF65-F5344CB8AC3E}">
        <p14:creationId xmlns:p14="http://schemas.microsoft.com/office/powerpoint/2010/main" val="264457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200" b="0" i="0" kern="1200" dirty="0" smtClean="0">
                <a:solidFill>
                  <a:schemeClr val="tx1"/>
                </a:solidFill>
                <a:effectLst/>
                <a:latin typeface="+mn-lt"/>
                <a:ea typeface="+mn-ea"/>
                <a:cs typeface="+mn-cs"/>
              </a:rPr>
              <a:t>Source:</a:t>
            </a:r>
            <a:r>
              <a:rPr lang="tr-TR" sz="1200" b="0" i="0" kern="1200" baseline="0" dirty="0" smtClean="0">
                <a:solidFill>
                  <a:schemeClr val="tx1"/>
                </a:solidFill>
                <a:effectLst/>
                <a:latin typeface="+mn-lt"/>
                <a:ea typeface="+mn-ea"/>
                <a:cs typeface="+mn-cs"/>
              </a:rPr>
              <a:t> http://www.capitalmarketsmalaysia.com/wp-content/uploads/2017/04/PDF-ICM_SRI-Booklet.pdf</a:t>
            </a:r>
            <a:endParaRPr lang="tr-TR"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tr-TR" sz="1200" b="0" i="0" kern="120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In relation to these figures, Islamic finance</a:t>
            </a:r>
            <a:r>
              <a:rPr lang="tr-TR" sz="1200" dirty="0" smtClean="0"/>
              <a:t> </a:t>
            </a:r>
            <a:r>
              <a:rPr lang="en-US" sz="1200" dirty="0" smtClean="0"/>
              <a:t>remains a niche area that can benefit from</a:t>
            </a:r>
            <a:r>
              <a:rPr lang="tr-TR" sz="1200" dirty="0" smtClean="0"/>
              <a:t> </a:t>
            </a:r>
            <a:r>
              <a:rPr lang="en-US" sz="1200" dirty="0" smtClean="0"/>
              <a:t>broadening its horizon to tap into </a:t>
            </a:r>
            <a:r>
              <a:rPr lang="en-US" sz="1200" dirty="0" err="1" smtClean="0"/>
              <a:t>sociall</a:t>
            </a:r>
            <a:r>
              <a:rPr lang="tr-TR" sz="1200" dirty="0" smtClean="0"/>
              <a:t>y </a:t>
            </a:r>
            <a:r>
              <a:rPr lang="en-US" sz="1200" dirty="0" smtClean="0"/>
              <a:t>conscious investments. </a:t>
            </a: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This will appeal</a:t>
            </a:r>
            <a:r>
              <a:rPr lang="tr-TR" sz="1200" dirty="0" smtClean="0"/>
              <a:t> </a:t>
            </a:r>
            <a:r>
              <a:rPr lang="en-US" sz="1200" dirty="0" smtClean="0"/>
              <a:t>to and attract both Islamic capital as</a:t>
            </a:r>
            <a:r>
              <a:rPr lang="tr-TR" sz="1200" dirty="0" smtClean="0"/>
              <a:t> </a:t>
            </a:r>
            <a:r>
              <a:rPr lang="en-US" sz="1200" dirty="0" smtClean="0"/>
              <a:t>well as a wider global interest. </a:t>
            </a:r>
            <a:endParaRPr lang="tr-TR" sz="1200"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Therefore,</a:t>
            </a:r>
            <a:r>
              <a:rPr lang="tr-TR" sz="1200" dirty="0" smtClean="0"/>
              <a:t> </a:t>
            </a:r>
            <a:r>
              <a:rPr lang="en-US" sz="1200" dirty="0" smtClean="0"/>
              <a:t>understanding the scope of SRI is pivotal</a:t>
            </a:r>
            <a:r>
              <a:rPr lang="tr-TR" sz="1200" dirty="0" smtClean="0"/>
              <a:t> </a:t>
            </a:r>
            <a:r>
              <a:rPr lang="en-US" sz="1200" dirty="0" smtClean="0"/>
              <a:t>for Islamic finance practitioners to match</a:t>
            </a:r>
            <a:r>
              <a:rPr lang="tr-TR" sz="1200" dirty="0" smtClean="0"/>
              <a:t> </a:t>
            </a:r>
            <a:r>
              <a:rPr lang="en-US" sz="1200" dirty="0" smtClean="0"/>
              <a:t>the segment opportunity available in the</a:t>
            </a:r>
            <a:r>
              <a:rPr lang="tr-TR" sz="1200" dirty="0" smtClean="0"/>
              <a:t> </a:t>
            </a:r>
            <a:r>
              <a:rPr lang="en-US" sz="1200" dirty="0" smtClean="0"/>
              <a:t>SRI space.</a:t>
            </a:r>
            <a:endParaRPr lang="tr-TR" sz="120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9</a:t>
            </a:fld>
            <a:endParaRPr lang="en-US"/>
          </a:p>
        </p:txBody>
      </p:sp>
    </p:spTree>
    <p:extLst>
      <p:ext uri="{BB962C8B-B14F-4D97-AF65-F5344CB8AC3E}">
        <p14:creationId xmlns:p14="http://schemas.microsoft.com/office/powerpoint/2010/main" val="2029193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smtClean="0"/>
              <a:t>Ethical, equitable, social and sustainable</a:t>
            </a:r>
            <a:r>
              <a:rPr lang="tr-TR" sz="1200" dirty="0" smtClean="0"/>
              <a:t> </a:t>
            </a:r>
            <a:r>
              <a:rPr lang="en-US" sz="1200" dirty="0" smtClean="0"/>
              <a:t>investments are all synonymous to both</a:t>
            </a:r>
            <a:r>
              <a:rPr lang="tr-TR" sz="1200" dirty="0" smtClean="0"/>
              <a:t> </a:t>
            </a:r>
            <a:r>
              <a:rPr lang="en-US" sz="1200" dirty="0" smtClean="0"/>
              <a:t>Islamic finance and SRI, and global</a:t>
            </a:r>
            <a:r>
              <a:rPr lang="tr-TR" sz="1200" dirty="0" smtClean="0"/>
              <a:t> </a:t>
            </a:r>
            <a:r>
              <a:rPr lang="en-US" sz="1200" dirty="0" smtClean="0"/>
              <a:t>efforts have been made to integrate these</a:t>
            </a:r>
            <a:r>
              <a:rPr lang="tr-TR" sz="1200" dirty="0" smtClean="0"/>
              <a:t> </a:t>
            </a:r>
            <a:r>
              <a:rPr lang="en-US" sz="1200" dirty="0" smtClean="0"/>
              <a:t>commonalities. </a:t>
            </a:r>
            <a:endParaRPr lang="tr-TR" sz="1200" dirty="0" smtClean="0"/>
          </a:p>
          <a:p>
            <a:pPr marL="171450" indent="-171450">
              <a:buFont typeface="Arial" panose="020B0604020202020204" pitchFamily="34" charset="0"/>
              <a:buChar char="•"/>
            </a:pPr>
            <a:r>
              <a:rPr lang="en-US" sz="1200" dirty="0" smtClean="0"/>
              <a:t>Examples among others</a:t>
            </a:r>
            <a:r>
              <a:rPr lang="tr-TR" sz="1200" dirty="0" smtClean="0"/>
              <a:t> </a:t>
            </a:r>
            <a:r>
              <a:rPr lang="en-US" sz="1200" dirty="0" smtClean="0"/>
              <a:t>include </a:t>
            </a:r>
            <a:endParaRPr lang="tr-TR" sz="1200" dirty="0" smtClean="0"/>
          </a:p>
          <a:p>
            <a:pPr marL="171450" indent="-171450">
              <a:buFont typeface="Arial" panose="020B0604020202020204" pitchFamily="34" charset="0"/>
              <a:buChar char="•"/>
            </a:pPr>
            <a:endParaRPr lang="tr-TR" sz="1200" b="0" i="0" kern="1200" baseline="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UK Financial Services Authority</a:t>
            </a:r>
            <a:r>
              <a:rPr lang="tr-TR" sz="1200" dirty="0" smtClean="0"/>
              <a:t> </a:t>
            </a:r>
            <a:r>
              <a:rPr lang="en-US" sz="1200" dirty="0" smtClean="0"/>
              <a:t>adopts a broad spectrum policy of</a:t>
            </a:r>
            <a:r>
              <a:rPr lang="tr-TR" sz="1200" dirty="0" smtClean="0"/>
              <a:t> </a:t>
            </a:r>
            <a:r>
              <a:rPr lang="en-US" sz="1200" dirty="0" smtClean="0"/>
              <a:t>fairness and justice, and similarly this policy</a:t>
            </a:r>
            <a:r>
              <a:rPr lang="tr-TR" sz="1200" dirty="0" smtClean="0"/>
              <a:t> </a:t>
            </a:r>
            <a:r>
              <a:rPr lang="en-US" sz="1200" dirty="0" smtClean="0"/>
              <a:t>has also been strongly endorsed for Islamic</a:t>
            </a:r>
            <a:r>
              <a:rPr lang="tr-TR" sz="1200" dirty="0" smtClean="0"/>
              <a:t> </a:t>
            </a:r>
            <a:r>
              <a:rPr lang="en-US" sz="1200" dirty="0" smtClean="0"/>
              <a:t>finance by the Islamic Financial Services</a:t>
            </a:r>
            <a:r>
              <a:rPr lang="tr-TR" sz="1200" dirty="0" smtClean="0"/>
              <a:t> </a:t>
            </a:r>
            <a:r>
              <a:rPr lang="en-US" sz="1200" dirty="0" smtClean="0"/>
              <a:t>Board (IFSB 2009b: Principle 1). </a:t>
            </a:r>
            <a:endParaRPr lang="tr-TR" sz="1200" dirty="0" smtClean="0"/>
          </a:p>
          <a:p>
            <a:pPr marL="171450" indent="-171450">
              <a:buFont typeface="Arial" panose="020B0604020202020204" pitchFamily="34" charset="0"/>
              <a:buChar char="•"/>
            </a:pPr>
            <a:endParaRPr lang="tr-TR" sz="1200" b="0" i="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tr-TR" sz="1200" b="0" i="0" kern="1200" dirty="0" smtClean="0">
              <a:solidFill>
                <a:schemeClr val="tx1"/>
              </a:solidFill>
              <a:effectLst/>
              <a:latin typeface="+mn-lt"/>
              <a:ea typeface="+mn-ea"/>
              <a:cs typeface="+mn-cs"/>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5F872AF4-CAFA-8040-8A0F-909B4A09587C}" type="slidenum">
              <a:rPr lang="en-US" smtClean="0"/>
              <a:pPr/>
              <a:t>10</a:t>
            </a:fld>
            <a:endParaRPr lang="en-US"/>
          </a:p>
        </p:txBody>
      </p:sp>
    </p:spTree>
    <p:extLst>
      <p:ext uri="{BB962C8B-B14F-4D97-AF65-F5344CB8AC3E}">
        <p14:creationId xmlns:p14="http://schemas.microsoft.com/office/powerpoint/2010/main" val="32672330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bi_powerpoint_sunum+-02.jpg"/>
          <p:cNvPicPr>
            <a:picLocks noChangeAspect="1"/>
          </p:cNvPicPr>
          <p:nvPr userDrawn="1"/>
        </p:nvPicPr>
        <p:blipFill>
          <a:blip r:embed="rId2"/>
          <a:stretch>
            <a:fillRect/>
          </a:stretch>
        </p:blipFill>
        <p:spPr>
          <a:xfrm>
            <a:off x="1" y="-1"/>
            <a:ext cx="9144000" cy="6858001"/>
          </a:xfrm>
          <a:prstGeom prst="rect">
            <a:avLst/>
          </a:prstGeom>
        </p:spPr>
      </p:pic>
      <p:sp>
        <p:nvSpPr>
          <p:cNvPr id="2" name="Title 1"/>
          <p:cNvSpPr>
            <a:spLocks noGrp="1"/>
          </p:cNvSpPr>
          <p:nvPr>
            <p:ph type="ctrTitle" hasCustomPrompt="1"/>
          </p:nvPr>
        </p:nvSpPr>
        <p:spPr>
          <a:xfrm>
            <a:off x="460798" y="2249066"/>
            <a:ext cx="3190188" cy="3572048"/>
          </a:xfrm>
          <a:prstGeom prst="rect">
            <a:avLst/>
          </a:prstGeom>
        </p:spPr>
        <p:txBody>
          <a:bodyPr anchor="t"/>
          <a:lstStyle>
            <a:lvl1pPr algn="l">
              <a:defRPr sz="4400">
                <a:solidFill>
                  <a:srgbClr val="003678"/>
                </a:solidFill>
              </a:defRPr>
            </a:lvl1pPr>
          </a:lstStyle>
          <a:p>
            <a:r>
              <a:rPr lang="tr-TR" dirty="0" smtClean="0"/>
              <a:t>Click </a:t>
            </a:r>
            <a:br>
              <a:rPr lang="tr-TR" dirty="0" smtClean="0"/>
            </a:br>
            <a:r>
              <a:rPr lang="tr-TR" dirty="0" smtClean="0"/>
              <a:t>to edit </a:t>
            </a:r>
            <a:br>
              <a:rPr lang="tr-TR" dirty="0" smtClean="0"/>
            </a:br>
            <a:r>
              <a:rPr lang="tr-TR" dirty="0" smtClean="0"/>
              <a:t>Master </a:t>
            </a:r>
            <a:br>
              <a:rPr lang="tr-TR" dirty="0" smtClean="0"/>
            </a:br>
            <a:r>
              <a:rPr lang="tr-TR" dirty="0" smtClean="0"/>
              <a:t>title style</a:t>
            </a:r>
            <a:endParaRPr lang="en-US" dirty="0"/>
          </a:p>
        </p:txBody>
      </p:sp>
      <p:pic>
        <p:nvPicPr>
          <p:cNvPr id="12" name="Picture 11" descr="yatay yatirimli.jpg"/>
          <p:cNvPicPr>
            <a:picLocks noChangeAspect="1"/>
          </p:cNvPicPr>
          <p:nvPr userDrawn="1"/>
        </p:nvPicPr>
        <p:blipFill>
          <a:blip r:embed="rId3">
            <a:clrChange>
              <a:clrFrom>
                <a:srgbClr val="FFFFFF"/>
              </a:clrFrom>
              <a:clrTo>
                <a:srgbClr val="FFFFFF">
                  <a:alpha val="0"/>
                </a:srgbClr>
              </a:clrTo>
            </a:clrChange>
          </a:blip>
          <a:srcRect l="41801" t="62497" b="7022"/>
          <a:stretch>
            <a:fillRect/>
          </a:stretch>
        </p:blipFill>
        <p:spPr>
          <a:xfrm>
            <a:off x="6772843" y="3294221"/>
            <a:ext cx="2265333" cy="7011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9" name="Media Placeholder 17"/>
          <p:cNvSpPr>
            <a:spLocks noGrp="1"/>
          </p:cNvSpPr>
          <p:nvPr>
            <p:ph type="media" sz="quarter" idx="13"/>
          </p:nvPr>
        </p:nvSpPr>
        <p:spPr>
          <a:xfrm>
            <a:off x="457200" y="1282699"/>
            <a:ext cx="8229600" cy="4816475"/>
          </a:xfrm>
          <a:prstGeom prst="rect">
            <a:avLst/>
          </a:prstGeom>
        </p:spPr>
        <p:txBody>
          <a:bodyPr/>
          <a:lstStyle/>
          <a:p>
            <a:endParaRPr lang="en-US"/>
          </a:p>
        </p:txBody>
      </p:sp>
      <p:sp>
        <p:nvSpPr>
          <p:cNvPr id="20" name="Text Placeholder 3"/>
          <p:cNvSpPr>
            <a:spLocks noGrp="1"/>
          </p:cNvSpPr>
          <p:nvPr>
            <p:ph type="body" sz="half" idx="2"/>
          </p:nvPr>
        </p:nvSpPr>
        <p:spPr>
          <a:xfrm>
            <a:off x="1792288" y="6356350"/>
            <a:ext cx="5486400" cy="5016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cxnSp>
        <p:nvCxnSpPr>
          <p:cNvPr id="7" name="Straight Connector 6"/>
          <p:cNvCxnSpPr/>
          <p:nvPr userDrawn="1"/>
        </p:nvCxnSpPr>
        <p:spPr>
          <a:xfrm>
            <a:off x="457200" y="6356349"/>
            <a:ext cx="7086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a:prstGeom prst="rect">
            <a:avLst/>
          </a:prstGeom>
        </p:spPr>
        <p:txBody>
          <a:bodyPr vert="eaVert"/>
          <a:lstStyle/>
          <a:p>
            <a:r>
              <a:rPr lang="tr-TR"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lus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870800"/>
            <a:ext cx="8229600" cy="4123411"/>
          </a:xfrm>
          <a:prstGeom prst="rect">
            <a:avLst/>
          </a:prstGeom>
        </p:spPr>
        <p:txBody>
          <a:bodyPr/>
          <a:lstStyle>
            <a:lvl1pPr>
              <a:lnSpc>
                <a:spcPct val="90000"/>
              </a:lnSpc>
              <a:defRPr/>
            </a:lvl1pPr>
            <a:lvl2pPr indent="-223200">
              <a:lnSpc>
                <a:spcPct val="90000"/>
              </a:lnSpc>
              <a:defRPr/>
            </a:lvl2pPr>
            <a:lvl3pPr indent="-223200">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GB" dirty="0" smtClean="0"/>
          </a:p>
        </p:txBody>
      </p:sp>
    </p:spTree>
    <p:extLst>
      <p:ext uri="{BB962C8B-B14F-4D97-AF65-F5344CB8AC3E}">
        <p14:creationId xmlns:p14="http://schemas.microsoft.com/office/powerpoint/2010/main" val="333441537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003678"/>
                </a:solidFill>
              </a:defRPr>
            </a:lvl1pPr>
          </a:lstStyle>
          <a:p>
            <a:r>
              <a:rPr lang="tr-TR"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35100"/>
            <a:ext cx="3008313" cy="1162050"/>
          </a:xfrm>
          <a:prstGeom prst="rect">
            <a:avLst/>
          </a:prstGeom>
        </p:spPr>
        <p:txBody>
          <a:bodyPr anchor="b"/>
          <a:lstStyle>
            <a:lvl1pPr algn="l">
              <a:defRPr sz="2000" b="1"/>
            </a:lvl1pPr>
          </a:lstStyle>
          <a:p>
            <a:r>
              <a:rPr lang="tr-TR" dirty="0" smtClean="0"/>
              <a:t>Click to edit Master title style</a:t>
            </a:r>
            <a:endParaRPr lang="en-US" dirty="0"/>
          </a:p>
        </p:txBody>
      </p:sp>
      <p:sp>
        <p:nvSpPr>
          <p:cNvPr id="3" name="Content Placeholder 2"/>
          <p:cNvSpPr>
            <a:spLocks noGrp="1"/>
          </p:cNvSpPr>
          <p:nvPr>
            <p:ph idx="1"/>
          </p:nvPr>
        </p:nvSpPr>
        <p:spPr>
          <a:xfrm>
            <a:off x="3575050" y="1435100"/>
            <a:ext cx="5111750" cy="46910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dirty="0" smtClean="0"/>
              <a:t>Click to edit Master text styles</a:t>
            </a:r>
          </a:p>
          <a:p>
            <a:pPr lvl="1"/>
            <a:r>
              <a:rPr lang="tr-TR" dirty="0" smtClean="0"/>
              <a:t>Second level</a:t>
            </a:r>
          </a:p>
          <a:p>
            <a:pPr lvl="2"/>
            <a:r>
              <a:rPr lang="tr-TR" dirty="0" smtClean="0"/>
              <a:t>Third level</a:t>
            </a:r>
          </a:p>
          <a:p>
            <a:pPr lvl="3"/>
            <a:r>
              <a:rPr lang="tr-TR" dirty="0" smtClean="0"/>
              <a:t>Fourth level</a:t>
            </a:r>
          </a:p>
          <a:p>
            <a:pPr lvl="4"/>
            <a:r>
              <a:rPr lang="tr-TR" dirty="0" smtClean="0"/>
              <a:t>Fifth level</a:t>
            </a:r>
            <a:endParaRPr lang="en-US" dirty="0"/>
          </a:p>
        </p:txBody>
      </p:sp>
      <p:sp>
        <p:nvSpPr>
          <p:cNvPr id="4" name="Text Placeholder 3"/>
          <p:cNvSpPr>
            <a:spLocks noGrp="1"/>
          </p:cNvSpPr>
          <p:nvPr>
            <p:ph type="body" sz="half" idx="2"/>
          </p:nvPr>
        </p:nvSpPr>
        <p:spPr>
          <a:xfrm>
            <a:off x="457200" y="2597150"/>
            <a:ext cx="3008313" cy="35290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1282699"/>
            <a:ext cx="5486400" cy="34448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C2F1B69-364D-2C44-B45F-4E0BCDEB2EF9}" type="datetimeFigureOut">
              <a:rPr lang="en-US" smtClean="0"/>
              <a:pPr/>
              <a:t>9/23/2019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6D583DA-B2C2-7340-8950-57E1547728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9" name="Picture 28" descr="bi_powerpoint_sunum++-02.jpg"/>
          <p:cNvPicPr>
            <a:picLocks noChangeAspect="1"/>
          </p:cNvPicPr>
          <p:nvPr userDrawn="1"/>
        </p:nvPicPr>
        <p:blipFill>
          <a:blip r:embed="rId15"/>
          <a:stretch>
            <a:fillRect/>
          </a:stretch>
        </p:blipFill>
        <p:spPr>
          <a:xfrm>
            <a:off x="0" y="0"/>
            <a:ext cx="9144000" cy="6858000"/>
          </a:xfrm>
          <a:prstGeom prst="rect">
            <a:avLst/>
          </a:prstGeom>
        </p:spPr>
      </p:pic>
      <p:cxnSp>
        <p:nvCxnSpPr>
          <p:cNvPr id="21" name="Straight Connector 20"/>
          <p:cNvCxnSpPr/>
          <p:nvPr userDrawn="1"/>
        </p:nvCxnSpPr>
        <p:spPr>
          <a:xfrm>
            <a:off x="0" y="6236311"/>
            <a:ext cx="9144000" cy="158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userDrawn="1"/>
        </p:nvSpPr>
        <p:spPr>
          <a:xfrm>
            <a:off x="0" y="-6413"/>
            <a:ext cx="9144000" cy="1109594"/>
          </a:xfrm>
          <a:prstGeom prst="rect">
            <a:avLst/>
          </a:prstGeom>
          <a:solidFill>
            <a:srgbClr val="0093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0" name="Picture 29" descr="yatay.jpg"/>
          <p:cNvPicPr>
            <a:picLocks noChangeAspect="1"/>
          </p:cNvPicPr>
          <p:nvPr userDrawn="1"/>
        </p:nvPicPr>
        <p:blipFill>
          <a:blip r:embed="rId16"/>
          <a:srcRect l="6731" t="14805" r="11194" b="29796"/>
          <a:stretch>
            <a:fillRect/>
          </a:stretch>
        </p:blipFill>
        <p:spPr>
          <a:xfrm>
            <a:off x="171968" y="6343739"/>
            <a:ext cx="1110927" cy="4431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 id="2147483661" r:id="rId13"/>
  </p:sldLayoutIdLst>
  <p:txStyles>
    <p:titleStyle>
      <a:lvl1pPr algn="l" defTabSz="457200" rtl="0" eaLnBrk="1" latinLnBrk="0" hangingPunct="1">
        <a:spcBef>
          <a:spcPct val="0"/>
        </a:spcBef>
        <a:buNone/>
        <a:defRPr sz="4400" kern="1200">
          <a:solidFill>
            <a:srgbClr val="009FC2"/>
          </a:solidFill>
          <a:latin typeface="Concord"/>
          <a:ea typeface="+mj-ea"/>
          <a:cs typeface="Concord"/>
        </a:defRPr>
      </a:lvl1pPr>
    </p:titleStyle>
    <p:bodyStyle>
      <a:lvl1pPr marL="342900" indent="-342900" algn="l" defTabSz="457200" rtl="0" eaLnBrk="1" latinLnBrk="0" hangingPunct="1">
        <a:spcBef>
          <a:spcPct val="20000"/>
        </a:spcBef>
        <a:buFont typeface="Arial"/>
        <a:buChar char="•"/>
        <a:defRPr sz="2800" b="0" i="0" kern="1200">
          <a:solidFill>
            <a:srgbClr val="009FC2"/>
          </a:solidFill>
          <a:latin typeface="Concord Thin"/>
          <a:ea typeface="+mn-ea"/>
          <a:cs typeface="Concord Thin"/>
        </a:defRPr>
      </a:lvl1pPr>
      <a:lvl2pPr marL="742950" indent="-285750" algn="l" defTabSz="457200" rtl="0" eaLnBrk="1" latinLnBrk="0" hangingPunct="1">
        <a:spcBef>
          <a:spcPct val="20000"/>
        </a:spcBef>
        <a:buFont typeface="Arial"/>
        <a:buChar char="–"/>
        <a:defRPr sz="2400" b="0" i="0" kern="1200">
          <a:solidFill>
            <a:srgbClr val="009FC2"/>
          </a:solidFill>
          <a:latin typeface="Concord Thin"/>
          <a:ea typeface="+mn-ea"/>
          <a:cs typeface="Concord Thin"/>
        </a:defRPr>
      </a:lvl2pPr>
      <a:lvl3pPr marL="1143000" indent="-228600" algn="l" defTabSz="457200" rtl="0" eaLnBrk="1" latinLnBrk="0" hangingPunct="1">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262390" y="682046"/>
            <a:ext cx="5422418" cy="5733609"/>
          </a:xfrm>
          <a:prstGeom prst="rect">
            <a:avLst/>
          </a:prstGeom>
        </p:spPr>
        <p:txBody>
          <a:bodyPr anchor="t"/>
          <a:lstStyle>
            <a:lvl1pPr algn="l">
              <a:defRPr sz="4400">
                <a:solidFill>
                  <a:srgbClr val="003678"/>
                </a:solidFill>
              </a:defRPr>
            </a:lvl1pPr>
          </a:lstStyle>
          <a:p>
            <a:r>
              <a:rPr lang="en-US" dirty="0"/>
              <a:t>Sustainability and Islamic Capital Markets</a:t>
            </a: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a:t/>
            </a:r>
            <a:br>
              <a:rPr lang="tr-TR" dirty="0"/>
            </a:br>
            <a:r>
              <a:rPr lang="tr-TR" sz="3200" dirty="0" smtClean="0">
                <a:solidFill>
                  <a:srgbClr val="0093C0"/>
                </a:solidFill>
              </a:rPr>
              <a:t>Mahmut Aydoğmuş</a:t>
            </a:r>
            <a:endParaRPr lang="en-US" sz="3200" dirty="0">
              <a:solidFill>
                <a:srgbClr val="0093C0"/>
              </a:solidFill>
            </a:endParaRPr>
          </a:p>
        </p:txBody>
      </p:sp>
      <p:grpSp>
        <p:nvGrpSpPr>
          <p:cNvPr id="5" name="Group 4"/>
          <p:cNvGrpSpPr/>
          <p:nvPr/>
        </p:nvGrpSpPr>
        <p:grpSpPr>
          <a:xfrm>
            <a:off x="6379741" y="3287357"/>
            <a:ext cx="2689562" cy="686833"/>
            <a:chOff x="6379741" y="3287357"/>
            <a:chExt cx="2689562" cy="686833"/>
          </a:xfrm>
        </p:grpSpPr>
        <p:sp>
          <p:nvSpPr>
            <p:cNvPr id="4" name="Rectangle 3"/>
            <p:cNvSpPr/>
            <p:nvPr/>
          </p:nvSpPr>
          <p:spPr>
            <a:xfrm>
              <a:off x="6624147" y="3287357"/>
              <a:ext cx="2445156" cy="52298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borsa_bfi.jpg"/>
            <p:cNvPicPr>
              <a:picLocks noChangeAspect="1"/>
            </p:cNvPicPr>
            <p:nvPr/>
          </p:nvPicPr>
          <p:blipFill>
            <a:blip r:embed="rId2">
              <a:clrChange>
                <a:clrFrom>
                  <a:srgbClr val="FFFFFF"/>
                </a:clrFrom>
                <a:clrTo>
                  <a:srgbClr val="FFFFFF">
                    <a:alpha val="0"/>
                  </a:srgbClr>
                </a:clrTo>
              </a:clrChange>
            </a:blip>
            <a:srcRect t="79192"/>
            <a:stretch>
              <a:fillRect/>
            </a:stretch>
          </p:blipFill>
          <p:spPr>
            <a:xfrm>
              <a:off x="6379741" y="3287357"/>
              <a:ext cx="2689562" cy="686833"/>
            </a:xfrm>
            <a:prstGeom prst="rect">
              <a:avLst/>
            </a:prstGeom>
          </p:spPr>
        </p:pic>
      </p:grpSp>
    </p:spTree>
    <p:extLst>
      <p:ext uri="{BB962C8B-B14F-4D97-AF65-F5344CB8AC3E}">
        <p14:creationId xmlns:p14="http://schemas.microsoft.com/office/powerpoint/2010/main" val="2494039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0630" y="1251857"/>
            <a:ext cx="8860970" cy="4800600"/>
          </a:xfrm>
        </p:spPr>
        <p:txBody>
          <a:bodyPr/>
          <a:lstStyle/>
          <a:p>
            <a:pPr marL="285750" lvl="1" indent="-285750" algn="just">
              <a:buFont typeface="Arial" panose="020B0604020202020204" pitchFamily="34" charset="0"/>
              <a:buChar char="•"/>
            </a:pPr>
            <a:r>
              <a:rPr lang="en-US" sz="1600" dirty="0" smtClean="0"/>
              <a:t>According </a:t>
            </a:r>
            <a:r>
              <a:rPr lang="en-US" sz="1600" dirty="0"/>
              <a:t>to </a:t>
            </a:r>
            <a:r>
              <a:rPr lang="en-US" sz="1600" dirty="0" smtClean="0"/>
              <a:t>IFSB Islamic </a:t>
            </a:r>
            <a:r>
              <a:rPr lang="en-US" sz="1600" dirty="0"/>
              <a:t>Financial Services Industry Stability Report 2019, the total worth of the industry reached $2.19 trillion in 2018 </a:t>
            </a:r>
            <a:r>
              <a:rPr lang="en-US" sz="1600" dirty="0" smtClean="0"/>
              <a:t>across </a:t>
            </a:r>
            <a:r>
              <a:rPr lang="en-US" sz="1600" dirty="0"/>
              <a:t>three sectors including Islamic Capital Markets, Islamic Banking and </a:t>
            </a:r>
            <a:r>
              <a:rPr lang="en-US" sz="1600" dirty="0" err="1" smtClean="0"/>
              <a:t>Takāful</a:t>
            </a:r>
            <a:r>
              <a:rPr lang="tr-TR" sz="1600" dirty="0" smtClean="0"/>
              <a:t>. </a:t>
            </a:r>
            <a:r>
              <a:rPr lang="en-US" sz="1600" dirty="0"/>
              <a:t>However, the growth </a:t>
            </a:r>
            <a:r>
              <a:rPr lang="en-US" sz="1600" dirty="0" smtClean="0"/>
              <a:t>has</a:t>
            </a:r>
            <a:r>
              <a:rPr lang="tr-TR" sz="1600" dirty="0" smtClean="0"/>
              <a:t> </a:t>
            </a:r>
            <a:r>
              <a:rPr lang="en-US" sz="1600" dirty="0" smtClean="0"/>
              <a:t>slowed </a:t>
            </a:r>
            <a:r>
              <a:rPr lang="en-US" sz="1600" dirty="0"/>
              <a:t>to a single digit in last few </a:t>
            </a:r>
            <a:r>
              <a:rPr lang="en-US" sz="1600" dirty="0" smtClean="0"/>
              <a:t>years</a:t>
            </a:r>
            <a:r>
              <a:rPr lang="tr-TR" sz="1600" dirty="0" smtClean="0"/>
              <a:t>.</a:t>
            </a:r>
          </a:p>
          <a:p>
            <a:pPr marL="285750" lvl="1" indent="-285750" algn="just">
              <a:buFont typeface="Arial" panose="020B0604020202020204" pitchFamily="34" charset="0"/>
              <a:buChar char="•"/>
            </a:pPr>
            <a:endParaRPr lang="tr-TR" sz="1600" dirty="0"/>
          </a:p>
          <a:p>
            <a:pPr marL="285750" lvl="1" indent="-285750" algn="just">
              <a:buFont typeface="Arial" panose="020B0604020202020204" pitchFamily="34" charset="0"/>
              <a:buChar char="•"/>
            </a:pPr>
            <a:r>
              <a:rPr lang="en-US" sz="1600" dirty="0"/>
              <a:t>Islamic </a:t>
            </a:r>
            <a:r>
              <a:rPr lang="tr-TR" sz="1600" dirty="0"/>
              <a:t>capital markets</a:t>
            </a:r>
            <a:r>
              <a:rPr lang="en-US" sz="1600" dirty="0"/>
              <a:t> could broaden its investor</a:t>
            </a:r>
            <a:r>
              <a:rPr lang="tr-TR" sz="1600" dirty="0"/>
              <a:t> </a:t>
            </a:r>
            <a:r>
              <a:rPr lang="en-US" sz="1600" dirty="0"/>
              <a:t>portfolio by connecting these overlapping</a:t>
            </a:r>
            <a:r>
              <a:rPr lang="tr-TR" sz="1600" dirty="0"/>
              <a:t> </a:t>
            </a:r>
            <a:r>
              <a:rPr lang="en-US" sz="1600" dirty="0"/>
              <a:t>core values it has common with SRI</a:t>
            </a:r>
            <a:r>
              <a:rPr lang="tr-TR" sz="1600" dirty="0"/>
              <a:t> </a:t>
            </a:r>
            <a:r>
              <a:rPr lang="en-US" sz="1600" dirty="0"/>
              <a:t>in order to access the large amount</a:t>
            </a:r>
            <a:r>
              <a:rPr lang="tr-TR" sz="1600" dirty="0"/>
              <a:t> </a:t>
            </a:r>
            <a:r>
              <a:rPr lang="en-US" sz="1600" dirty="0"/>
              <a:t>of SRI funds globally available today.</a:t>
            </a:r>
            <a:r>
              <a:rPr lang="tr-TR" sz="1600" dirty="0"/>
              <a:t> </a:t>
            </a:r>
            <a:endParaRPr lang="tr-TR" sz="1600" dirty="0" smtClean="0"/>
          </a:p>
          <a:p>
            <a:pPr marL="285750" lvl="1" indent="-285750" algn="just">
              <a:buFont typeface="Arial" panose="020B0604020202020204" pitchFamily="34" charset="0"/>
              <a:buChar char="•"/>
            </a:pPr>
            <a:endParaRPr lang="tr-TR" sz="1600" dirty="0" smtClean="0"/>
          </a:p>
          <a:p>
            <a:pPr marL="0" lvl="1" indent="0" algn="just">
              <a:buNone/>
            </a:pPr>
            <a:r>
              <a:rPr lang="tr-TR" sz="1600" dirty="0" smtClean="0"/>
              <a:t>Examples:</a:t>
            </a:r>
          </a:p>
          <a:p>
            <a:pPr marL="285750" lvl="1" indent="-285750" algn="just">
              <a:buFont typeface="Arial" panose="020B0604020202020204" pitchFamily="34" charset="0"/>
              <a:buChar char="•"/>
            </a:pPr>
            <a:r>
              <a:rPr lang="en-US" sz="1600" dirty="0" smtClean="0"/>
              <a:t>UK </a:t>
            </a:r>
            <a:r>
              <a:rPr lang="en-US" sz="1600" dirty="0"/>
              <a:t>based BMO Global </a:t>
            </a:r>
            <a:r>
              <a:rPr lang="en-US" sz="1600" dirty="0" smtClean="0"/>
              <a:t>Asset</a:t>
            </a:r>
            <a:r>
              <a:rPr lang="tr-TR" sz="1600" dirty="0" smtClean="0"/>
              <a:t> </a:t>
            </a:r>
            <a:r>
              <a:rPr lang="en-US" sz="1600" dirty="0" smtClean="0"/>
              <a:t>Management’s Responsible </a:t>
            </a:r>
            <a:r>
              <a:rPr lang="en-US" sz="1600" dirty="0" err="1" smtClean="0"/>
              <a:t>Shariah</a:t>
            </a:r>
            <a:r>
              <a:rPr lang="tr-TR" sz="1600" dirty="0" smtClean="0"/>
              <a:t> </a:t>
            </a:r>
            <a:r>
              <a:rPr lang="en-US" sz="1600" dirty="0" smtClean="0"/>
              <a:t>Global </a:t>
            </a:r>
            <a:r>
              <a:rPr lang="en-US" sz="1600" dirty="0"/>
              <a:t>Equity fund </a:t>
            </a:r>
            <a:r>
              <a:rPr lang="en-US" sz="1600" dirty="0" smtClean="0"/>
              <a:t>launched in</a:t>
            </a:r>
            <a:r>
              <a:rPr lang="tr-TR" sz="1600" dirty="0" smtClean="0"/>
              <a:t> </a:t>
            </a:r>
            <a:r>
              <a:rPr lang="en-US" sz="1600" dirty="0" smtClean="0"/>
              <a:t>2011</a:t>
            </a:r>
            <a:r>
              <a:rPr lang="en-US" sz="1600" dirty="0"/>
              <a:t>, aims to achieve long-term </a:t>
            </a:r>
            <a:r>
              <a:rPr lang="en-US" sz="1600" dirty="0" smtClean="0"/>
              <a:t>capital</a:t>
            </a:r>
            <a:r>
              <a:rPr lang="tr-TR" sz="1600" dirty="0" smtClean="0"/>
              <a:t> </a:t>
            </a:r>
            <a:r>
              <a:rPr lang="en-US" sz="1600" dirty="0" smtClean="0"/>
              <a:t>growth </a:t>
            </a:r>
            <a:r>
              <a:rPr lang="en-US" sz="1600" dirty="0"/>
              <a:t>through a portfolio of global </a:t>
            </a:r>
            <a:r>
              <a:rPr lang="en-US" sz="1600" dirty="0" smtClean="0"/>
              <a:t>equities</a:t>
            </a:r>
            <a:r>
              <a:rPr lang="tr-TR" sz="1600" dirty="0" smtClean="0"/>
              <a:t> </a:t>
            </a:r>
            <a:r>
              <a:rPr lang="en-US" sz="1600" dirty="0" smtClean="0"/>
              <a:t>and </a:t>
            </a:r>
            <a:r>
              <a:rPr lang="en-US" sz="1600" dirty="0"/>
              <a:t>seek out companies whose </a:t>
            </a:r>
            <a:r>
              <a:rPr lang="en-US" sz="1600" dirty="0" smtClean="0"/>
              <a:t>products</a:t>
            </a:r>
            <a:r>
              <a:rPr lang="tr-TR" sz="1600" dirty="0" smtClean="0"/>
              <a:t> </a:t>
            </a:r>
            <a:r>
              <a:rPr lang="en-US" sz="1600" dirty="0" smtClean="0"/>
              <a:t>and </a:t>
            </a:r>
            <a:r>
              <a:rPr lang="en-US" sz="1600" dirty="0"/>
              <a:t>operations are not felt to be </a:t>
            </a:r>
            <a:r>
              <a:rPr lang="en-US" sz="1600" dirty="0" smtClean="0"/>
              <a:t>harming</a:t>
            </a:r>
            <a:r>
              <a:rPr lang="tr-TR" sz="1600" dirty="0" smtClean="0"/>
              <a:t> </a:t>
            </a:r>
            <a:r>
              <a:rPr lang="en-US" sz="1600" dirty="0" smtClean="0"/>
              <a:t>the </a:t>
            </a:r>
            <a:r>
              <a:rPr lang="en-US" sz="1600" dirty="0"/>
              <a:t>world, its people or its wildlife, </a:t>
            </a:r>
            <a:r>
              <a:rPr lang="en-US" sz="1600" dirty="0" smtClean="0"/>
              <a:t>and</a:t>
            </a:r>
            <a:r>
              <a:rPr lang="tr-TR" sz="1600" dirty="0" smtClean="0"/>
              <a:t> </a:t>
            </a:r>
            <a:r>
              <a:rPr lang="en-US" sz="1600" dirty="0" smtClean="0"/>
              <a:t>are </a:t>
            </a:r>
            <a:r>
              <a:rPr lang="en-US" sz="1600" dirty="0"/>
              <a:t>considered to be making a </a:t>
            </a:r>
            <a:r>
              <a:rPr lang="en-US" sz="1600" dirty="0" smtClean="0"/>
              <a:t>positive</a:t>
            </a:r>
            <a:r>
              <a:rPr lang="tr-TR" sz="1600" dirty="0"/>
              <a:t> contribution to </a:t>
            </a:r>
            <a:r>
              <a:rPr lang="tr-TR" sz="1600" dirty="0" smtClean="0"/>
              <a:t>society.</a:t>
            </a:r>
          </a:p>
          <a:p>
            <a:pPr marL="285750" lvl="1" indent="-285750" algn="just">
              <a:buFont typeface="Arial" panose="020B0604020202020204" pitchFamily="34" charset="0"/>
              <a:buChar char="•"/>
            </a:pPr>
            <a:endParaRPr lang="tr-TR" sz="1600" dirty="0"/>
          </a:p>
          <a:p>
            <a:pPr marL="285750" lvl="1" indent="-285750" algn="just">
              <a:buFont typeface="Arial" panose="020B0604020202020204" pitchFamily="34" charset="0"/>
              <a:buChar char="•"/>
            </a:pPr>
            <a:r>
              <a:rPr lang="en-US" sz="1600" dirty="0" smtClean="0"/>
              <a:t>Notable</a:t>
            </a:r>
            <a:r>
              <a:rPr lang="tr-TR" sz="1600" dirty="0" smtClean="0"/>
              <a:t> </a:t>
            </a:r>
            <a:r>
              <a:rPr lang="en-US" sz="1600" dirty="0" smtClean="0"/>
              <a:t>initiative </a:t>
            </a:r>
            <a:r>
              <a:rPr lang="en-US" sz="1600" dirty="0"/>
              <a:t>is traced back to 2009 </a:t>
            </a:r>
            <a:r>
              <a:rPr lang="en-US" sz="1600" dirty="0" smtClean="0"/>
              <a:t>with</a:t>
            </a:r>
            <a:r>
              <a:rPr lang="tr-TR" sz="1600" dirty="0" smtClean="0"/>
              <a:t> </a:t>
            </a:r>
            <a:r>
              <a:rPr lang="en-US" sz="1600" dirty="0" smtClean="0"/>
              <a:t>Sustainable </a:t>
            </a:r>
            <a:r>
              <a:rPr lang="en-US" sz="1600" dirty="0"/>
              <a:t>Asset Management (SAM), </a:t>
            </a:r>
            <a:r>
              <a:rPr lang="en-US" sz="1600" dirty="0" smtClean="0"/>
              <a:t>one</a:t>
            </a:r>
            <a:r>
              <a:rPr lang="tr-TR" sz="1600" dirty="0" smtClean="0"/>
              <a:t> </a:t>
            </a:r>
            <a:r>
              <a:rPr lang="en-US" sz="1600" dirty="0" smtClean="0"/>
              <a:t>of </a:t>
            </a:r>
            <a:r>
              <a:rPr lang="en-US" sz="1600" dirty="0"/>
              <a:t>the leading asset managers in the </a:t>
            </a:r>
            <a:r>
              <a:rPr lang="en-US" sz="1600" dirty="0" smtClean="0"/>
              <a:t>field</a:t>
            </a:r>
            <a:r>
              <a:rPr lang="tr-TR" sz="1600" dirty="0" smtClean="0"/>
              <a:t> </a:t>
            </a:r>
            <a:r>
              <a:rPr lang="en-US" sz="1600" dirty="0" smtClean="0"/>
              <a:t>of </a:t>
            </a:r>
            <a:r>
              <a:rPr lang="en-US" sz="1600" dirty="0"/>
              <a:t>sustainability investments, </a:t>
            </a:r>
            <a:r>
              <a:rPr lang="en-US" sz="1600" dirty="0" smtClean="0"/>
              <a:t>partnered</a:t>
            </a:r>
            <a:r>
              <a:rPr lang="tr-TR" sz="1600" dirty="0" smtClean="0"/>
              <a:t> </a:t>
            </a:r>
            <a:r>
              <a:rPr lang="en-US" sz="1600" dirty="0" smtClean="0"/>
              <a:t>with </a:t>
            </a:r>
            <a:r>
              <a:rPr lang="en-US" sz="1600" dirty="0"/>
              <a:t>Gatehouse Bank to introduce the </a:t>
            </a:r>
            <a:r>
              <a:rPr lang="en-US" sz="1600" dirty="0" smtClean="0"/>
              <a:t>first</a:t>
            </a:r>
            <a:r>
              <a:rPr lang="tr-TR" sz="1600" dirty="0" smtClean="0"/>
              <a:t> </a:t>
            </a:r>
            <a:r>
              <a:rPr lang="en-US" sz="1600" dirty="0" smtClean="0"/>
              <a:t>ever </a:t>
            </a:r>
            <a:r>
              <a:rPr lang="en-US" sz="1600" dirty="0" err="1"/>
              <a:t>Shariah</a:t>
            </a:r>
            <a:r>
              <a:rPr lang="en-US" sz="1600" dirty="0"/>
              <a:t>-compliant </a:t>
            </a:r>
            <a:r>
              <a:rPr lang="en-US" sz="1600" dirty="0" smtClean="0"/>
              <a:t>water–focused</a:t>
            </a:r>
            <a:r>
              <a:rPr lang="tr-TR" sz="1600" dirty="0" smtClean="0"/>
              <a:t> </a:t>
            </a:r>
            <a:r>
              <a:rPr lang="en-US" sz="1600" dirty="0" smtClean="0"/>
              <a:t>investment </a:t>
            </a:r>
            <a:r>
              <a:rPr lang="en-US" sz="1600" dirty="0"/>
              <a:t>strategy.</a:t>
            </a:r>
            <a:endParaRPr lang="tr-TR" sz="1600" dirty="0" smtClean="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pPr lvl="0">
              <a:spcBef>
                <a:spcPct val="0"/>
              </a:spcBef>
              <a:defRPr/>
            </a:pPr>
            <a:r>
              <a:rPr lang="tr-TR" sz="3600" dirty="0" smtClean="0">
                <a:solidFill>
                  <a:schemeClr val="bg1"/>
                </a:solidFill>
                <a:latin typeface="Concord"/>
                <a:ea typeface="+mj-ea"/>
                <a:cs typeface="Concord"/>
              </a:rPr>
              <a:t>Islamic Capital Markets and Sustainability </a:t>
            </a:r>
            <a:endParaRPr lang="tr-TR" sz="3600" dirty="0">
              <a:solidFill>
                <a:schemeClr val="bg1"/>
              </a:solidFill>
              <a:latin typeface="Concord"/>
              <a:ea typeface="+mj-ea"/>
              <a:cs typeface="Concord"/>
            </a:endParaRPr>
          </a:p>
        </p:txBody>
      </p:sp>
    </p:spTree>
    <p:extLst>
      <p:ext uri="{BB962C8B-B14F-4D97-AF65-F5344CB8AC3E}">
        <p14:creationId xmlns:p14="http://schemas.microsoft.com/office/powerpoint/2010/main" val="40166600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4"/>
          <p:cNvSpPr>
            <a:spLocks noGrp="1"/>
          </p:cNvSpPr>
          <p:nvPr>
            <p:ph idx="1"/>
          </p:nvPr>
        </p:nvSpPr>
        <p:spPr>
          <a:xfrm>
            <a:off x="-1284" y="1571529"/>
            <a:ext cx="2299607" cy="3027686"/>
          </a:xfrm>
        </p:spPr>
        <p:txBody>
          <a:bodyPr/>
          <a:lstStyle/>
          <a:p>
            <a:r>
              <a:rPr lang="en-US" sz="1400" dirty="0"/>
              <a:t>Borsa İstanbul has a relatively limited environmental impact. On the other hand, stock exchanges are not only limited to their own activities in the fields of sustainability, corporate governance and social responsibility, but also play a transformative role by directing other organizations in their sphere of influence. </a:t>
            </a:r>
            <a:endParaRPr lang="tr-TR" sz="1400" dirty="0" smtClean="0"/>
          </a:p>
        </p:txBody>
      </p:sp>
      <p:sp>
        <p:nvSpPr>
          <p:cNvPr id="9" name="Title 1"/>
          <p:cNvSpPr txBox="1">
            <a:spLocks/>
          </p:cNvSpPr>
          <p:nvPr/>
        </p:nvSpPr>
        <p:spPr>
          <a:xfrm>
            <a:off x="198408" y="0"/>
            <a:ext cx="8867955" cy="1098000"/>
          </a:xfrm>
          <a:prstGeom prst="rect">
            <a:avLst/>
          </a:prstGeom>
        </p:spPr>
        <p:txBody>
          <a:bodyPr anchor="ctr"/>
          <a:lstStyle/>
          <a:p>
            <a:r>
              <a:rPr lang="tr-TR" sz="3600" dirty="0">
                <a:solidFill>
                  <a:schemeClr val="bg1"/>
                </a:solidFill>
                <a:latin typeface="Concord"/>
                <a:ea typeface="+mj-ea"/>
                <a:cs typeface="Concord"/>
              </a:rPr>
              <a:t>Borsa Istanbul Sustainability Efforts</a:t>
            </a:r>
          </a:p>
        </p:txBody>
      </p:sp>
      <p:pic>
        <p:nvPicPr>
          <p:cNvPr id="2" name="Picture 1"/>
          <p:cNvPicPr>
            <a:picLocks noChangeAspect="1"/>
          </p:cNvPicPr>
          <p:nvPr/>
        </p:nvPicPr>
        <p:blipFill>
          <a:blip r:embed="rId2"/>
          <a:stretch>
            <a:fillRect/>
          </a:stretch>
        </p:blipFill>
        <p:spPr>
          <a:xfrm>
            <a:off x="2386693" y="1346378"/>
            <a:ext cx="6591300" cy="3162300"/>
          </a:xfrm>
          <a:prstGeom prst="rect">
            <a:avLst/>
          </a:prstGeom>
        </p:spPr>
      </p:pic>
      <p:sp>
        <p:nvSpPr>
          <p:cNvPr id="5" name="Content Placeholder 4"/>
          <p:cNvSpPr txBox="1">
            <a:spLocks/>
          </p:cNvSpPr>
          <p:nvPr/>
        </p:nvSpPr>
        <p:spPr>
          <a:xfrm>
            <a:off x="0" y="4757057"/>
            <a:ext cx="8890907" cy="979714"/>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tr-TR" sz="1400" dirty="0" smtClean="0"/>
              <a:t>W</a:t>
            </a:r>
            <a:r>
              <a:rPr lang="en-US" sz="1400" dirty="0" err="1" smtClean="0"/>
              <a:t>hile</a:t>
            </a:r>
            <a:r>
              <a:rPr lang="en-US" sz="1400" dirty="0" smtClean="0"/>
              <a:t> contributing to corporate development of companies and investment environment, Borsa İstanbul aims to play a leading role in development and</a:t>
            </a:r>
            <a:r>
              <a:rPr lang="tr-TR" sz="1400" dirty="0" smtClean="0"/>
              <a:t> </a:t>
            </a:r>
            <a:r>
              <a:rPr lang="en-US" sz="1400" dirty="0" smtClean="0"/>
              <a:t>diversification of capital market instruments by integrating</a:t>
            </a:r>
            <a:r>
              <a:rPr lang="tr-TR" sz="1400" dirty="0" smtClean="0"/>
              <a:t> </a:t>
            </a:r>
            <a:r>
              <a:rPr lang="en-US" sz="1400" dirty="0" smtClean="0"/>
              <a:t>sustainability into decision-making mechanisms and</a:t>
            </a:r>
            <a:r>
              <a:rPr lang="tr-TR" sz="1400" dirty="0" smtClean="0"/>
              <a:t> </a:t>
            </a:r>
            <a:r>
              <a:rPr lang="en-US" sz="1400" dirty="0" smtClean="0"/>
              <a:t>business models </a:t>
            </a:r>
            <a:r>
              <a:rPr lang="tr-TR" sz="1400" dirty="0" smtClean="0"/>
              <a:t>b</a:t>
            </a:r>
            <a:r>
              <a:rPr lang="en-US" sz="1400" dirty="0" smtClean="0"/>
              <a:t>y taking into account global risks and</a:t>
            </a:r>
            <a:r>
              <a:rPr lang="tr-TR" sz="1400" dirty="0" smtClean="0"/>
              <a:t> </a:t>
            </a:r>
            <a:r>
              <a:rPr lang="en-US" sz="1400" dirty="0" smtClean="0"/>
              <a:t>opportunities in developing a sustainable financial system.</a:t>
            </a:r>
            <a:endParaRPr lang="tr-TR" sz="1600" dirty="0"/>
          </a:p>
        </p:txBody>
      </p:sp>
    </p:spTree>
    <p:extLst>
      <p:ext uri="{BB962C8B-B14F-4D97-AF65-F5344CB8AC3E}">
        <p14:creationId xmlns:p14="http://schemas.microsoft.com/office/powerpoint/2010/main" val="422991181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4"/>
          <p:cNvSpPr>
            <a:spLocks noGrp="1"/>
          </p:cNvSpPr>
          <p:nvPr>
            <p:ph idx="1"/>
          </p:nvPr>
        </p:nvSpPr>
        <p:spPr>
          <a:xfrm>
            <a:off x="-1284" y="1219200"/>
            <a:ext cx="8971113" cy="4963885"/>
          </a:xfrm>
        </p:spPr>
        <p:txBody>
          <a:bodyPr/>
          <a:lstStyle/>
          <a:p>
            <a:r>
              <a:rPr lang="tr-TR" sz="1400" b="1" dirty="0" smtClean="0"/>
              <a:t>Sustainability Index: </a:t>
            </a:r>
            <a:r>
              <a:rPr lang="tr-TR" sz="1400" dirty="0" smtClean="0"/>
              <a:t>L</a:t>
            </a:r>
            <a:r>
              <a:rPr lang="en-US" sz="1400" dirty="0" err="1" smtClean="0"/>
              <a:t>aunched</a:t>
            </a:r>
            <a:r>
              <a:rPr lang="en-US" sz="1400" dirty="0" smtClean="0"/>
              <a:t> </a:t>
            </a:r>
            <a:r>
              <a:rPr lang="en-US" sz="1400" dirty="0"/>
              <a:t>on </a:t>
            </a:r>
            <a:r>
              <a:rPr lang="en-US" sz="1400" dirty="0" smtClean="0"/>
              <a:t>November</a:t>
            </a:r>
            <a:r>
              <a:rPr lang="tr-TR" sz="1400" dirty="0" smtClean="0"/>
              <a:t> 4,</a:t>
            </a:r>
            <a:r>
              <a:rPr lang="en-US" sz="1400" dirty="0" smtClean="0"/>
              <a:t> 2014</a:t>
            </a:r>
            <a:r>
              <a:rPr lang="tr-TR" sz="1400" dirty="0" smtClean="0"/>
              <a:t>. Companies listed 50</a:t>
            </a:r>
            <a:r>
              <a:rPr lang="en-US" sz="1400" dirty="0" smtClean="0"/>
              <a:t> </a:t>
            </a:r>
            <a:endParaRPr lang="tr-TR" sz="1400" dirty="0" smtClean="0"/>
          </a:p>
          <a:p>
            <a:endParaRPr lang="tr-TR" sz="1400" dirty="0"/>
          </a:p>
          <a:p>
            <a:r>
              <a:rPr lang="tr-TR" sz="1400" b="1" dirty="0" smtClean="0"/>
              <a:t>Corporate Governance Index: </a:t>
            </a:r>
            <a:r>
              <a:rPr lang="tr-TR" sz="1400" dirty="0" smtClean="0"/>
              <a:t>Launched on August 31, 2007. Companies listed 51</a:t>
            </a:r>
            <a:endParaRPr lang="tr-TR" sz="1400" dirty="0"/>
          </a:p>
          <a:p>
            <a:endParaRPr lang="tr-TR" sz="1400" b="1" dirty="0" smtClean="0"/>
          </a:p>
          <a:p>
            <a:r>
              <a:rPr lang="tr-TR" sz="1400" b="1" dirty="0" smtClean="0"/>
              <a:t>Sustainability Guide for Companies: </a:t>
            </a:r>
            <a:r>
              <a:rPr lang="tr-TR" sz="1400" dirty="0" smtClean="0"/>
              <a:t>Prepared</a:t>
            </a:r>
            <a:r>
              <a:rPr lang="tr-TR" sz="1400" b="1" dirty="0" smtClean="0"/>
              <a:t> </a:t>
            </a:r>
            <a:r>
              <a:rPr lang="en-US" sz="1400" dirty="0" smtClean="0"/>
              <a:t>by </a:t>
            </a:r>
            <a:r>
              <a:rPr lang="en-US" sz="1400" dirty="0"/>
              <a:t>Borsa İstanbul in 2014 </a:t>
            </a:r>
            <a:r>
              <a:rPr lang="tr-TR" sz="1400" dirty="0" smtClean="0"/>
              <a:t>as a practical guide for companies on how to incorporate sustainabiity into their operations </a:t>
            </a:r>
            <a:r>
              <a:rPr lang="en-US" sz="1400" dirty="0" smtClean="0"/>
              <a:t>and </a:t>
            </a:r>
            <a:r>
              <a:rPr lang="en-US" sz="1400" dirty="0"/>
              <a:t>providing them with a roadmap to follow.</a:t>
            </a:r>
            <a:endParaRPr lang="tr-TR" sz="1400" dirty="0" smtClean="0"/>
          </a:p>
          <a:p>
            <a:endParaRPr lang="tr-TR" sz="1400" dirty="0"/>
          </a:p>
          <a:p>
            <a:r>
              <a:rPr lang="tr-TR" sz="1400" b="1" dirty="0" smtClean="0"/>
              <a:t>Sustainability Platform: </a:t>
            </a:r>
            <a:r>
              <a:rPr lang="tr-TR" sz="1400" dirty="0" smtClean="0"/>
              <a:t>Initiated by Borsa İstanbul, a</a:t>
            </a:r>
            <a:r>
              <a:rPr lang="en-US" sz="1400" dirty="0" err="1" smtClean="0"/>
              <a:t>ims</a:t>
            </a:r>
            <a:r>
              <a:rPr lang="en-US" sz="1400" dirty="0" smtClean="0"/>
              <a:t> </a:t>
            </a:r>
            <a:r>
              <a:rPr lang="en-US" sz="1400" dirty="0"/>
              <a:t>to create a </a:t>
            </a:r>
            <a:r>
              <a:rPr lang="en-US" sz="1400" dirty="0" smtClean="0"/>
              <a:t>network </a:t>
            </a:r>
            <a:r>
              <a:rPr lang="tr-TR" sz="1400" dirty="0" smtClean="0"/>
              <a:t>of shareholders to facilitate concerted effort, new ideas and effective action and implementation. </a:t>
            </a:r>
            <a:r>
              <a:rPr lang="en-US" sz="1400" dirty="0" smtClean="0"/>
              <a:t>NGOs </a:t>
            </a:r>
            <a:r>
              <a:rPr lang="en-US" sz="1400" dirty="0"/>
              <a:t>including sectoral unions, associations and foundations, international associations and regulatory authorities may be accepted as members to the Platform.</a:t>
            </a:r>
            <a:endParaRPr lang="tr-TR" sz="1400" dirty="0" smtClean="0"/>
          </a:p>
          <a:p>
            <a:endParaRPr lang="tr-TR" sz="1400" dirty="0"/>
          </a:p>
          <a:p>
            <a:r>
              <a:rPr lang="tr-TR" sz="1400" b="1" dirty="0" smtClean="0"/>
              <a:t>Sustainability Report / </a:t>
            </a:r>
            <a:r>
              <a:rPr lang="tr-TR" sz="1400" b="1" dirty="0"/>
              <a:t>Annual Integrated </a:t>
            </a:r>
            <a:r>
              <a:rPr lang="tr-TR" sz="1400" b="1" dirty="0" smtClean="0"/>
              <a:t>Report: </a:t>
            </a:r>
            <a:r>
              <a:rPr lang="tr-TR" sz="1400" dirty="0" smtClean="0"/>
              <a:t>Prepared by Borsa İstanbul since 2014/2017</a:t>
            </a:r>
          </a:p>
          <a:p>
            <a:endParaRPr lang="tr-TR" sz="1400" dirty="0"/>
          </a:p>
          <a:p>
            <a:r>
              <a:rPr lang="tr-TR" sz="1400" b="1" dirty="0" smtClean="0"/>
              <a:t>Environmental Policy: </a:t>
            </a:r>
            <a:r>
              <a:rPr lang="tr-TR" sz="1400" dirty="0" smtClean="0"/>
              <a:t>Borsa İstanbul S</a:t>
            </a:r>
            <a:r>
              <a:rPr lang="en-US" sz="1400" dirty="0" err="1" smtClean="0"/>
              <a:t>ustainability</a:t>
            </a:r>
            <a:r>
              <a:rPr lang="en-US" sz="1400" dirty="0" smtClean="0"/>
              <a:t> </a:t>
            </a:r>
            <a:r>
              <a:rPr lang="en-US" sz="1400" dirty="0"/>
              <a:t>Committee is responsible for managing environmental sustainability. </a:t>
            </a:r>
            <a:r>
              <a:rPr lang="tr-TR" sz="1400" dirty="0" smtClean="0"/>
              <a:t>E</a:t>
            </a:r>
            <a:r>
              <a:rPr lang="en-US" sz="1400" dirty="0" err="1" smtClean="0"/>
              <a:t>nergy</a:t>
            </a:r>
            <a:r>
              <a:rPr lang="en-US" sz="1400" dirty="0" smtClean="0"/>
              <a:t> usage</a:t>
            </a:r>
            <a:r>
              <a:rPr lang="tr-TR" sz="1400" dirty="0" smtClean="0"/>
              <a:t>,</a:t>
            </a:r>
            <a:r>
              <a:rPr lang="en-US" sz="1400" dirty="0" smtClean="0"/>
              <a:t> </a:t>
            </a:r>
            <a:r>
              <a:rPr lang="en-US" sz="1400" dirty="0"/>
              <a:t>greenhouse gas emissions related to </a:t>
            </a:r>
            <a:r>
              <a:rPr lang="en-US" sz="1400" dirty="0" smtClean="0"/>
              <a:t>operations</a:t>
            </a:r>
            <a:r>
              <a:rPr lang="en-US" sz="1400" dirty="0"/>
              <a:t>, other emissions, water and wastewater, </a:t>
            </a:r>
            <a:r>
              <a:rPr lang="en-US" sz="1400" dirty="0" smtClean="0"/>
              <a:t>waste </a:t>
            </a:r>
            <a:r>
              <a:rPr lang="en-US" sz="1400" dirty="0"/>
              <a:t>management and recycling </a:t>
            </a:r>
            <a:r>
              <a:rPr lang="en-US" sz="1400" dirty="0" smtClean="0"/>
              <a:t>components</a:t>
            </a:r>
            <a:r>
              <a:rPr lang="tr-TR" sz="1400" dirty="0" smtClean="0"/>
              <a:t> are handled through environmental policy in compliance with relevant regulations</a:t>
            </a:r>
            <a:r>
              <a:rPr lang="en-US" sz="1400" dirty="0" smtClean="0"/>
              <a:t>.</a:t>
            </a:r>
            <a:endParaRPr lang="tr-TR" sz="1400" dirty="0" smtClean="0"/>
          </a:p>
          <a:p>
            <a:endParaRPr lang="tr-TR" sz="1400" b="1" dirty="0"/>
          </a:p>
          <a:p>
            <a:r>
              <a:rPr lang="tr-TR" sz="1400" b="1" dirty="0" smtClean="0"/>
              <a:t>Trainings and seminars:</a:t>
            </a:r>
            <a:r>
              <a:rPr lang="tr-TR" sz="1400" dirty="0" smtClean="0"/>
              <a:t> Sustainability </a:t>
            </a:r>
            <a:r>
              <a:rPr lang="tr-TR" sz="1400" dirty="0"/>
              <a:t>and Integrated </a:t>
            </a:r>
            <a:r>
              <a:rPr lang="tr-TR" sz="1400" dirty="0" smtClean="0"/>
              <a:t>Reporting is promoted continuously througout workshops, seminars, trainings and gog ceremonies</a:t>
            </a:r>
          </a:p>
        </p:txBody>
      </p:sp>
      <p:sp>
        <p:nvSpPr>
          <p:cNvPr id="9" name="Title 1"/>
          <p:cNvSpPr txBox="1">
            <a:spLocks/>
          </p:cNvSpPr>
          <p:nvPr/>
        </p:nvSpPr>
        <p:spPr>
          <a:xfrm>
            <a:off x="198408" y="0"/>
            <a:ext cx="8867955" cy="1098000"/>
          </a:xfrm>
          <a:prstGeom prst="rect">
            <a:avLst/>
          </a:prstGeom>
        </p:spPr>
        <p:txBody>
          <a:bodyPr anchor="ctr"/>
          <a:lstStyle/>
          <a:p>
            <a:r>
              <a:rPr lang="tr-TR" sz="3600" dirty="0">
                <a:solidFill>
                  <a:schemeClr val="bg1"/>
                </a:solidFill>
                <a:latin typeface="Concord"/>
                <a:ea typeface="+mj-ea"/>
                <a:cs typeface="Concord"/>
              </a:rPr>
              <a:t>Borsa Istanbul Sustainability Efforts</a:t>
            </a:r>
          </a:p>
        </p:txBody>
      </p:sp>
    </p:spTree>
    <p:extLst>
      <p:ext uri="{BB962C8B-B14F-4D97-AF65-F5344CB8AC3E}">
        <p14:creationId xmlns:p14="http://schemas.microsoft.com/office/powerpoint/2010/main" val="23214057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6379741" y="3287357"/>
            <a:ext cx="2689562" cy="686833"/>
            <a:chOff x="6379741" y="3287357"/>
            <a:chExt cx="2689562" cy="686833"/>
          </a:xfrm>
        </p:grpSpPr>
        <p:sp>
          <p:nvSpPr>
            <p:cNvPr id="4" name="Rectangle 3"/>
            <p:cNvSpPr/>
            <p:nvPr/>
          </p:nvSpPr>
          <p:spPr>
            <a:xfrm>
              <a:off x="6624147" y="3287357"/>
              <a:ext cx="2445156" cy="52298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borsa_bfi.jpg"/>
            <p:cNvPicPr>
              <a:picLocks noChangeAspect="1"/>
            </p:cNvPicPr>
            <p:nvPr/>
          </p:nvPicPr>
          <p:blipFill>
            <a:blip r:embed="rId2">
              <a:clrChange>
                <a:clrFrom>
                  <a:srgbClr val="FFFFFF"/>
                </a:clrFrom>
                <a:clrTo>
                  <a:srgbClr val="FFFFFF">
                    <a:alpha val="0"/>
                  </a:srgbClr>
                </a:clrTo>
              </a:clrChange>
            </a:blip>
            <a:srcRect t="79192"/>
            <a:stretch>
              <a:fillRect/>
            </a:stretch>
          </p:blipFill>
          <p:spPr>
            <a:xfrm>
              <a:off x="6379741" y="3287357"/>
              <a:ext cx="2689562" cy="686833"/>
            </a:xfrm>
            <a:prstGeom prst="rect">
              <a:avLst/>
            </a:prstGeom>
          </p:spPr>
        </p:pic>
      </p:grpSp>
      <p:sp>
        <p:nvSpPr>
          <p:cNvPr id="6" name="Title 1"/>
          <p:cNvSpPr txBox="1">
            <a:spLocks/>
          </p:cNvSpPr>
          <p:nvPr/>
        </p:nvSpPr>
        <p:spPr>
          <a:xfrm>
            <a:off x="0" y="2163291"/>
            <a:ext cx="3753889" cy="1648449"/>
          </a:xfrm>
          <a:prstGeom prst="rect">
            <a:avLst/>
          </a:prstGeom>
        </p:spPr>
        <p:txBody>
          <a:bodyPr anchor="ctr">
            <a:noAutofit/>
          </a:bodyPr>
          <a:lstStyle>
            <a:lvl1pPr algn="l" defTabSz="457200" rtl="0" eaLnBrk="1" latinLnBrk="0" hangingPunct="1">
              <a:spcBef>
                <a:spcPct val="0"/>
              </a:spcBef>
              <a:buNone/>
              <a:defRPr sz="4400" kern="1200">
                <a:solidFill>
                  <a:srgbClr val="003678"/>
                </a:solidFill>
                <a:latin typeface="Concord"/>
                <a:ea typeface="+mj-ea"/>
                <a:cs typeface="Concord"/>
              </a:defRPr>
            </a:lvl1pPr>
          </a:lstStyle>
          <a:p>
            <a:pPr algn="ctr"/>
            <a:r>
              <a:rPr lang="tr-TR" sz="4000" dirty="0" err="1" smtClean="0"/>
              <a:t>Thanks</a:t>
            </a:r>
            <a:endParaRPr lang="en-US" sz="4000" dirty="0"/>
          </a:p>
        </p:txBody>
      </p:sp>
    </p:spTree>
    <p:extLst>
      <p:ext uri="{BB962C8B-B14F-4D97-AF65-F5344CB8AC3E}">
        <p14:creationId xmlns:p14="http://schemas.microsoft.com/office/powerpoint/2010/main" val="303560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56478" y="1577501"/>
            <a:ext cx="8664497" cy="4123411"/>
          </a:xfrm>
        </p:spPr>
        <p:txBody>
          <a:bodyPr/>
          <a:lstStyle/>
          <a:p>
            <a:r>
              <a:rPr lang="tr-TR" b="1" dirty="0" smtClean="0"/>
              <a:t>Sustainable Finance</a:t>
            </a:r>
          </a:p>
          <a:p>
            <a:endParaRPr lang="tr-TR" b="1" dirty="0"/>
          </a:p>
          <a:p>
            <a:r>
              <a:rPr lang="tr-TR" b="1" dirty="0" smtClean="0"/>
              <a:t>Sustainability Principles for Exchanges</a:t>
            </a:r>
          </a:p>
          <a:p>
            <a:endParaRPr lang="tr-TR" b="1" dirty="0" smtClean="0"/>
          </a:p>
          <a:p>
            <a:r>
              <a:rPr lang="tr-TR" b="1" dirty="0" smtClean="0"/>
              <a:t>Islamic Capital Markets and Sustainability</a:t>
            </a:r>
            <a:endParaRPr lang="tr-TR" b="1" dirty="0" smtClean="0"/>
          </a:p>
          <a:p>
            <a:pPr lvl="1"/>
            <a:endParaRPr lang="tr-TR" b="1" dirty="0" smtClean="0"/>
          </a:p>
          <a:p>
            <a:r>
              <a:rPr lang="tr-TR" sz="2800" b="1" dirty="0" smtClean="0"/>
              <a:t>Borsa Istanbul Sustainability Efforts</a:t>
            </a:r>
            <a:endParaRPr lang="tr-TR" b="1" dirty="0"/>
          </a:p>
          <a:p>
            <a:pPr marL="0" indent="0">
              <a:buNone/>
            </a:pPr>
            <a:r>
              <a:rPr lang="tr-TR" dirty="0"/>
              <a:t>	</a:t>
            </a:r>
          </a:p>
          <a:p>
            <a:pPr marL="0" indent="0">
              <a:buNone/>
            </a:pPr>
            <a:endParaRPr lang="tr-TR" dirty="0" smtClean="0"/>
          </a:p>
        </p:txBody>
      </p:sp>
      <p:sp>
        <p:nvSpPr>
          <p:cNvPr id="9" name="Title 1"/>
          <p:cNvSpPr txBox="1">
            <a:spLocks/>
          </p:cNvSpPr>
          <p:nvPr/>
        </p:nvSpPr>
        <p:spPr>
          <a:xfrm>
            <a:off x="457200" y="0"/>
            <a:ext cx="8229600" cy="1098000"/>
          </a:xfrm>
          <a:prstGeom prst="rect">
            <a:avLst/>
          </a:prstGeom>
        </p:spPr>
        <p:txBody>
          <a:bodyPr anchor="ct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bg1"/>
              </a:solidFill>
              <a:effectLst/>
              <a:uLnTx/>
              <a:uFillTx/>
              <a:latin typeface="Concord"/>
              <a:ea typeface="+mj-ea"/>
              <a:cs typeface="Concord"/>
            </a:endParaRPr>
          </a:p>
        </p:txBody>
      </p:sp>
      <p:sp>
        <p:nvSpPr>
          <p:cNvPr id="4" name="Title 1"/>
          <p:cNvSpPr txBox="1">
            <a:spLocks/>
          </p:cNvSpPr>
          <p:nvPr/>
        </p:nvSpPr>
        <p:spPr>
          <a:xfrm>
            <a:off x="130629" y="0"/>
            <a:ext cx="9013371" cy="1098000"/>
          </a:xfrm>
          <a:prstGeom prst="rect">
            <a:avLst/>
          </a:prstGeom>
        </p:spPr>
        <p:txBody>
          <a:bodyPr anchor="ctr"/>
          <a:lstStyle/>
          <a:p>
            <a:pPr lvl="0">
              <a:spcBef>
                <a:spcPct val="0"/>
              </a:spcBef>
              <a:defRPr/>
            </a:pPr>
            <a:r>
              <a:rPr lang="tr-TR" sz="4000" dirty="0" smtClean="0">
                <a:solidFill>
                  <a:schemeClr val="bg1"/>
                </a:solidFill>
                <a:latin typeface="Concord"/>
                <a:ea typeface="+mj-ea"/>
                <a:cs typeface="Concord"/>
              </a:rPr>
              <a:t>Flow of Presentation</a:t>
            </a:r>
            <a:endParaRPr lang="tr-TR" sz="4000" dirty="0">
              <a:solidFill>
                <a:schemeClr val="bg1"/>
              </a:solidFill>
              <a:latin typeface="Concord"/>
              <a:ea typeface="+mj-ea"/>
              <a:cs typeface="Concord"/>
            </a:endParaRPr>
          </a:p>
        </p:txBody>
      </p:sp>
    </p:spTree>
    <p:extLst>
      <p:ext uri="{BB962C8B-B14F-4D97-AF65-F5344CB8AC3E}">
        <p14:creationId xmlns:p14="http://schemas.microsoft.com/office/powerpoint/2010/main" val="274945811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322" y="1731375"/>
            <a:ext cx="8519097" cy="3904315"/>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4000" dirty="0" smtClean="0">
                <a:solidFill>
                  <a:schemeClr val="bg1"/>
                </a:solidFill>
                <a:latin typeface="Concord"/>
                <a:ea typeface="+mj-ea"/>
                <a:cs typeface="Concord"/>
              </a:rPr>
              <a:t>Sustainable Finance</a:t>
            </a:r>
            <a:endParaRPr lang="tr-TR" sz="4000" dirty="0">
              <a:solidFill>
                <a:schemeClr val="bg1"/>
              </a:solidFill>
              <a:latin typeface="Concord"/>
              <a:ea typeface="+mj-ea"/>
              <a:cs typeface="Concord"/>
            </a:endParaRPr>
          </a:p>
        </p:txBody>
      </p:sp>
      <p:sp>
        <p:nvSpPr>
          <p:cNvPr id="6" name="Content Placeholder 4"/>
          <p:cNvSpPr txBox="1">
            <a:spLocks/>
          </p:cNvSpPr>
          <p:nvPr/>
        </p:nvSpPr>
        <p:spPr>
          <a:xfrm>
            <a:off x="27741" y="1145920"/>
            <a:ext cx="4142239" cy="3183757"/>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dirty="0"/>
              <a:t>Extreme environmental degradation and depleting natural resources have undoubtedly contributed to climate change and numerous natural catastrophes. </a:t>
            </a:r>
            <a:endParaRPr lang="tr-TR" sz="1600" dirty="0" smtClean="0"/>
          </a:p>
          <a:p>
            <a:r>
              <a:rPr lang="en-US" sz="1600" dirty="0" smtClean="0"/>
              <a:t>We witness almost daily on television and social media that the unnecessary, and in some cases unethical use of non-renewable resources globally has reached an unhealthy level. </a:t>
            </a:r>
            <a:endParaRPr lang="tr-TR" sz="1600" dirty="0" smtClean="0"/>
          </a:p>
          <a:p>
            <a:r>
              <a:rPr lang="en-US" sz="1600" dirty="0" smtClean="0"/>
              <a:t>Sustainable </a:t>
            </a:r>
            <a:r>
              <a:rPr lang="en-US" sz="1600" dirty="0"/>
              <a:t>development has become a necessity and the investment community are becoming increasingly aware of the societal needs for sustainable investments</a:t>
            </a:r>
            <a:r>
              <a:rPr lang="en-US" sz="1600" dirty="0" smtClean="0"/>
              <a:t>.</a:t>
            </a:r>
            <a:endParaRPr lang="tr-TR" sz="1600" dirty="0" smtClean="0"/>
          </a:p>
          <a:p>
            <a:endParaRPr lang="tr-TR" sz="1600" dirty="0" smtClean="0"/>
          </a:p>
        </p:txBody>
      </p:sp>
      <p:pic>
        <p:nvPicPr>
          <p:cNvPr id="2" name="Picture 1"/>
          <p:cNvPicPr>
            <a:picLocks noChangeAspect="1"/>
          </p:cNvPicPr>
          <p:nvPr/>
        </p:nvPicPr>
        <p:blipFill>
          <a:blip r:embed="rId3"/>
          <a:stretch>
            <a:fillRect/>
          </a:stretch>
        </p:blipFill>
        <p:spPr>
          <a:xfrm>
            <a:off x="4169981" y="1279386"/>
            <a:ext cx="4764133" cy="2998700"/>
          </a:xfrm>
          <a:prstGeom prst="rect">
            <a:avLst/>
          </a:prstGeom>
        </p:spPr>
      </p:pic>
      <p:sp>
        <p:nvSpPr>
          <p:cNvPr id="7" name="Content Placeholder 4"/>
          <p:cNvSpPr txBox="1">
            <a:spLocks/>
          </p:cNvSpPr>
          <p:nvPr/>
        </p:nvSpPr>
        <p:spPr>
          <a:xfrm>
            <a:off x="130629" y="4730075"/>
            <a:ext cx="9013371" cy="1477346"/>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Sustainable development is about using better ways to satisfy the demands of the population. It should be seen as meeting the needs of the current generation without compromising the needs for future generations. </a:t>
            </a:r>
            <a:r>
              <a:rPr lang="tr-TR" sz="1600" dirty="0" smtClean="0"/>
              <a:t>I</a:t>
            </a:r>
            <a:r>
              <a:rPr lang="en-US" sz="1600" dirty="0" smtClean="0"/>
              <a:t>t </a:t>
            </a:r>
            <a:r>
              <a:rPr lang="en-US" sz="1600" dirty="0"/>
              <a:t>requires accelerated innovation and appropriate </a:t>
            </a:r>
            <a:r>
              <a:rPr lang="tr-TR" sz="1600" dirty="0" smtClean="0"/>
              <a:t>use</a:t>
            </a:r>
            <a:r>
              <a:rPr lang="en-US" sz="1600" dirty="0" smtClean="0"/>
              <a:t> </a:t>
            </a:r>
            <a:r>
              <a:rPr lang="en-US" sz="1600" dirty="0"/>
              <a:t>of </a:t>
            </a:r>
            <a:r>
              <a:rPr lang="en-US" sz="1600" dirty="0" smtClean="0"/>
              <a:t>technology</a:t>
            </a:r>
            <a:r>
              <a:rPr lang="tr-TR" sz="1600" dirty="0" smtClean="0"/>
              <a:t>,</a:t>
            </a:r>
            <a:r>
              <a:rPr lang="en-US" sz="1600" dirty="0" smtClean="0"/>
              <a:t> </a:t>
            </a:r>
            <a:r>
              <a:rPr lang="tr-TR" sz="1600" dirty="0" smtClean="0"/>
              <a:t>not only to protect the </a:t>
            </a:r>
            <a:r>
              <a:rPr lang="en-US" sz="1600" dirty="0" smtClean="0"/>
              <a:t>environment </a:t>
            </a:r>
            <a:r>
              <a:rPr lang="tr-TR" sz="1600" dirty="0" smtClean="0"/>
              <a:t>but also to cater for</a:t>
            </a:r>
            <a:r>
              <a:rPr lang="en-US" sz="1600" dirty="0" smtClean="0"/>
              <a:t> </a:t>
            </a:r>
            <a:r>
              <a:rPr lang="en-US" sz="1600" dirty="0"/>
              <a:t>social wellbeing of </a:t>
            </a:r>
            <a:r>
              <a:rPr lang="en-US" sz="1600" dirty="0" smtClean="0"/>
              <a:t>communities</a:t>
            </a:r>
            <a:r>
              <a:rPr lang="tr-TR" sz="1600" dirty="0" smtClean="0"/>
              <a:t> and to ensure equal opportunity</a:t>
            </a:r>
            <a:r>
              <a:rPr lang="en-US" sz="1600" dirty="0" smtClean="0"/>
              <a:t>.</a:t>
            </a:r>
            <a:endParaRPr lang="tr-TR" sz="1600" dirty="0" smtClean="0"/>
          </a:p>
        </p:txBody>
      </p:sp>
    </p:spTree>
    <p:extLst>
      <p:ext uri="{BB962C8B-B14F-4D97-AF65-F5344CB8AC3E}">
        <p14:creationId xmlns:p14="http://schemas.microsoft.com/office/powerpoint/2010/main" val="229715229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322" y="1731375"/>
            <a:ext cx="8519097" cy="3904315"/>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4000" dirty="0" smtClean="0">
                <a:solidFill>
                  <a:schemeClr val="bg1"/>
                </a:solidFill>
                <a:latin typeface="Concord"/>
                <a:ea typeface="+mj-ea"/>
                <a:cs typeface="Concord"/>
              </a:rPr>
              <a:t>Sustainable Finance</a:t>
            </a:r>
            <a:endParaRPr lang="tr-TR" sz="4000" dirty="0">
              <a:solidFill>
                <a:schemeClr val="bg1"/>
              </a:solidFill>
              <a:latin typeface="Concord"/>
              <a:ea typeface="+mj-ea"/>
              <a:cs typeface="Concord"/>
            </a:endParaRPr>
          </a:p>
        </p:txBody>
      </p:sp>
      <p:sp>
        <p:nvSpPr>
          <p:cNvPr id="6" name="Content Placeholder 4"/>
          <p:cNvSpPr txBox="1">
            <a:spLocks/>
          </p:cNvSpPr>
          <p:nvPr/>
        </p:nvSpPr>
        <p:spPr>
          <a:xfrm>
            <a:off x="457201" y="1292836"/>
            <a:ext cx="8229600" cy="5085662"/>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sz="1800" dirty="0" smtClean="0"/>
              <a:t>“</a:t>
            </a:r>
            <a:r>
              <a:rPr lang="en-US" sz="2000" b="1" dirty="0"/>
              <a:t>sustainable growth will be one of the greatest challenges of the </a:t>
            </a:r>
            <a:r>
              <a:rPr lang="en-US" sz="2000" b="1" dirty="0" smtClean="0"/>
              <a:t>21</a:t>
            </a:r>
            <a:r>
              <a:rPr lang="en-US" sz="2000" b="1" baseline="30000" dirty="0" smtClean="0"/>
              <a:t>st</a:t>
            </a:r>
            <a:r>
              <a:rPr lang="tr-TR" sz="2000" b="1" dirty="0" smtClean="0"/>
              <a:t> </a:t>
            </a:r>
            <a:r>
              <a:rPr lang="en-US" sz="2000" b="1" dirty="0" smtClean="0"/>
              <a:t>century</a:t>
            </a:r>
            <a:r>
              <a:rPr lang="en-US" sz="1800" dirty="0" smtClean="0"/>
              <a:t>”</a:t>
            </a:r>
            <a:r>
              <a:rPr lang="tr-TR" sz="1800" dirty="0"/>
              <a:t> </a:t>
            </a:r>
            <a:endParaRPr lang="tr-TR" sz="1800" dirty="0" smtClean="0"/>
          </a:p>
          <a:p>
            <a:pPr algn="just"/>
            <a:endParaRPr lang="tr-TR" sz="1800" dirty="0"/>
          </a:p>
          <a:p>
            <a:pPr algn="just"/>
            <a:r>
              <a:rPr lang="en-US" sz="1800" dirty="0"/>
              <a:t>“ </a:t>
            </a:r>
            <a:r>
              <a:rPr lang="en-US" sz="1800" b="1" dirty="0" smtClean="0"/>
              <a:t>the </a:t>
            </a:r>
            <a:r>
              <a:rPr lang="en-US" sz="1800" b="1" dirty="0"/>
              <a:t>full potential of the financial system needs to be harnessed to serve as </a:t>
            </a:r>
            <a:r>
              <a:rPr lang="en-US" sz="1800" b="1" dirty="0" smtClean="0"/>
              <a:t>an</a:t>
            </a:r>
            <a:r>
              <a:rPr lang="tr-TR" sz="1800" b="1" dirty="0" smtClean="0"/>
              <a:t> </a:t>
            </a:r>
            <a:r>
              <a:rPr lang="en-US" sz="1800" b="1" dirty="0" smtClean="0"/>
              <a:t>engine </a:t>
            </a:r>
            <a:r>
              <a:rPr lang="en-US" sz="1800" b="1" dirty="0"/>
              <a:t>in the global economy’s transition toward sustainable development</a:t>
            </a:r>
            <a:r>
              <a:rPr lang="en-US" sz="1800" dirty="0" smtClean="0"/>
              <a:t>”</a:t>
            </a:r>
            <a:endParaRPr lang="tr-TR" sz="1800" dirty="0" smtClean="0"/>
          </a:p>
          <a:p>
            <a:pPr algn="just"/>
            <a:endParaRPr lang="tr-TR" sz="1800" dirty="0"/>
          </a:p>
          <a:p>
            <a:pPr algn="just"/>
            <a:r>
              <a:rPr lang="tr-TR" sz="1800" dirty="0" smtClean="0"/>
              <a:t>UN Environment/WB </a:t>
            </a:r>
            <a:r>
              <a:rPr lang="en-US" sz="1800" dirty="0" smtClean="0"/>
              <a:t>definition </a:t>
            </a:r>
            <a:r>
              <a:rPr lang="en-US" sz="1800" dirty="0"/>
              <a:t>of sustainable </a:t>
            </a:r>
            <a:r>
              <a:rPr lang="en-US" sz="1800" dirty="0" smtClean="0"/>
              <a:t>finance:</a:t>
            </a:r>
            <a:r>
              <a:rPr lang="tr-TR" sz="1800" dirty="0" smtClean="0"/>
              <a:t> </a:t>
            </a:r>
            <a:r>
              <a:rPr lang="en-US" sz="1800" dirty="0"/>
              <a:t>“ </a:t>
            </a:r>
            <a:r>
              <a:rPr lang="en-US" sz="1800" b="1" dirty="0" smtClean="0"/>
              <a:t>A </a:t>
            </a:r>
            <a:r>
              <a:rPr lang="en-US" sz="1800" b="1" dirty="0"/>
              <a:t>sustainable financial system is stable and creates, values, and transacts financial assets in </a:t>
            </a:r>
            <a:r>
              <a:rPr lang="en-US" sz="1800" b="1" dirty="0" smtClean="0"/>
              <a:t>ways</a:t>
            </a:r>
            <a:r>
              <a:rPr lang="tr-TR" sz="1800" b="1" dirty="0" smtClean="0"/>
              <a:t> </a:t>
            </a:r>
            <a:r>
              <a:rPr lang="en-US" sz="1800" b="1" dirty="0" smtClean="0"/>
              <a:t>that </a:t>
            </a:r>
            <a:r>
              <a:rPr lang="en-US" sz="1800" b="1" dirty="0"/>
              <a:t>shape </a:t>
            </a:r>
            <a:r>
              <a:rPr lang="en-US" sz="1800" b="1" dirty="0" smtClean="0"/>
              <a:t>wealth </a:t>
            </a:r>
            <a:r>
              <a:rPr lang="en-US" sz="1800" b="1" dirty="0"/>
              <a:t>to serve the long-term needs of </a:t>
            </a:r>
            <a:r>
              <a:rPr lang="en-US" sz="1800" b="1" dirty="0" smtClean="0"/>
              <a:t>a </a:t>
            </a:r>
            <a:r>
              <a:rPr lang="en-US" sz="1800" b="1" dirty="0"/>
              <a:t>sustainable and inclusive economy </a:t>
            </a:r>
            <a:r>
              <a:rPr lang="en-US" sz="1800" b="1" dirty="0" smtClean="0"/>
              <a:t>including </a:t>
            </a:r>
            <a:r>
              <a:rPr lang="tr-TR" sz="1800" b="1" dirty="0" smtClean="0"/>
              <a:t>all dimensions such as </a:t>
            </a:r>
            <a:r>
              <a:rPr lang="en-US" sz="1800" b="1" dirty="0" smtClean="0"/>
              <a:t>economic</a:t>
            </a:r>
            <a:r>
              <a:rPr lang="en-US" sz="1800" b="1" dirty="0"/>
              <a:t>, social, and </a:t>
            </a:r>
            <a:r>
              <a:rPr lang="en-US" sz="1800" b="1" dirty="0" smtClean="0"/>
              <a:t>environmental</a:t>
            </a:r>
            <a:r>
              <a:rPr lang="tr-TR" sz="1800" b="1" dirty="0" smtClean="0"/>
              <a:t> </a:t>
            </a:r>
            <a:r>
              <a:rPr lang="en-US" sz="1800" b="1" dirty="0" smtClean="0"/>
              <a:t>issues</a:t>
            </a:r>
            <a:r>
              <a:rPr lang="en-US" sz="1800" b="1" dirty="0"/>
              <a:t>; sustainable employment; education; retirement financing; technological innovation; </a:t>
            </a:r>
            <a:r>
              <a:rPr lang="en-US" sz="1800" b="1" dirty="0" smtClean="0"/>
              <a:t>resilient</a:t>
            </a:r>
            <a:r>
              <a:rPr lang="tr-TR" sz="1800" b="1" dirty="0" smtClean="0"/>
              <a:t> </a:t>
            </a:r>
            <a:r>
              <a:rPr lang="en-US" sz="1800" b="1" dirty="0" smtClean="0"/>
              <a:t>infrastructure </a:t>
            </a:r>
            <a:r>
              <a:rPr lang="en-US" sz="1800" b="1" dirty="0"/>
              <a:t>construction; and climate change mitigation and </a:t>
            </a:r>
            <a:r>
              <a:rPr lang="en-US" sz="1800" b="1" dirty="0" smtClean="0"/>
              <a:t>adaptation</a:t>
            </a:r>
            <a:r>
              <a:rPr lang="en-US" sz="1800" dirty="0"/>
              <a:t>”</a:t>
            </a:r>
            <a:endParaRPr lang="tr-TR" sz="1800" dirty="0"/>
          </a:p>
          <a:p>
            <a:pPr algn="just"/>
            <a:endParaRPr lang="tr-TR" sz="1600" dirty="0" smtClean="0"/>
          </a:p>
        </p:txBody>
      </p:sp>
      <p:sp>
        <p:nvSpPr>
          <p:cNvPr id="2" name="Rectangle 1"/>
          <p:cNvSpPr/>
          <p:nvPr/>
        </p:nvSpPr>
        <p:spPr>
          <a:xfrm>
            <a:off x="923924" y="5507360"/>
            <a:ext cx="8509573" cy="646331"/>
          </a:xfrm>
          <a:prstGeom prst="rect">
            <a:avLst/>
          </a:prstGeom>
        </p:spPr>
        <p:txBody>
          <a:bodyPr wrap="square">
            <a:spAutoFit/>
          </a:bodyPr>
          <a:lstStyle/>
          <a:p>
            <a:r>
              <a:rPr lang="tr-TR" i="1" dirty="0">
                <a:solidFill>
                  <a:srgbClr val="009FC2"/>
                </a:solidFill>
                <a:latin typeface="Concord Thin"/>
                <a:cs typeface="Concord Thin"/>
              </a:rPr>
              <a:t>....</a:t>
            </a:r>
            <a:r>
              <a:rPr lang="en-US" i="1" dirty="0">
                <a:solidFill>
                  <a:srgbClr val="009FC2"/>
                </a:solidFill>
                <a:latin typeface="Concord Thin"/>
                <a:cs typeface="Concord Thin"/>
              </a:rPr>
              <a:t>November </a:t>
            </a:r>
            <a:r>
              <a:rPr lang="en-US" i="1" dirty="0">
                <a:solidFill>
                  <a:srgbClr val="009FC2"/>
                </a:solidFill>
                <a:latin typeface="Concord Thin"/>
                <a:cs typeface="Concord Thin"/>
              </a:rPr>
              <a:t>2017 UN Environment – World Bank Group Roadmap for a Sustainable Financial System </a:t>
            </a:r>
          </a:p>
        </p:txBody>
      </p:sp>
    </p:spTree>
    <p:extLst>
      <p:ext uri="{BB962C8B-B14F-4D97-AF65-F5344CB8AC3E}">
        <p14:creationId xmlns:p14="http://schemas.microsoft.com/office/powerpoint/2010/main" val="67973702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322" y="1731375"/>
            <a:ext cx="8519097" cy="3904315"/>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3600" dirty="0" smtClean="0">
                <a:solidFill>
                  <a:schemeClr val="bg1"/>
                </a:solidFill>
                <a:latin typeface="Concord"/>
                <a:ea typeface="+mj-ea"/>
                <a:cs typeface="Concord"/>
              </a:rPr>
              <a:t>Sustainability Principles for Exchanges</a:t>
            </a:r>
            <a:endParaRPr lang="tr-TR" sz="3600" dirty="0">
              <a:solidFill>
                <a:schemeClr val="bg1"/>
              </a:solidFill>
              <a:latin typeface="Concord"/>
              <a:ea typeface="+mj-ea"/>
              <a:cs typeface="Concord"/>
            </a:endParaRPr>
          </a:p>
        </p:txBody>
      </p:sp>
      <p:sp>
        <p:nvSpPr>
          <p:cNvPr id="6" name="Content Placeholder 4"/>
          <p:cNvSpPr txBox="1">
            <a:spLocks/>
          </p:cNvSpPr>
          <p:nvPr/>
        </p:nvSpPr>
        <p:spPr>
          <a:xfrm>
            <a:off x="326321" y="1098000"/>
            <a:ext cx="8519097" cy="4867902"/>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tr-TR" sz="1800" dirty="0" smtClean="0"/>
          </a:p>
          <a:p>
            <a:pPr marL="0" indent="0" algn="just">
              <a:buNone/>
            </a:pPr>
            <a:r>
              <a:rPr lang="en-US" sz="1800" dirty="0" smtClean="0"/>
              <a:t>As </a:t>
            </a:r>
            <a:r>
              <a:rPr lang="en-US" sz="1800" dirty="0"/>
              <a:t>a central point of contact for issuers, investors </a:t>
            </a:r>
            <a:r>
              <a:rPr lang="en-US" sz="1800" dirty="0" smtClean="0"/>
              <a:t>and</a:t>
            </a:r>
            <a:r>
              <a:rPr lang="tr-TR" sz="1800" dirty="0" smtClean="0"/>
              <a:t> </a:t>
            </a:r>
            <a:r>
              <a:rPr lang="en-US" sz="1800" dirty="0" smtClean="0"/>
              <a:t>market </a:t>
            </a:r>
            <a:r>
              <a:rPr lang="en-US" sz="1800" dirty="0"/>
              <a:t>intermediaries, exchanges have long </a:t>
            </a:r>
            <a:r>
              <a:rPr lang="en-US" sz="1800" dirty="0" smtClean="0"/>
              <a:t>been</a:t>
            </a:r>
            <a:r>
              <a:rPr lang="tr-TR" sz="1800" dirty="0" smtClean="0"/>
              <a:t> </a:t>
            </a:r>
            <a:r>
              <a:rPr lang="en-US" sz="1800" dirty="0" smtClean="0"/>
              <a:t>recognized </a:t>
            </a:r>
            <a:r>
              <a:rPr lang="en-US" sz="1800" dirty="0"/>
              <a:t>as important </a:t>
            </a:r>
            <a:r>
              <a:rPr lang="tr-TR" sz="1800" dirty="0" smtClean="0"/>
              <a:t>players</a:t>
            </a:r>
            <a:r>
              <a:rPr lang="en-US" sz="1800" dirty="0" smtClean="0"/>
              <a:t> </a:t>
            </a:r>
            <a:r>
              <a:rPr lang="en-US" sz="1800" dirty="0"/>
              <a:t>in the </a:t>
            </a:r>
            <a:r>
              <a:rPr lang="en-US" sz="1800" dirty="0" smtClean="0"/>
              <a:t>sustainability</a:t>
            </a:r>
            <a:r>
              <a:rPr lang="tr-TR" sz="1800" dirty="0" smtClean="0"/>
              <a:t> </a:t>
            </a:r>
            <a:r>
              <a:rPr lang="en-US" sz="1800" dirty="0" smtClean="0"/>
              <a:t>transition.</a:t>
            </a:r>
            <a:endParaRPr lang="tr-TR" sz="1800" dirty="0" smtClean="0"/>
          </a:p>
          <a:p>
            <a:pPr algn="just"/>
            <a:endParaRPr lang="tr-TR" sz="1800" dirty="0"/>
          </a:p>
          <a:p>
            <a:pPr marL="0" indent="0" algn="just">
              <a:buNone/>
            </a:pPr>
            <a:r>
              <a:rPr lang="tr-TR" sz="1800" dirty="0" smtClean="0"/>
              <a:t>WFE Sustainability Principles for Exchanges (Oct 2018):</a:t>
            </a:r>
          </a:p>
          <a:p>
            <a:pPr algn="just">
              <a:buFont typeface="+mj-lt"/>
              <a:buAutoNum type="arabicPeriod"/>
            </a:pPr>
            <a:r>
              <a:rPr lang="tr-TR" sz="1800" dirty="0" smtClean="0"/>
              <a:t>W</a:t>
            </a:r>
            <a:r>
              <a:rPr lang="en-US" sz="1800" dirty="0" err="1" smtClean="0"/>
              <a:t>ork</a:t>
            </a:r>
            <a:r>
              <a:rPr lang="en-US" sz="1800" dirty="0" smtClean="0"/>
              <a:t> </a:t>
            </a:r>
            <a:r>
              <a:rPr lang="en-US" sz="1800" dirty="0"/>
              <a:t>to educate participants in the exchange </a:t>
            </a:r>
            <a:r>
              <a:rPr lang="en-US" sz="1800" dirty="0"/>
              <a:t>ecosystem</a:t>
            </a:r>
            <a:r>
              <a:rPr lang="tr-TR" sz="1800" dirty="0"/>
              <a:t> </a:t>
            </a:r>
            <a:r>
              <a:rPr lang="en-US" sz="1800" dirty="0"/>
              <a:t>about </a:t>
            </a:r>
            <a:r>
              <a:rPr lang="en-US" sz="1800" dirty="0"/>
              <a:t>the importance of </a:t>
            </a:r>
            <a:r>
              <a:rPr lang="en-US" sz="1800" dirty="0"/>
              <a:t>sustainability</a:t>
            </a:r>
            <a:endParaRPr lang="tr-TR" sz="1800" dirty="0"/>
          </a:p>
          <a:p>
            <a:pPr>
              <a:buFont typeface="+mj-lt"/>
              <a:buAutoNum type="arabicPeriod"/>
            </a:pPr>
            <a:r>
              <a:rPr lang="tr-TR" sz="1800" dirty="0"/>
              <a:t>P</a:t>
            </a:r>
            <a:r>
              <a:rPr lang="en-US" sz="1800" dirty="0" err="1" smtClean="0"/>
              <a:t>romote</a:t>
            </a:r>
            <a:r>
              <a:rPr lang="en-US" sz="1800" dirty="0" smtClean="0"/>
              <a:t> </a:t>
            </a:r>
            <a:r>
              <a:rPr lang="en-US" sz="1800" dirty="0"/>
              <a:t>the enhanced availability of </a:t>
            </a:r>
            <a:r>
              <a:rPr lang="en-US" sz="1800" dirty="0"/>
              <a:t>investor-relevant,</a:t>
            </a:r>
            <a:r>
              <a:rPr lang="tr-TR" sz="1800" dirty="0"/>
              <a:t> </a:t>
            </a:r>
            <a:r>
              <a:rPr lang="en-US" sz="1800" dirty="0"/>
              <a:t>decision-useful </a:t>
            </a:r>
            <a:r>
              <a:rPr lang="en-US" sz="1800" dirty="0"/>
              <a:t>ESG </a:t>
            </a:r>
            <a:r>
              <a:rPr lang="en-US" sz="1800" dirty="0" smtClean="0"/>
              <a:t>information</a:t>
            </a:r>
            <a:endParaRPr lang="tr-TR" sz="1800" dirty="0" smtClean="0"/>
          </a:p>
          <a:p>
            <a:pPr>
              <a:buFont typeface="+mj-lt"/>
              <a:buAutoNum type="arabicPeriod"/>
            </a:pPr>
            <a:r>
              <a:rPr lang="tr-TR" sz="1800" dirty="0" smtClean="0"/>
              <a:t>Actively </a:t>
            </a:r>
            <a:r>
              <a:rPr lang="en-US" sz="1800" dirty="0" smtClean="0"/>
              <a:t>engage </a:t>
            </a:r>
            <a:r>
              <a:rPr lang="en-US" sz="1800" dirty="0"/>
              <a:t>with stakeholders to advance </a:t>
            </a:r>
            <a:r>
              <a:rPr lang="en-US" sz="1800" dirty="0" smtClean="0"/>
              <a:t>the</a:t>
            </a:r>
            <a:r>
              <a:rPr lang="tr-TR" sz="1800" dirty="0" smtClean="0"/>
              <a:t> </a:t>
            </a:r>
            <a:r>
              <a:rPr lang="en-US" sz="1800" dirty="0" smtClean="0"/>
              <a:t>sustainable </a:t>
            </a:r>
            <a:r>
              <a:rPr lang="en-US" sz="1800" dirty="0"/>
              <a:t>finance agenda</a:t>
            </a:r>
            <a:endParaRPr lang="tr-TR" sz="1800" dirty="0" smtClean="0"/>
          </a:p>
          <a:p>
            <a:pPr>
              <a:buFont typeface="+mj-lt"/>
              <a:buAutoNum type="arabicPeriod"/>
            </a:pPr>
            <a:r>
              <a:rPr lang="tr-TR" sz="1800" dirty="0" smtClean="0"/>
              <a:t>P</a:t>
            </a:r>
            <a:r>
              <a:rPr lang="en-US" sz="1800" dirty="0" err="1" smtClean="0"/>
              <a:t>rovide</a:t>
            </a:r>
            <a:r>
              <a:rPr lang="en-US" sz="1800" dirty="0" smtClean="0"/>
              <a:t> </a:t>
            </a:r>
            <a:r>
              <a:rPr lang="en-US" sz="1800" dirty="0"/>
              <a:t>markets and products that support the </a:t>
            </a:r>
            <a:r>
              <a:rPr lang="en-US" sz="1800" dirty="0" smtClean="0"/>
              <a:t>scaling-up</a:t>
            </a:r>
            <a:r>
              <a:rPr lang="tr-TR" sz="1800" dirty="0" smtClean="0"/>
              <a:t> </a:t>
            </a:r>
            <a:r>
              <a:rPr lang="en-US" sz="1800" dirty="0" smtClean="0"/>
              <a:t>of </a:t>
            </a:r>
            <a:r>
              <a:rPr lang="en-US" sz="1800" dirty="0"/>
              <a:t>sustainable finance and reorientation of financial </a:t>
            </a:r>
            <a:r>
              <a:rPr lang="en-US" sz="1800" dirty="0" smtClean="0"/>
              <a:t>flows</a:t>
            </a:r>
            <a:endParaRPr lang="tr-TR" sz="1800" dirty="0" smtClean="0"/>
          </a:p>
          <a:p>
            <a:pPr>
              <a:buFont typeface="+mj-lt"/>
              <a:buAutoNum type="arabicPeriod"/>
            </a:pPr>
            <a:r>
              <a:rPr lang="tr-TR" sz="1800" dirty="0" smtClean="0"/>
              <a:t>E</a:t>
            </a:r>
            <a:r>
              <a:rPr lang="en-US" sz="1800" dirty="0" smtClean="0"/>
              <a:t>stablish </a:t>
            </a:r>
            <a:r>
              <a:rPr lang="en-US" sz="1800" dirty="0"/>
              <a:t>effective internal governance and </a:t>
            </a:r>
            <a:r>
              <a:rPr lang="en-US" sz="1800" dirty="0" smtClean="0"/>
              <a:t>operational</a:t>
            </a:r>
            <a:r>
              <a:rPr lang="tr-TR" sz="1800" dirty="0" smtClean="0"/>
              <a:t> </a:t>
            </a:r>
            <a:r>
              <a:rPr lang="en-US" sz="1800" dirty="0" smtClean="0"/>
              <a:t>processes </a:t>
            </a:r>
            <a:r>
              <a:rPr lang="en-US" sz="1800" dirty="0"/>
              <a:t>and policies to support their sustainability efforts</a:t>
            </a:r>
            <a:endParaRPr lang="tr-TR" sz="1800" dirty="0"/>
          </a:p>
        </p:txBody>
      </p:sp>
    </p:spTree>
    <p:extLst>
      <p:ext uri="{BB962C8B-B14F-4D97-AF65-F5344CB8AC3E}">
        <p14:creationId xmlns:p14="http://schemas.microsoft.com/office/powerpoint/2010/main" val="371582350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322" y="1731375"/>
            <a:ext cx="8519097" cy="3904315"/>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3600" dirty="0" smtClean="0">
                <a:solidFill>
                  <a:schemeClr val="bg1"/>
                </a:solidFill>
                <a:latin typeface="Concord"/>
                <a:ea typeface="+mj-ea"/>
                <a:cs typeface="Concord"/>
              </a:rPr>
              <a:t>Sustainability Principles for Exchanges</a:t>
            </a:r>
            <a:endParaRPr lang="tr-TR" sz="3600" dirty="0">
              <a:solidFill>
                <a:schemeClr val="bg1"/>
              </a:solidFill>
              <a:latin typeface="Concord"/>
              <a:ea typeface="+mj-ea"/>
              <a:cs typeface="Concord"/>
            </a:endParaRPr>
          </a:p>
        </p:txBody>
      </p:sp>
      <p:sp>
        <p:nvSpPr>
          <p:cNvPr id="6" name="Content Placeholder 4"/>
          <p:cNvSpPr txBox="1">
            <a:spLocks/>
          </p:cNvSpPr>
          <p:nvPr/>
        </p:nvSpPr>
        <p:spPr>
          <a:xfrm>
            <a:off x="326321" y="1098000"/>
            <a:ext cx="8519097" cy="4867902"/>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100000"/>
              </a:lnSpc>
              <a:spcBef>
                <a:spcPts val="0"/>
              </a:spcBef>
              <a:buNone/>
            </a:pPr>
            <a:r>
              <a:rPr lang="tr-TR" sz="1800" dirty="0" smtClean="0"/>
              <a:t>-1-</a:t>
            </a:r>
          </a:p>
          <a:p>
            <a:pPr algn="just">
              <a:lnSpc>
                <a:spcPct val="100000"/>
              </a:lnSpc>
              <a:spcBef>
                <a:spcPts val="0"/>
              </a:spcBef>
            </a:pPr>
            <a:r>
              <a:rPr lang="en-US" sz="1800" dirty="0" smtClean="0"/>
              <a:t>Educate </a:t>
            </a:r>
            <a:r>
              <a:rPr lang="en-US" sz="1800" dirty="0"/>
              <a:t>investors, issuers and market participants about sustainability </a:t>
            </a:r>
            <a:r>
              <a:rPr lang="en-US" sz="1800" dirty="0" smtClean="0"/>
              <a:t>challenges, </a:t>
            </a:r>
            <a:r>
              <a:rPr lang="en-US" sz="1800" dirty="0"/>
              <a:t>and </a:t>
            </a:r>
            <a:r>
              <a:rPr lang="en-US" sz="1800" dirty="0" smtClean="0"/>
              <a:t>the </a:t>
            </a:r>
            <a:r>
              <a:rPr lang="en-US" sz="1800" dirty="0"/>
              <a:t>risks and opportunities that (</a:t>
            </a:r>
            <a:r>
              <a:rPr lang="en-US" sz="1800" dirty="0" err="1" smtClean="0"/>
              <a:t>mis</a:t>
            </a:r>
            <a:r>
              <a:rPr lang="en-US" sz="1800" dirty="0" smtClean="0"/>
              <a:t>)management </a:t>
            </a:r>
            <a:r>
              <a:rPr lang="en-US" sz="1800" dirty="0"/>
              <a:t>of ESG issues may present to financial </a:t>
            </a:r>
            <a:r>
              <a:rPr lang="en-US" sz="1800" dirty="0" smtClean="0"/>
              <a:t>markets</a:t>
            </a:r>
            <a:endParaRPr lang="tr-TR" sz="1800" dirty="0" smtClean="0"/>
          </a:p>
          <a:p>
            <a:pPr marL="0" indent="0" algn="ctr">
              <a:lnSpc>
                <a:spcPct val="100000"/>
              </a:lnSpc>
              <a:spcBef>
                <a:spcPts val="0"/>
              </a:spcBef>
              <a:buFont typeface="Arial" panose="020B0604020202020204" pitchFamily="34" charset="0"/>
              <a:buNone/>
            </a:pPr>
            <a:r>
              <a:rPr lang="tr-TR" sz="1800" dirty="0" smtClean="0"/>
              <a:t>-2- </a:t>
            </a:r>
          </a:p>
          <a:p>
            <a:pPr algn="just">
              <a:lnSpc>
                <a:spcPct val="100000"/>
              </a:lnSpc>
              <a:spcBef>
                <a:spcPts val="0"/>
              </a:spcBef>
            </a:pPr>
            <a:r>
              <a:rPr lang="en-US" sz="1800" dirty="0" smtClean="0"/>
              <a:t>Issuing </a:t>
            </a:r>
            <a:r>
              <a:rPr lang="en-US" sz="1800" dirty="0"/>
              <a:t>disclosure guidance to assist issuers in understanding what information to disclose and</a:t>
            </a:r>
            <a:r>
              <a:rPr lang="tr-TR" sz="1800" dirty="0"/>
              <a:t> </a:t>
            </a:r>
            <a:r>
              <a:rPr lang="en-US" sz="1800" dirty="0"/>
              <a:t>how best to present </a:t>
            </a:r>
            <a:r>
              <a:rPr lang="en-US" sz="1800" dirty="0" smtClean="0"/>
              <a:t>it</a:t>
            </a:r>
            <a:endParaRPr lang="tr-TR" sz="1800" dirty="0" smtClean="0"/>
          </a:p>
          <a:p>
            <a:pPr algn="just">
              <a:lnSpc>
                <a:spcPct val="100000"/>
              </a:lnSpc>
              <a:spcBef>
                <a:spcPts val="0"/>
              </a:spcBef>
            </a:pPr>
            <a:r>
              <a:rPr lang="en-US" sz="1800" dirty="0" smtClean="0"/>
              <a:t>Organizing </a:t>
            </a:r>
            <a:r>
              <a:rPr lang="en-US" sz="1800" dirty="0"/>
              <a:t>information-sharing and/or training sessions for issuers around ESG </a:t>
            </a:r>
            <a:r>
              <a:rPr lang="en-US" sz="1800" dirty="0" smtClean="0"/>
              <a:t>reporting</a:t>
            </a:r>
            <a:endParaRPr lang="tr-TR" sz="1800" dirty="0"/>
          </a:p>
          <a:p>
            <a:pPr marL="0" indent="0" algn="ctr">
              <a:lnSpc>
                <a:spcPct val="100000"/>
              </a:lnSpc>
              <a:spcBef>
                <a:spcPts val="0"/>
              </a:spcBef>
              <a:buFont typeface="Arial" panose="020B0604020202020204" pitchFamily="34" charset="0"/>
              <a:buNone/>
            </a:pPr>
            <a:r>
              <a:rPr lang="tr-TR" sz="1800" dirty="0" smtClean="0"/>
              <a:t>-3- </a:t>
            </a:r>
          </a:p>
          <a:p>
            <a:pPr algn="just">
              <a:lnSpc>
                <a:spcPct val="100000"/>
              </a:lnSpc>
              <a:spcBef>
                <a:spcPts val="0"/>
              </a:spcBef>
            </a:pPr>
            <a:r>
              <a:rPr lang="en-US" sz="1800" dirty="0" smtClean="0"/>
              <a:t>Engagement </a:t>
            </a:r>
            <a:r>
              <a:rPr lang="en-US" sz="1800" dirty="0"/>
              <a:t>with regulators </a:t>
            </a:r>
            <a:r>
              <a:rPr lang="tr-TR" sz="1800" dirty="0" smtClean="0"/>
              <a:t>for </a:t>
            </a:r>
            <a:r>
              <a:rPr lang="en-US" sz="1800" dirty="0" smtClean="0"/>
              <a:t>necessary </a:t>
            </a:r>
            <a:r>
              <a:rPr lang="en-US" sz="1800" dirty="0"/>
              <a:t>enabling</a:t>
            </a:r>
            <a:r>
              <a:rPr lang="tr-TR" sz="1800" dirty="0"/>
              <a:t> </a:t>
            </a:r>
            <a:r>
              <a:rPr lang="en-US" sz="1800" dirty="0" smtClean="0"/>
              <a:t>environment</a:t>
            </a:r>
            <a:endParaRPr lang="tr-TR" sz="1800" dirty="0" smtClean="0"/>
          </a:p>
          <a:p>
            <a:pPr algn="just">
              <a:lnSpc>
                <a:spcPct val="100000"/>
              </a:lnSpc>
              <a:spcBef>
                <a:spcPts val="0"/>
              </a:spcBef>
            </a:pPr>
            <a:r>
              <a:rPr lang="en-US" sz="1800" dirty="0" smtClean="0"/>
              <a:t>Contributing </a:t>
            </a:r>
            <a:r>
              <a:rPr lang="en-US" sz="1800" dirty="0"/>
              <a:t>to the </a:t>
            </a:r>
            <a:r>
              <a:rPr lang="en-US" sz="1800" dirty="0" smtClean="0"/>
              <a:t>consensus </a:t>
            </a:r>
            <a:r>
              <a:rPr lang="en-US" sz="1800" dirty="0"/>
              <a:t>around a sustainability </a:t>
            </a:r>
            <a:r>
              <a:rPr lang="en-US" sz="1800" dirty="0" smtClean="0"/>
              <a:t>taxonomy</a:t>
            </a:r>
            <a:endParaRPr lang="tr-TR" sz="1800" dirty="0" smtClean="0"/>
          </a:p>
          <a:p>
            <a:pPr algn="just">
              <a:lnSpc>
                <a:spcPct val="100000"/>
              </a:lnSpc>
              <a:spcBef>
                <a:spcPts val="0"/>
              </a:spcBef>
            </a:pPr>
            <a:r>
              <a:rPr lang="tr-TR" sz="1800" dirty="0" smtClean="0"/>
              <a:t>F</a:t>
            </a:r>
            <a:r>
              <a:rPr lang="en-US" sz="1800" dirty="0" err="1" smtClean="0"/>
              <a:t>acilitating</a:t>
            </a:r>
            <a:r>
              <a:rPr lang="en-US" sz="1800" dirty="0" smtClean="0"/>
              <a:t> </a:t>
            </a:r>
            <a:r>
              <a:rPr lang="en-US" sz="1800" dirty="0"/>
              <a:t>dialogue amongst capital market participants, such as issuers, investors</a:t>
            </a:r>
            <a:r>
              <a:rPr lang="tr-TR" sz="1800" dirty="0"/>
              <a:t> </a:t>
            </a:r>
            <a:r>
              <a:rPr lang="en-US" sz="1800" dirty="0"/>
              <a:t>and market </a:t>
            </a:r>
            <a:r>
              <a:rPr lang="en-US" sz="1800" dirty="0" smtClean="0"/>
              <a:t>intermediaries</a:t>
            </a:r>
            <a:endParaRPr lang="tr-TR" sz="1800" dirty="0" smtClean="0"/>
          </a:p>
          <a:p>
            <a:pPr algn="just">
              <a:lnSpc>
                <a:spcPct val="100000"/>
              </a:lnSpc>
              <a:spcBef>
                <a:spcPts val="0"/>
              </a:spcBef>
            </a:pPr>
            <a:r>
              <a:rPr lang="en-US" sz="1800" dirty="0" smtClean="0"/>
              <a:t>Providing </a:t>
            </a:r>
            <a:r>
              <a:rPr lang="en-US" sz="1800" dirty="0"/>
              <a:t>timely feedback and recommendations for supervisory </a:t>
            </a:r>
            <a:r>
              <a:rPr lang="en-US" sz="1800" dirty="0" smtClean="0"/>
              <a:t>bodies</a:t>
            </a:r>
            <a:endParaRPr lang="tr-TR" sz="1800" dirty="0" smtClean="0"/>
          </a:p>
          <a:p>
            <a:pPr algn="just">
              <a:lnSpc>
                <a:spcPct val="100000"/>
              </a:lnSpc>
              <a:spcBef>
                <a:spcPts val="0"/>
              </a:spcBef>
            </a:pPr>
            <a:r>
              <a:rPr lang="en-US" sz="1800" dirty="0" smtClean="0"/>
              <a:t>Collaborating </a:t>
            </a:r>
            <a:r>
              <a:rPr lang="en-US" sz="1800" dirty="0"/>
              <a:t>with other financial market participants to develop products or offerings to advance</a:t>
            </a:r>
            <a:r>
              <a:rPr lang="tr-TR" sz="1800" dirty="0"/>
              <a:t> </a:t>
            </a:r>
            <a:r>
              <a:rPr lang="en-US" sz="1800" dirty="0"/>
              <a:t>the sustainable finance </a:t>
            </a:r>
            <a:r>
              <a:rPr lang="en-US" sz="1800" dirty="0" smtClean="0"/>
              <a:t>agenda</a:t>
            </a:r>
            <a:endParaRPr lang="tr-TR" sz="1800" dirty="0"/>
          </a:p>
        </p:txBody>
      </p:sp>
    </p:spTree>
    <p:extLst>
      <p:ext uri="{BB962C8B-B14F-4D97-AF65-F5344CB8AC3E}">
        <p14:creationId xmlns:p14="http://schemas.microsoft.com/office/powerpoint/2010/main" val="215115760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6322" y="1731375"/>
            <a:ext cx="8519097" cy="3904315"/>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3600" dirty="0" smtClean="0">
                <a:solidFill>
                  <a:schemeClr val="bg1"/>
                </a:solidFill>
                <a:latin typeface="Concord"/>
                <a:ea typeface="+mj-ea"/>
                <a:cs typeface="Concord"/>
              </a:rPr>
              <a:t>Sustainability Principles for Exchanges</a:t>
            </a:r>
            <a:endParaRPr lang="tr-TR" sz="3600" dirty="0">
              <a:solidFill>
                <a:schemeClr val="bg1"/>
              </a:solidFill>
              <a:latin typeface="Concord"/>
              <a:ea typeface="+mj-ea"/>
              <a:cs typeface="Concord"/>
            </a:endParaRPr>
          </a:p>
        </p:txBody>
      </p:sp>
      <p:sp>
        <p:nvSpPr>
          <p:cNvPr id="6" name="Content Placeholder 4"/>
          <p:cNvSpPr txBox="1">
            <a:spLocks/>
          </p:cNvSpPr>
          <p:nvPr/>
        </p:nvSpPr>
        <p:spPr>
          <a:xfrm>
            <a:off x="326321" y="1098000"/>
            <a:ext cx="8519097" cy="4867902"/>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100000"/>
              </a:lnSpc>
              <a:spcBef>
                <a:spcPts val="0"/>
              </a:spcBef>
              <a:buNone/>
            </a:pPr>
            <a:endParaRPr lang="tr-TR" sz="1800" dirty="0" smtClean="0"/>
          </a:p>
          <a:p>
            <a:pPr marL="0" indent="0" algn="ctr">
              <a:lnSpc>
                <a:spcPct val="100000"/>
              </a:lnSpc>
              <a:spcBef>
                <a:spcPts val="0"/>
              </a:spcBef>
              <a:buNone/>
            </a:pPr>
            <a:r>
              <a:rPr lang="tr-TR" sz="1800" dirty="0" smtClean="0"/>
              <a:t>-4-</a:t>
            </a:r>
          </a:p>
          <a:p>
            <a:pPr algn="just">
              <a:lnSpc>
                <a:spcPct val="100000"/>
              </a:lnSpc>
              <a:spcBef>
                <a:spcPts val="0"/>
              </a:spcBef>
            </a:pPr>
            <a:r>
              <a:rPr lang="en-US" sz="1800" dirty="0"/>
              <a:t>Creating frameworks for the listing of green, social and sustainability </a:t>
            </a:r>
            <a:r>
              <a:rPr lang="en-US" sz="1800" dirty="0" smtClean="0"/>
              <a:t>bonds</a:t>
            </a:r>
            <a:endParaRPr lang="en-US" sz="1800" dirty="0"/>
          </a:p>
          <a:p>
            <a:pPr algn="just">
              <a:lnSpc>
                <a:spcPct val="100000"/>
              </a:lnSpc>
              <a:spcBef>
                <a:spcPts val="0"/>
              </a:spcBef>
            </a:pPr>
            <a:r>
              <a:rPr lang="en-US" sz="1800" dirty="0"/>
              <a:t>The development of sustainability </a:t>
            </a:r>
            <a:r>
              <a:rPr lang="en-US" sz="1800" dirty="0" smtClean="0"/>
              <a:t>indices</a:t>
            </a:r>
            <a:endParaRPr lang="en-US" sz="1800" dirty="0"/>
          </a:p>
          <a:p>
            <a:pPr algn="just">
              <a:lnSpc>
                <a:spcPct val="100000"/>
              </a:lnSpc>
              <a:spcBef>
                <a:spcPts val="0"/>
              </a:spcBef>
            </a:pPr>
            <a:r>
              <a:rPr lang="en-US" sz="1800" dirty="0"/>
              <a:t>Supporting qualified green and/or social enterprises in obtaining financing via IPO and secondary </a:t>
            </a:r>
            <a:r>
              <a:rPr lang="en-US" sz="1800" dirty="0" smtClean="0"/>
              <a:t>offerings</a:t>
            </a:r>
          </a:p>
          <a:p>
            <a:pPr algn="just">
              <a:lnSpc>
                <a:spcPct val="100000"/>
              </a:lnSpc>
              <a:spcBef>
                <a:spcPts val="0"/>
              </a:spcBef>
            </a:pPr>
            <a:r>
              <a:rPr lang="en-US" sz="1800" dirty="0" smtClean="0"/>
              <a:t>Working with third parties to develop sustainability rating</a:t>
            </a:r>
          </a:p>
          <a:p>
            <a:pPr marL="0" indent="0" algn="ctr">
              <a:lnSpc>
                <a:spcPct val="100000"/>
              </a:lnSpc>
              <a:spcBef>
                <a:spcPts val="0"/>
              </a:spcBef>
              <a:buFont typeface="Arial" panose="020B0604020202020204" pitchFamily="34" charset="0"/>
              <a:buNone/>
            </a:pPr>
            <a:endParaRPr lang="tr-TR" sz="1800" dirty="0" smtClean="0"/>
          </a:p>
          <a:p>
            <a:pPr marL="0" indent="0" algn="ctr">
              <a:lnSpc>
                <a:spcPct val="100000"/>
              </a:lnSpc>
              <a:spcBef>
                <a:spcPts val="0"/>
              </a:spcBef>
              <a:buFont typeface="Arial" panose="020B0604020202020204" pitchFamily="34" charset="0"/>
              <a:buNone/>
            </a:pPr>
            <a:r>
              <a:rPr lang="tr-TR" sz="1800" dirty="0" smtClean="0"/>
              <a:t>-</a:t>
            </a:r>
            <a:r>
              <a:rPr lang="tr-TR" sz="1800" dirty="0"/>
              <a:t>5</a:t>
            </a:r>
            <a:r>
              <a:rPr lang="tr-TR" sz="1800" dirty="0" smtClean="0"/>
              <a:t>- </a:t>
            </a:r>
          </a:p>
          <a:p>
            <a:pPr algn="just">
              <a:lnSpc>
                <a:spcPct val="100000"/>
              </a:lnSpc>
              <a:spcBef>
                <a:spcPts val="0"/>
              </a:spcBef>
            </a:pPr>
            <a:r>
              <a:rPr lang="en-US" sz="1800" dirty="0"/>
              <a:t>Leading by example through incorporating ESG disclosure into the exchanges’ own sustainability </a:t>
            </a:r>
            <a:r>
              <a:rPr lang="en-US" sz="1800" dirty="0" smtClean="0"/>
              <a:t>reporting</a:t>
            </a:r>
            <a:endParaRPr lang="en-US" sz="1800" dirty="0"/>
          </a:p>
          <a:p>
            <a:pPr algn="just">
              <a:lnSpc>
                <a:spcPct val="100000"/>
              </a:lnSpc>
              <a:spcBef>
                <a:spcPts val="0"/>
              </a:spcBef>
            </a:pPr>
            <a:r>
              <a:rPr lang="en-US" sz="1800" dirty="0" smtClean="0"/>
              <a:t>Educating </a:t>
            </a:r>
            <a:r>
              <a:rPr lang="en-US" sz="1800" dirty="0"/>
              <a:t>staff about sustainability risks and </a:t>
            </a:r>
            <a:r>
              <a:rPr lang="en-US" sz="1800" dirty="0" smtClean="0"/>
              <a:t>opportunities</a:t>
            </a:r>
            <a:endParaRPr lang="en-US" sz="1800" dirty="0"/>
          </a:p>
          <a:p>
            <a:pPr algn="just">
              <a:lnSpc>
                <a:spcPct val="100000"/>
              </a:lnSpc>
              <a:spcBef>
                <a:spcPts val="0"/>
              </a:spcBef>
            </a:pPr>
            <a:r>
              <a:rPr lang="en-US" sz="1800" dirty="0" smtClean="0"/>
              <a:t>Developing </a:t>
            </a:r>
            <a:r>
              <a:rPr lang="en-US" sz="1800" dirty="0"/>
              <a:t>mechanisms to stay abreast of, and evaluate, emergent sustainability issues and incorporating these into the exchanges’ existing and future activities, as </a:t>
            </a:r>
            <a:r>
              <a:rPr lang="en-US" sz="1800" dirty="0" smtClean="0"/>
              <a:t>required</a:t>
            </a:r>
            <a:endParaRPr lang="en-US" sz="1800" dirty="0"/>
          </a:p>
          <a:p>
            <a:pPr algn="just">
              <a:lnSpc>
                <a:spcPct val="100000"/>
              </a:lnSpc>
              <a:spcBef>
                <a:spcPts val="0"/>
              </a:spcBef>
            </a:pPr>
            <a:r>
              <a:rPr lang="en-US" sz="1800" dirty="0" smtClean="0"/>
              <a:t>Establishing </a:t>
            </a:r>
            <a:r>
              <a:rPr lang="en-US" sz="1800" dirty="0"/>
              <a:t>clear board and senior management oversight of the exchange’s own management of ESG risks and </a:t>
            </a:r>
            <a:r>
              <a:rPr lang="en-US" sz="1800" dirty="0" smtClean="0"/>
              <a:t>opportunities</a:t>
            </a:r>
            <a:endParaRPr lang="en-US" sz="1800" dirty="0"/>
          </a:p>
        </p:txBody>
      </p:sp>
    </p:spTree>
    <p:extLst>
      <p:ext uri="{BB962C8B-B14F-4D97-AF65-F5344CB8AC3E}">
        <p14:creationId xmlns:p14="http://schemas.microsoft.com/office/powerpoint/2010/main" val="35798823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0630" y="1098000"/>
            <a:ext cx="8714790" cy="5062737"/>
          </a:xfrm>
        </p:spPr>
        <p:txBody>
          <a:bodyPr/>
          <a:lstStyle/>
          <a:p>
            <a:pPr marL="285750" lvl="1" indent="-285750" algn="just">
              <a:buFont typeface="Arial" panose="020B0604020202020204" pitchFamily="34" charset="0"/>
              <a:buChar char="•"/>
            </a:pPr>
            <a:endParaRPr lang="tr-TR" sz="1600" b="1" dirty="0" smtClean="0"/>
          </a:p>
          <a:p>
            <a:pPr marL="285750" lvl="1" indent="-285750" algn="just">
              <a:buFont typeface="Arial" panose="020B0604020202020204" pitchFamily="34" charset="0"/>
              <a:buChar char="•"/>
            </a:pPr>
            <a:endParaRPr lang="tr-TR" sz="1600" b="1" dirty="0"/>
          </a:p>
          <a:p>
            <a:pPr marL="0" lvl="1" indent="0" algn="just">
              <a:buNone/>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r>
              <a:rPr lang="tr-TR" sz="3600" dirty="0" smtClean="0">
                <a:solidFill>
                  <a:schemeClr val="bg1"/>
                </a:solidFill>
                <a:latin typeface="Concord"/>
                <a:ea typeface="+mj-ea"/>
                <a:cs typeface="Concord"/>
              </a:rPr>
              <a:t>Sustainability Efforts of Exchanges</a:t>
            </a:r>
            <a:endParaRPr lang="tr-TR" sz="3600" dirty="0">
              <a:solidFill>
                <a:schemeClr val="bg1"/>
              </a:solidFill>
              <a:latin typeface="Concord"/>
              <a:ea typeface="+mj-ea"/>
              <a:cs typeface="Concord"/>
            </a:endParaRPr>
          </a:p>
        </p:txBody>
      </p:sp>
      <p:sp>
        <p:nvSpPr>
          <p:cNvPr id="6" name="Content Placeholder 4"/>
          <p:cNvSpPr txBox="1">
            <a:spLocks/>
          </p:cNvSpPr>
          <p:nvPr/>
        </p:nvSpPr>
        <p:spPr>
          <a:xfrm>
            <a:off x="457201" y="1292836"/>
            <a:ext cx="8229600" cy="5152569"/>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tr-TR" sz="2000" dirty="0"/>
          </a:p>
          <a:p>
            <a:pPr algn="just"/>
            <a:endParaRPr lang="tr-TR" sz="2000" dirty="0" smtClean="0"/>
          </a:p>
          <a:p>
            <a:pPr marL="0" indent="0" algn="just">
              <a:buFont typeface="Arial"/>
              <a:buNone/>
            </a:pPr>
            <a:endParaRPr lang="tr-TR" sz="2000" dirty="0" smtClean="0"/>
          </a:p>
        </p:txBody>
      </p:sp>
      <p:sp>
        <p:nvSpPr>
          <p:cNvPr id="7" name="Content Placeholder 4"/>
          <p:cNvSpPr txBox="1">
            <a:spLocks/>
          </p:cNvSpPr>
          <p:nvPr/>
        </p:nvSpPr>
        <p:spPr>
          <a:xfrm>
            <a:off x="130629" y="1382750"/>
            <a:ext cx="8714789" cy="4583151"/>
          </a:xfrm>
          <a:prstGeom prst="rect">
            <a:avLst/>
          </a:prstGeom>
        </p:spPr>
        <p:txBody>
          <a:bodyPr/>
          <a:lstStyle>
            <a:lvl1pPr marL="342900" indent="-342900" algn="l" defTabSz="457200" rtl="0" eaLnBrk="1" latinLnBrk="0" hangingPunct="1">
              <a:lnSpc>
                <a:spcPct val="90000"/>
              </a:lnSpc>
              <a:spcBef>
                <a:spcPct val="20000"/>
              </a:spcBef>
              <a:buFont typeface="Arial"/>
              <a:buChar char="•"/>
              <a:defRPr sz="2800" b="0" i="0" kern="1200">
                <a:solidFill>
                  <a:srgbClr val="009FC2"/>
                </a:solidFill>
                <a:latin typeface="Concord Thin"/>
                <a:ea typeface="+mn-ea"/>
                <a:cs typeface="Concord Thin"/>
              </a:defRPr>
            </a:lvl1pPr>
            <a:lvl2pPr marL="742950" indent="-223200" algn="l" defTabSz="457200" rtl="0" eaLnBrk="1" latinLnBrk="0" hangingPunct="1">
              <a:lnSpc>
                <a:spcPct val="90000"/>
              </a:lnSpc>
              <a:spcBef>
                <a:spcPct val="20000"/>
              </a:spcBef>
              <a:buFont typeface="Arial"/>
              <a:buChar char="–"/>
              <a:defRPr sz="2400" b="0" i="0" kern="1200">
                <a:solidFill>
                  <a:srgbClr val="009FC2"/>
                </a:solidFill>
                <a:latin typeface="Concord Thin"/>
                <a:ea typeface="+mn-ea"/>
                <a:cs typeface="Concord Thin"/>
              </a:defRPr>
            </a:lvl2pPr>
            <a:lvl3pPr marL="1143000" indent="-223200" algn="l" defTabSz="457200" rtl="0" eaLnBrk="1" latinLnBrk="0" hangingPunct="1">
              <a:lnSpc>
                <a:spcPct val="90000"/>
              </a:lnSpc>
              <a:spcBef>
                <a:spcPct val="20000"/>
              </a:spcBef>
              <a:buFont typeface="Arial"/>
              <a:buChar char="•"/>
              <a:defRPr sz="2000" b="0" i="0" kern="1200">
                <a:solidFill>
                  <a:srgbClr val="009FC2"/>
                </a:solidFill>
                <a:latin typeface="Concord Thin"/>
                <a:ea typeface="+mn-ea"/>
                <a:cs typeface="Concord Thin"/>
              </a:defRPr>
            </a:lvl3pPr>
            <a:lvl4pPr marL="1600200" indent="-228600" algn="l" defTabSz="457200" rtl="0" eaLnBrk="1" latinLnBrk="0" hangingPunct="1">
              <a:lnSpc>
                <a:spcPct val="90000"/>
              </a:lnSpc>
              <a:spcBef>
                <a:spcPct val="20000"/>
              </a:spcBef>
              <a:buFont typeface="Arial"/>
              <a:buChar char="–"/>
              <a:defRPr sz="1800" b="0" i="0" kern="1200">
                <a:solidFill>
                  <a:srgbClr val="009FC2"/>
                </a:solidFill>
                <a:latin typeface="Concord Thin"/>
                <a:ea typeface="+mn-ea"/>
                <a:cs typeface="Concord Thin"/>
              </a:defRPr>
            </a:lvl4pPr>
            <a:lvl5pPr marL="2057400" indent="-228600" algn="l" defTabSz="457200" rtl="0" eaLnBrk="1" latinLnBrk="0" hangingPunct="1">
              <a:lnSpc>
                <a:spcPct val="90000"/>
              </a:lnSpc>
              <a:spcBef>
                <a:spcPct val="20000"/>
              </a:spcBef>
              <a:buFont typeface="Arial"/>
              <a:buChar char="»"/>
              <a:defRPr sz="1600" b="0" i="0" kern="1200">
                <a:solidFill>
                  <a:srgbClr val="009FC2"/>
                </a:solidFill>
                <a:latin typeface="Concord Thin"/>
                <a:ea typeface="+mn-ea"/>
                <a:cs typeface="Concord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tr-TR" sz="1800" dirty="0"/>
          </a:p>
        </p:txBody>
      </p:sp>
      <p:pic>
        <p:nvPicPr>
          <p:cNvPr id="2" name="Picture 1"/>
          <p:cNvPicPr>
            <a:picLocks noChangeAspect="1"/>
          </p:cNvPicPr>
          <p:nvPr/>
        </p:nvPicPr>
        <p:blipFill>
          <a:blip r:embed="rId3"/>
          <a:stretch>
            <a:fillRect/>
          </a:stretch>
        </p:blipFill>
        <p:spPr>
          <a:xfrm>
            <a:off x="169088" y="1123951"/>
            <a:ext cx="8637870" cy="5100748"/>
          </a:xfrm>
          <a:prstGeom prst="rect">
            <a:avLst/>
          </a:prstGeom>
        </p:spPr>
      </p:pic>
    </p:spTree>
    <p:extLst>
      <p:ext uri="{BB962C8B-B14F-4D97-AF65-F5344CB8AC3E}">
        <p14:creationId xmlns:p14="http://schemas.microsoft.com/office/powerpoint/2010/main" val="35834744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0630" y="1251857"/>
            <a:ext cx="8860970" cy="4800600"/>
          </a:xfrm>
        </p:spPr>
        <p:txBody>
          <a:bodyPr/>
          <a:lstStyle/>
          <a:p>
            <a:pPr marL="285750" lvl="1" indent="-285750" algn="just">
              <a:buFont typeface="Arial" panose="020B0604020202020204" pitchFamily="34" charset="0"/>
              <a:buChar char="•"/>
            </a:pPr>
            <a:r>
              <a:rPr lang="en-US" sz="1600" dirty="0"/>
              <a:t>Islamic finance is embedded on the principles of </a:t>
            </a:r>
            <a:r>
              <a:rPr lang="en-US" sz="1600" dirty="0" smtClean="0"/>
              <a:t>fairness,</a:t>
            </a:r>
            <a:r>
              <a:rPr lang="tr-TR" sz="1600" dirty="0" smtClean="0"/>
              <a:t> </a:t>
            </a:r>
            <a:r>
              <a:rPr lang="en-US" sz="1600" dirty="0" smtClean="0"/>
              <a:t>equality </a:t>
            </a:r>
            <a:r>
              <a:rPr lang="en-US" sz="1600" dirty="0"/>
              <a:t>and ethics that lead to social well-being. It seeks </a:t>
            </a:r>
            <a:r>
              <a:rPr lang="en-US" sz="1600" dirty="0" smtClean="0"/>
              <a:t>social</a:t>
            </a:r>
            <a:r>
              <a:rPr lang="tr-TR" sz="1600" dirty="0" smtClean="0"/>
              <a:t> </a:t>
            </a:r>
            <a:r>
              <a:rPr lang="en-US" sz="1600" dirty="0" smtClean="0"/>
              <a:t>justice </a:t>
            </a:r>
            <a:r>
              <a:rPr lang="en-US" sz="1600" dirty="0"/>
              <a:t>and economic prosperity for the society and </a:t>
            </a:r>
            <a:r>
              <a:rPr lang="en-US" sz="1600" dirty="0" smtClean="0"/>
              <a:t>encourages</a:t>
            </a:r>
            <a:r>
              <a:rPr lang="tr-TR" sz="1600" dirty="0" smtClean="0"/>
              <a:t> </a:t>
            </a:r>
            <a:r>
              <a:rPr lang="en-US" sz="1600" dirty="0" smtClean="0"/>
              <a:t>sustainable </a:t>
            </a:r>
            <a:r>
              <a:rPr lang="en-US" sz="1600" dirty="0"/>
              <a:t>economic activity. Islamic finance is derived </a:t>
            </a:r>
            <a:r>
              <a:rPr lang="en-US" sz="1600" dirty="0" smtClean="0"/>
              <a:t>from</a:t>
            </a:r>
            <a:r>
              <a:rPr lang="tr-TR" sz="1600" dirty="0" smtClean="0"/>
              <a:t> </a:t>
            </a:r>
            <a:r>
              <a:rPr lang="en-US" sz="1600" dirty="0" smtClean="0"/>
              <a:t>fundamental </a:t>
            </a:r>
            <a:r>
              <a:rPr lang="en-US" sz="1600" dirty="0"/>
              <a:t>requirements set by principles of Islamic law.</a:t>
            </a:r>
            <a:endParaRPr lang="tr-TR" sz="1600" dirty="0" smtClean="0"/>
          </a:p>
          <a:p>
            <a:pPr marL="285750" lvl="1" indent="-285750" algn="just">
              <a:buFont typeface="Arial" panose="020B0604020202020204" pitchFamily="34" charset="0"/>
              <a:buChar char="•"/>
            </a:pPr>
            <a:endParaRPr lang="tr-TR" sz="1600" dirty="0"/>
          </a:p>
          <a:p>
            <a:pPr marL="285750" lvl="1" indent="-285750" algn="just">
              <a:buFont typeface="Arial" panose="020B0604020202020204" pitchFamily="34" charset="0"/>
              <a:buChar char="•"/>
            </a:pPr>
            <a:r>
              <a:rPr lang="en-US" sz="1600" dirty="0"/>
              <a:t>Sustainable &amp; Responsible Investment (SRI) shares a </a:t>
            </a:r>
            <a:r>
              <a:rPr lang="en-US" sz="1600" dirty="0" smtClean="0"/>
              <a:t>similar</a:t>
            </a:r>
            <a:r>
              <a:rPr lang="tr-TR" sz="1600" dirty="0" smtClean="0"/>
              <a:t> </a:t>
            </a:r>
            <a:r>
              <a:rPr lang="en-US" sz="1600" dirty="0" smtClean="0"/>
              <a:t>rationale</a:t>
            </a:r>
            <a:r>
              <a:rPr lang="en-US" sz="1600" dirty="0"/>
              <a:t>. SRI is sometimes referred to as ‘sustainable’, ‘</a:t>
            </a:r>
            <a:r>
              <a:rPr lang="en-US" sz="1600" dirty="0" smtClean="0"/>
              <a:t>socially</a:t>
            </a:r>
            <a:r>
              <a:rPr lang="tr-TR" sz="1600" dirty="0" smtClean="0"/>
              <a:t> </a:t>
            </a:r>
            <a:r>
              <a:rPr lang="en-US" sz="1600" dirty="0" smtClean="0"/>
              <a:t>conscious</a:t>
            </a:r>
            <a:r>
              <a:rPr lang="en-US" sz="1600" dirty="0"/>
              <a:t>’, ‘mission,’ ‘green’ or ‘ethical’ investing.</a:t>
            </a:r>
            <a:endParaRPr lang="tr-TR" sz="1600" b="1" dirty="0"/>
          </a:p>
          <a:p>
            <a:pPr marL="285750" lvl="1" indent="-285750" algn="just">
              <a:buFont typeface="Arial" panose="020B0604020202020204" pitchFamily="34" charset="0"/>
              <a:buChar char="•"/>
            </a:pPr>
            <a:endParaRPr lang="tr-TR" sz="1600" dirty="0" smtClean="0"/>
          </a:p>
          <a:p>
            <a:pPr marL="285750" lvl="1" indent="-285750" algn="just">
              <a:buFont typeface="Arial" panose="020B0604020202020204" pitchFamily="34" charset="0"/>
              <a:buChar char="•"/>
            </a:pPr>
            <a:r>
              <a:rPr lang="en-US" sz="1600" dirty="0"/>
              <a:t>Islamic finance and SRI have been two of the most rapidly growing areas of finance over the last two decades. During this period, they have each grown at rates that far exceed that of the financial markets as a whole. </a:t>
            </a:r>
          </a:p>
          <a:p>
            <a:pPr marL="285750" lvl="1" indent="-285750" algn="just">
              <a:buFont typeface="Arial" panose="020B0604020202020204" pitchFamily="34" charset="0"/>
              <a:buChar char="•"/>
            </a:pPr>
            <a:endParaRPr lang="tr-TR" sz="1600" dirty="0"/>
          </a:p>
          <a:p>
            <a:pPr marL="285750" lvl="1" indent="-285750" algn="just">
              <a:buFont typeface="Arial" panose="020B0604020202020204" pitchFamily="34" charset="0"/>
              <a:buChar char="•"/>
            </a:pPr>
            <a:r>
              <a:rPr lang="en-US" sz="1600" dirty="0"/>
              <a:t>In 2014, climate themed bonds </a:t>
            </a:r>
            <a:r>
              <a:rPr lang="en-US" sz="1600" dirty="0" smtClean="0"/>
              <a:t>were</a:t>
            </a:r>
            <a:r>
              <a:rPr lang="tr-TR" sz="1600" dirty="0" smtClean="0"/>
              <a:t> </a:t>
            </a:r>
            <a:r>
              <a:rPr lang="en-US" sz="1600" dirty="0" smtClean="0"/>
              <a:t>estimated </a:t>
            </a:r>
            <a:r>
              <a:rPr lang="en-US" sz="1600" dirty="0"/>
              <a:t>to total approximately </a:t>
            </a:r>
            <a:r>
              <a:rPr lang="en-US" sz="1600" dirty="0" smtClean="0"/>
              <a:t>US$502.6</a:t>
            </a:r>
            <a:r>
              <a:rPr lang="tr-TR" sz="1600" dirty="0" smtClean="0"/>
              <a:t> </a:t>
            </a:r>
            <a:r>
              <a:rPr lang="en-US" sz="1600" dirty="0" smtClean="0"/>
              <a:t>billion </a:t>
            </a:r>
            <a:r>
              <a:rPr lang="en-US" sz="1600" dirty="0"/>
              <a:t>globally (an exponential jump </a:t>
            </a:r>
            <a:r>
              <a:rPr lang="en-US" sz="1600" dirty="0" smtClean="0"/>
              <a:t>from</a:t>
            </a:r>
            <a:r>
              <a:rPr lang="tr-TR" sz="1600" dirty="0" smtClean="0"/>
              <a:t> </a:t>
            </a:r>
            <a:r>
              <a:rPr lang="en-US" sz="1600" dirty="0" smtClean="0"/>
              <a:t>US$174 </a:t>
            </a:r>
            <a:r>
              <a:rPr lang="en-US" sz="1600" dirty="0"/>
              <a:t>billion in 2012). Estimates </a:t>
            </a:r>
            <a:r>
              <a:rPr lang="en-US" sz="1600" dirty="0" smtClean="0"/>
              <a:t>show</a:t>
            </a:r>
            <a:r>
              <a:rPr lang="tr-TR" sz="1600" dirty="0" smtClean="0"/>
              <a:t> </a:t>
            </a:r>
            <a:r>
              <a:rPr lang="en-US" sz="1600" dirty="0" smtClean="0"/>
              <a:t>that </a:t>
            </a:r>
            <a:r>
              <a:rPr lang="en-US" sz="1600" dirty="0"/>
              <a:t>nearly US$10 trillion in </a:t>
            </a:r>
            <a:r>
              <a:rPr lang="en-US" sz="1600" dirty="0" smtClean="0"/>
              <a:t>cumulative</a:t>
            </a:r>
            <a:r>
              <a:rPr lang="tr-TR" sz="1600" dirty="0" smtClean="0"/>
              <a:t> </a:t>
            </a:r>
            <a:r>
              <a:rPr lang="en-US" sz="1600" dirty="0" smtClean="0"/>
              <a:t>capital </a:t>
            </a:r>
            <a:r>
              <a:rPr lang="en-US" sz="1600" dirty="0"/>
              <a:t>investments will be moved </a:t>
            </a:r>
            <a:r>
              <a:rPr lang="en-US" sz="1600" dirty="0" smtClean="0"/>
              <a:t>towards</a:t>
            </a:r>
            <a:r>
              <a:rPr lang="tr-TR" sz="1600" dirty="0" smtClean="0"/>
              <a:t> </a:t>
            </a:r>
            <a:r>
              <a:rPr lang="en-US" sz="1600" dirty="0"/>
              <a:t>low carbon energy alone between 2010 </a:t>
            </a:r>
            <a:r>
              <a:rPr lang="en-US" sz="1600" dirty="0" smtClean="0"/>
              <a:t>and</a:t>
            </a:r>
            <a:r>
              <a:rPr lang="tr-TR" sz="1600" dirty="0" smtClean="0"/>
              <a:t> </a:t>
            </a:r>
            <a:r>
              <a:rPr lang="en-US" sz="1600" dirty="0" smtClean="0"/>
              <a:t>2020</a:t>
            </a:r>
            <a:r>
              <a:rPr lang="en-US" sz="1600" dirty="0"/>
              <a:t>. </a:t>
            </a:r>
            <a:endParaRPr lang="tr-TR" sz="1600" dirty="0" smtClean="0"/>
          </a:p>
          <a:p>
            <a:pPr marL="285750" lvl="1" indent="-285750" algn="just">
              <a:buFont typeface="Arial" panose="020B0604020202020204" pitchFamily="34" charset="0"/>
              <a:buChar char="•"/>
            </a:pPr>
            <a:endParaRPr lang="tr-TR" sz="1600" dirty="0"/>
          </a:p>
          <a:p>
            <a:pPr marL="285750" lvl="1" indent="-285750" algn="just">
              <a:buFont typeface="Arial" panose="020B0604020202020204" pitchFamily="34" charset="0"/>
              <a:buChar char="•"/>
            </a:pPr>
            <a:r>
              <a:rPr lang="en-US" sz="1600" dirty="0" smtClean="0"/>
              <a:t>Furthermore</a:t>
            </a:r>
            <a:r>
              <a:rPr lang="en-US" sz="1600" dirty="0"/>
              <a:t>, over 1,300 </a:t>
            </a:r>
            <a:r>
              <a:rPr lang="en-US" sz="1600" dirty="0" smtClean="0"/>
              <a:t>signatories</a:t>
            </a:r>
            <a:r>
              <a:rPr lang="tr-TR" sz="1600" dirty="0" smtClean="0"/>
              <a:t> </a:t>
            </a:r>
            <a:r>
              <a:rPr lang="en-US" sz="1600" dirty="0" smtClean="0"/>
              <a:t>to </a:t>
            </a:r>
            <a:r>
              <a:rPr lang="en-US" sz="1600" dirty="0"/>
              <a:t>the United Nations Principles </a:t>
            </a:r>
            <a:r>
              <a:rPr lang="en-US" sz="1600" dirty="0" smtClean="0"/>
              <a:t>for</a:t>
            </a:r>
            <a:r>
              <a:rPr lang="tr-TR" sz="1600" dirty="0" smtClean="0"/>
              <a:t> </a:t>
            </a:r>
            <a:r>
              <a:rPr lang="en-US" sz="1600" dirty="0" smtClean="0"/>
              <a:t>Responsible </a:t>
            </a:r>
            <a:r>
              <a:rPr lang="en-US" sz="1600" dirty="0"/>
              <a:t>Investment (UN PRI) </a:t>
            </a:r>
            <a:r>
              <a:rPr lang="en-US" sz="1600" dirty="0" smtClean="0"/>
              <a:t>represent</a:t>
            </a:r>
            <a:r>
              <a:rPr lang="tr-TR" sz="1600" dirty="0" smtClean="0"/>
              <a:t> </a:t>
            </a:r>
            <a:r>
              <a:rPr lang="en-US" sz="1600" dirty="0" smtClean="0"/>
              <a:t>over </a:t>
            </a:r>
            <a:r>
              <a:rPr lang="en-US" sz="1600" dirty="0"/>
              <a:t>US$45 trillion in managed </a:t>
            </a:r>
            <a:r>
              <a:rPr lang="en-US" sz="1600" dirty="0" smtClean="0"/>
              <a:t>assets</a:t>
            </a:r>
            <a:r>
              <a:rPr lang="tr-TR" sz="1600" dirty="0" smtClean="0"/>
              <a:t> </a:t>
            </a:r>
            <a:r>
              <a:rPr lang="en-US" sz="1600" dirty="0" smtClean="0"/>
              <a:t>(from </a:t>
            </a:r>
            <a:r>
              <a:rPr lang="en-US" sz="1600" dirty="0"/>
              <a:t>US$4 trillion in 2006</a:t>
            </a:r>
            <a:r>
              <a:rPr lang="en-US" sz="1600" dirty="0" smtClean="0"/>
              <a:t>).</a:t>
            </a:r>
            <a:endParaRPr lang="tr-TR" sz="1600" dirty="0" smtClean="0"/>
          </a:p>
          <a:p>
            <a:pPr marL="285750" lvl="1" indent="-285750" algn="just">
              <a:buFont typeface="Arial" panose="020B0604020202020204" pitchFamily="34" charset="0"/>
              <a:buChar char="•"/>
            </a:pPr>
            <a:endParaRPr lang="tr-TR" sz="1600" dirty="0"/>
          </a:p>
        </p:txBody>
      </p:sp>
      <p:sp>
        <p:nvSpPr>
          <p:cNvPr id="9" name="Title 1"/>
          <p:cNvSpPr txBox="1">
            <a:spLocks/>
          </p:cNvSpPr>
          <p:nvPr/>
        </p:nvSpPr>
        <p:spPr>
          <a:xfrm>
            <a:off x="130629" y="0"/>
            <a:ext cx="9013371" cy="1098000"/>
          </a:xfrm>
          <a:prstGeom prst="rect">
            <a:avLst/>
          </a:prstGeom>
        </p:spPr>
        <p:txBody>
          <a:bodyPr anchor="ctr"/>
          <a:lstStyle/>
          <a:p>
            <a:pPr lvl="0">
              <a:spcBef>
                <a:spcPct val="0"/>
              </a:spcBef>
              <a:defRPr/>
            </a:pPr>
            <a:r>
              <a:rPr lang="tr-TR" sz="3600" dirty="0" smtClean="0">
                <a:solidFill>
                  <a:schemeClr val="bg1"/>
                </a:solidFill>
                <a:latin typeface="Concord"/>
                <a:ea typeface="+mj-ea"/>
                <a:cs typeface="Concord"/>
              </a:rPr>
              <a:t>Islamic Capital Markets and Sustainability </a:t>
            </a:r>
            <a:endParaRPr lang="tr-TR" sz="3600" dirty="0">
              <a:solidFill>
                <a:schemeClr val="bg1"/>
              </a:solidFill>
              <a:latin typeface="Concord"/>
              <a:ea typeface="+mj-ea"/>
              <a:cs typeface="Concord"/>
            </a:endParaRPr>
          </a:p>
        </p:txBody>
      </p:sp>
    </p:spTree>
    <p:extLst>
      <p:ext uri="{BB962C8B-B14F-4D97-AF65-F5344CB8AC3E}">
        <p14:creationId xmlns:p14="http://schemas.microsoft.com/office/powerpoint/2010/main" val="39137441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mv="urn:schemas-microsoft-com:mac:vml"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6889</TotalTime>
  <Words>2390</Words>
  <Application>Microsoft Office PowerPoint</Application>
  <PresentationFormat>On-screen Show (4:3)</PresentationFormat>
  <Paragraphs>159</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Concord</vt:lpstr>
      <vt:lpstr>Concord Thin</vt:lpstr>
      <vt:lpstr>Office Theme</vt:lpstr>
      <vt:lpstr>Sustainability and Islamic Capital Markets     Mahmut Aydoğmuş</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 RSCG 4D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Mert Maviş</dc:creator>
  <cp:lastModifiedBy>Mahmut Aydoğmuş</cp:lastModifiedBy>
  <cp:revision>243</cp:revision>
  <dcterms:created xsi:type="dcterms:W3CDTF">2013-05-20T22:51:08Z</dcterms:created>
  <dcterms:modified xsi:type="dcterms:W3CDTF">2019-09-25T07:01:19Z</dcterms:modified>
</cp:coreProperties>
</file>