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13" r:id="rId3"/>
    <p:sldId id="312" r:id="rId4"/>
    <p:sldId id="314" r:id="rId5"/>
    <p:sldId id="274" r:id="rId6"/>
    <p:sldId id="315" r:id="rId7"/>
    <p:sldId id="311" r:id="rId8"/>
    <p:sldId id="279" r:id="rId9"/>
    <p:sldId id="278" r:id="rId10"/>
    <p:sldId id="280" r:id="rId11"/>
    <p:sldId id="281" r:id="rId12"/>
    <p:sldId id="283" r:id="rId13"/>
    <p:sldId id="287" r:id="rId14"/>
    <p:sldId id="284" r:id="rId15"/>
    <p:sldId id="285" r:id="rId16"/>
    <p:sldId id="288" r:id="rId17"/>
    <p:sldId id="289" r:id="rId18"/>
    <p:sldId id="291" r:id="rId19"/>
    <p:sldId id="293" r:id="rId20"/>
    <p:sldId id="296" r:id="rId21"/>
    <p:sldId id="260" r:id="rId22"/>
    <p:sldId id="262" r:id="rId23"/>
    <p:sldId id="264" r:id="rId24"/>
    <p:sldId id="269" r:id="rId25"/>
    <p:sldId id="266" r:id="rId26"/>
    <p:sldId id="270" r:id="rId27"/>
    <p:sldId id="273" r:id="rId28"/>
    <p:sldId id="271" r:id="rId29"/>
    <p:sldId id="298" r:id="rId30"/>
    <p:sldId id="304" r:id="rId31"/>
    <p:sldId id="306" r:id="rId32"/>
    <p:sldId id="307" r:id="rId33"/>
    <p:sldId id="308" r:id="rId34"/>
    <p:sldId id="31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FA%20writing\Corporate%20Finance\Suppor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616639301988806"/>
          <c:y val="0.11923835186710101"/>
          <c:w val="0.76566372324375731"/>
          <c:h val="0.6204077785731329"/>
        </c:manualLayout>
      </c:layout>
      <c:lineChart>
        <c:grouping val="standard"/>
        <c:varyColors val="0"/>
        <c:ser>
          <c:idx val="0"/>
          <c:order val="0"/>
          <c:tx>
            <c:strRef>
              <c:f>'Chapter 4'!$F$3</c:f>
              <c:strCache>
                <c:ptCount val="1"/>
                <c:pt idx="0">
                  <c:v>Company One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'Chapter 4'!$E$4:$E$18</c:f>
              <c:numCache>
                <c:formatCode>General</c:formatCode>
                <c:ptCount val="1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</c:numCache>
            </c:numRef>
          </c:cat>
          <c:val>
            <c:numRef>
              <c:f>'Chapter 4'!$F$4:$F$18</c:f>
              <c:numCache>
                <c:formatCode>[$€-813]\ #,##0</c:formatCode>
                <c:ptCount val="15"/>
                <c:pt idx="0">
                  <c:v>-42500</c:v>
                </c:pt>
                <c:pt idx="1">
                  <c:v>-30000</c:v>
                </c:pt>
                <c:pt idx="2">
                  <c:v>-17500</c:v>
                </c:pt>
                <c:pt idx="3">
                  <c:v>-5000</c:v>
                </c:pt>
                <c:pt idx="4">
                  <c:v>7500</c:v>
                </c:pt>
                <c:pt idx="5">
                  <c:v>20000</c:v>
                </c:pt>
                <c:pt idx="6">
                  <c:v>32500</c:v>
                </c:pt>
                <c:pt idx="7">
                  <c:v>45000</c:v>
                </c:pt>
                <c:pt idx="8">
                  <c:v>57500</c:v>
                </c:pt>
                <c:pt idx="9">
                  <c:v>70000</c:v>
                </c:pt>
                <c:pt idx="10">
                  <c:v>82500</c:v>
                </c:pt>
                <c:pt idx="11">
                  <c:v>95000</c:v>
                </c:pt>
                <c:pt idx="12">
                  <c:v>107500</c:v>
                </c:pt>
                <c:pt idx="13">
                  <c:v>120000</c:v>
                </c:pt>
                <c:pt idx="14">
                  <c:v>132500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7A-450D-A21C-AA329A07DB2D}"/>
            </c:ext>
          </c:extLst>
        </c:ser>
        <c:ser>
          <c:idx val="1"/>
          <c:order val="1"/>
          <c:tx>
            <c:strRef>
              <c:f>'Chapter 4'!$G$3</c:f>
              <c:strCache>
                <c:ptCount val="1"/>
                <c:pt idx="0">
                  <c:v>Company Two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'Chapter 4'!$E$4:$E$18</c:f>
              <c:numCache>
                <c:formatCode>General</c:formatCode>
                <c:ptCount val="1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</c:numCache>
            </c:numRef>
          </c:cat>
          <c:val>
            <c:numRef>
              <c:f>'Chapter 4'!$G$4:$G$18</c:f>
              <c:numCache>
                <c:formatCode>[$€-813]\ #,##0</c:formatCode>
                <c:ptCount val="15"/>
                <c:pt idx="0">
                  <c:v>-132500</c:v>
                </c:pt>
                <c:pt idx="1">
                  <c:v>-110000</c:v>
                </c:pt>
                <c:pt idx="2">
                  <c:v>-87500</c:v>
                </c:pt>
                <c:pt idx="3">
                  <c:v>-65000</c:v>
                </c:pt>
                <c:pt idx="4">
                  <c:v>-42500</c:v>
                </c:pt>
                <c:pt idx="5">
                  <c:v>-20000</c:v>
                </c:pt>
                <c:pt idx="6">
                  <c:v>2500</c:v>
                </c:pt>
                <c:pt idx="7">
                  <c:v>25000</c:v>
                </c:pt>
                <c:pt idx="8">
                  <c:v>47500</c:v>
                </c:pt>
                <c:pt idx="9">
                  <c:v>70000</c:v>
                </c:pt>
                <c:pt idx="10">
                  <c:v>92500</c:v>
                </c:pt>
                <c:pt idx="11">
                  <c:v>115000</c:v>
                </c:pt>
                <c:pt idx="12">
                  <c:v>137500</c:v>
                </c:pt>
                <c:pt idx="13">
                  <c:v>160000</c:v>
                </c:pt>
                <c:pt idx="14">
                  <c:v>182500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7A-450D-A21C-AA329A07D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86192"/>
        <c:axId val="42987824"/>
      </c:lineChart>
      <c:catAx>
        <c:axId val="42986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Units Produced and Sold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87824"/>
        <c:crosses val="autoZero"/>
        <c:auto val="1"/>
        <c:lblAlgn val="ctr"/>
        <c:lblOffset val="100"/>
        <c:noMultiLvlLbl val="0"/>
      </c:catAx>
      <c:valAx>
        <c:axId val="4298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Net</a:t>
                </a:r>
              </a:p>
              <a:p>
                <a:pPr>
                  <a:defRPr/>
                </a:pPr>
                <a:r>
                  <a:rPr lang="en-US"/>
                  <a:t> Income</a:t>
                </a:r>
              </a:p>
            </c:rich>
          </c:tx>
          <c:layout>
            <c:manualLayout>
              <c:xMode val="edge"/>
              <c:yMode val="edge"/>
              <c:x val="7.0217264508603078E-2"/>
              <c:y val="0.391616559293724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€-813]\ 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8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cap="sq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Profit (PBT) Sensitivity to changes in sales   + 10%  vs  -20% </a:t>
            </a:r>
          </a:p>
        </c:rich>
      </c:tx>
      <c:layout>
        <c:manualLayout>
          <c:xMode val="edge"/>
          <c:yMode val="edge"/>
          <c:x val="0.12436111111111112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With Debt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2.28743961352657E-2"/>
                  <c:y val="2.3882316968367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0B-45DB-9472-9FA8C81E20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Sheet1!$F$5:$G$5</c:f>
              <c:numCache>
                <c:formatCode>General</c:formatCode>
                <c:ptCount val="2"/>
                <c:pt idx="0">
                  <c:v>32.14</c:v>
                </c:pt>
                <c:pt idx="1">
                  <c:v>-64.3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ED-4713-B224-A914469A972F}"/>
            </c:ext>
          </c:extLst>
        </c:ser>
        <c:ser>
          <c:idx val="2"/>
          <c:order val="2"/>
          <c:tx>
            <c:strRef>
              <c:f>Sheet1!$E$7</c:f>
              <c:strCache>
                <c:ptCount val="1"/>
                <c:pt idx="0">
                  <c:v> 50 % Mudarabah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6ED-4713-B224-A914469A9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Sheet1!$F$7:$G$7</c:f>
              <c:numCache>
                <c:formatCode>General</c:formatCode>
                <c:ptCount val="2"/>
                <c:pt idx="0">
                  <c:v>23.08</c:v>
                </c:pt>
                <c:pt idx="1">
                  <c:v>-46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ED-4713-B224-A914469A972F}"/>
            </c:ext>
          </c:extLst>
        </c:ser>
        <c:ser>
          <c:idx val="4"/>
          <c:order val="4"/>
          <c:tx>
            <c:strRef>
              <c:f>Sheet1!$E$9</c:f>
              <c:strCache>
                <c:ptCount val="1"/>
                <c:pt idx="0">
                  <c:v>100% Mudarabah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7.2758568222450453E-4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A0B-45DB-9472-9FA8C81E20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Sheet1!$F$9:$G$9</c:f>
              <c:numCache>
                <c:formatCode>General</c:formatCode>
                <c:ptCount val="2"/>
                <c:pt idx="0">
                  <c:v>18</c:v>
                </c:pt>
                <c:pt idx="1">
                  <c:v>-36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ED-4713-B224-A914469A972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2988368"/>
        <c:axId val="4298945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Sheet1!$E$6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Sheet1!$F$6:$G$6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06ED-4713-B224-A914469A972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3492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Sheet1!$F$8:$G$8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6ED-4713-B224-A914469A972F}"/>
                  </c:ext>
                </c:extLst>
              </c15:ser>
            </c15:filteredLineSeries>
          </c:ext>
        </c:extLst>
      </c:lineChart>
      <c:catAx>
        <c:axId val="4298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89456"/>
        <c:crosses val="autoZero"/>
        <c:auto val="1"/>
        <c:lblAlgn val="ctr"/>
        <c:lblOffset val="100"/>
        <c:noMultiLvlLbl val="0"/>
      </c:catAx>
      <c:valAx>
        <c:axId val="4298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8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Equity Payoffs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BusCycle!$B$36</c:f>
              <c:strCache>
                <c:ptCount val="1"/>
                <c:pt idx="0">
                  <c:v>For Equity Holders - 100% Mudarabah (no debt)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val>
            <c:numRef>
              <c:f>BusCycle!$D$36:$AH$36</c:f>
              <c:numCache>
                <c:formatCode>_(* #,##0.00_);_(* \(#,##0.00\);_(* "-"??_);_(@_)</c:formatCode>
                <c:ptCount val="31"/>
                <c:pt idx="0">
                  <c:v>42175</c:v>
                </c:pt>
                <c:pt idx="1">
                  <c:v>30787.75</c:v>
                </c:pt>
                <c:pt idx="2">
                  <c:v>21108.587500000001</c:v>
                </c:pt>
                <c:pt idx="3">
                  <c:v>12881.299375000001</c:v>
                </c:pt>
                <c:pt idx="4">
                  <c:v>8219.1694375000006</c:v>
                </c:pt>
                <c:pt idx="5">
                  <c:v>4023.2524937500002</c:v>
                </c:pt>
                <c:pt idx="6">
                  <c:v>2135.089869062499</c:v>
                </c:pt>
                <c:pt idx="7">
                  <c:v>341.33537560937191</c:v>
                </c:pt>
                <c:pt idx="8">
                  <c:v>-4038.9193632812676</c:v>
                </c:pt>
                <c:pt idx="9">
                  <c:v>256.13203717034702</c:v>
                </c:pt>
                <c:pt idx="10">
                  <c:v>1955.938639028866</c:v>
                </c:pt>
                <c:pt idx="11">
                  <c:v>3740.7355709803151</c:v>
                </c:pt>
                <c:pt idx="12">
                  <c:v>5614.7723495293349</c:v>
                </c:pt>
                <c:pt idx="13">
                  <c:v>7582.5109670057973</c:v>
                </c:pt>
                <c:pt idx="14">
                  <c:v>9648.636515356091</c:v>
                </c:pt>
                <c:pt idx="15">
                  <c:v>11818.068341123906</c:v>
                </c:pt>
                <c:pt idx="16">
                  <c:v>14095.971758180105</c:v>
                </c:pt>
                <c:pt idx="17">
                  <c:v>16487.77034608911</c:v>
                </c:pt>
                <c:pt idx="18">
                  <c:v>18999.158863393561</c:v>
                </c:pt>
                <c:pt idx="19">
                  <c:v>24273.074749732918</c:v>
                </c:pt>
                <c:pt idx="20">
                  <c:v>30074.382224706223</c:v>
                </c:pt>
                <c:pt idx="21">
                  <c:v>36455.820447176855</c:v>
                </c:pt>
                <c:pt idx="22">
                  <c:v>43475.402491894536</c:v>
                </c:pt>
                <c:pt idx="23">
                  <c:v>51196.942741084</c:v>
                </c:pt>
                <c:pt idx="24">
                  <c:v>59690.637015192413</c:v>
                </c:pt>
                <c:pt idx="25">
                  <c:v>69033.700716711668</c:v>
                </c:pt>
                <c:pt idx="26">
                  <c:v>84449.755824218402</c:v>
                </c:pt>
                <c:pt idx="27">
                  <c:v>102178.21919785114</c:v>
                </c:pt>
                <c:pt idx="28">
                  <c:v>122565.95207752881</c:v>
                </c:pt>
                <c:pt idx="29">
                  <c:v>146011.84488915815</c:v>
                </c:pt>
                <c:pt idx="30">
                  <c:v>172974.62162253182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4-4E56-A217-CD0762D7D3BA}"/>
            </c:ext>
          </c:extLst>
        </c:ser>
        <c:ser>
          <c:idx val="1"/>
          <c:order val="1"/>
          <c:tx>
            <c:strRef>
              <c:f>BusCycle!$B$53</c:f>
              <c:strCache>
                <c:ptCount val="1"/>
                <c:pt idx="0">
                  <c:v>For Equity Holders - With 50% Mudarabah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BusCycle!$D$53:$AH$53</c:f>
              <c:numCache>
                <c:formatCode>_(* #,##0.00_);_(* \(#,##0.00\);_(* "-"??_);_(@_)</c:formatCode>
                <c:ptCount val="31"/>
                <c:pt idx="0">
                  <c:v>50573.25</c:v>
                </c:pt>
                <c:pt idx="1">
                  <c:v>33067.125</c:v>
                </c:pt>
                <c:pt idx="2">
                  <c:v>18186.918750000001</c:v>
                </c:pt>
                <c:pt idx="3">
                  <c:v>5538.7434375000003</c:v>
                </c:pt>
                <c:pt idx="4">
                  <c:v>-3139.6875</c:v>
                </c:pt>
                <c:pt idx="5">
                  <c:v>-15575.71875</c:v>
                </c:pt>
                <c:pt idx="6">
                  <c:v>-21171.932812500003</c:v>
                </c:pt>
                <c:pt idx="7">
                  <c:v>-26488.336171875009</c:v>
                </c:pt>
                <c:pt idx="8">
                  <c:v>-31538.919363281268</c:v>
                </c:pt>
                <c:pt idx="9">
                  <c:v>-26740.865331445326</c:v>
                </c:pt>
                <c:pt idx="10">
                  <c:v>-21702.908598017588</c:v>
                </c:pt>
                <c:pt idx="11">
                  <c:v>-16413.05402791845</c:v>
                </c:pt>
                <c:pt idx="12">
                  <c:v>-10858.706729314363</c:v>
                </c:pt>
                <c:pt idx="13">
                  <c:v>-5026.6420657800918</c:v>
                </c:pt>
                <c:pt idx="14">
                  <c:v>569.02729850386504</c:v>
                </c:pt>
                <c:pt idx="15">
                  <c:v>3904.19116342907</c:v>
                </c:pt>
                <c:pt idx="16">
                  <c:v>7406.1132216005299</c:v>
                </c:pt>
                <c:pt idx="17">
                  <c:v>11083.131382680564</c:v>
                </c:pt>
                <c:pt idx="18">
                  <c:v>14944.000451814582</c:v>
                </c:pt>
                <c:pt idx="19">
                  <c:v>23051.825496996044</c:v>
                </c:pt>
                <c:pt idx="20">
                  <c:v>31970.43304669566</c:v>
                </c:pt>
                <c:pt idx="21">
                  <c:v>41780.901351365239</c:v>
                </c:pt>
                <c:pt idx="22">
                  <c:v>52572.416486501766</c:v>
                </c:pt>
                <c:pt idx="23">
                  <c:v>64443.083135151959</c:v>
                </c:pt>
                <c:pt idx="24">
                  <c:v>77500.816448667174</c:v>
                </c:pt>
                <c:pt idx="25">
                  <c:v>91864.323093533894</c:v>
                </c:pt>
                <c:pt idx="26">
                  <c:v>115564.10905756397</c:v>
                </c:pt>
                <c:pt idx="27">
                  <c:v>142818.86291619853</c:v>
                </c:pt>
                <c:pt idx="28">
                  <c:v>174161.82985362833</c:v>
                </c:pt>
                <c:pt idx="29">
                  <c:v>210206.24183167258</c:v>
                </c:pt>
                <c:pt idx="30">
                  <c:v>251657.31560642336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4-4E56-A217-CD0762D7D3BA}"/>
            </c:ext>
          </c:extLst>
        </c:ser>
        <c:ser>
          <c:idx val="2"/>
          <c:order val="2"/>
          <c:tx>
            <c:strRef>
              <c:f>BusCycle!$B$69</c:f>
              <c:strCache>
                <c:ptCount val="1"/>
                <c:pt idx="0">
                  <c:v>For Equity Holders - Without Mudarabah.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BusCycle!$D$69:$AH$69</c:f>
              <c:numCache>
                <c:formatCode>_(* #,##0.00_);_(* \(#,##0.00\);_(* "-"??_);_(@_)</c:formatCode>
                <c:ptCount val="31"/>
                <c:pt idx="0">
                  <c:v>49000</c:v>
                </c:pt>
                <c:pt idx="1">
                  <c:v>25375</c:v>
                </c:pt>
                <c:pt idx="2">
                  <c:v>5293.75</c:v>
                </c:pt>
                <c:pt idx="3">
                  <c:v>-16821.875</c:v>
                </c:pt>
                <c:pt idx="4">
                  <c:v>-30639.6875</c:v>
                </c:pt>
                <c:pt idx="5">
                  <c:v>-43075.71875</c:v>
                </c:pt>
                <c:pt idx="6">
                  <c:v>-48671.932812500003</c:v>
                </c:pt>
                <c:pt idx="7">
                  <c:v>-53988.336171875009</c:v>
                </c:pt>
                <c:pt idx="8">
                  <c:v>-59038.919363281268</c:v>
                </c:pt>
                <c:pt idx="9">
                  <c:v>-54240.865331445326</c:v>
                </c:pt>
                <c:pt idx="10">
                  <c:v>-49202.908598017588</c:v>
                </c:pt>
                <c:pt idx="11">
                  <c:v>-43913.05402791845</c:v>
                </c:pt>
                <c:pt idx="12">
                  <c:v>-38358.706729314363</c:v>
                </c:pt>
                <c:pt idx="13">
                  <c:v>-32526.642065780092</c:v>
                </c:pt>
                <c:pt idx="14">
                  <c:v>-26402.974169069086</c:v>
                </c:pt>
                <c:pt idx="15">
                  <c:v>-19973.122877522517</c:v>
                </c:pt>
                <c:pt idx="16">
                  <c:v>-13221.77902139863</c:v>
                </c:pt>
                <c:pt idx="17">
                  <c:v>-6132.8679724685499</c:v>
                </c:pt>
                <c:pt idx="18">
                  <c:v>917.34204023560164</c:v>
                </c:pt>
                <c:pt idx="19">
                  <c:v>11859.076244259166</c:v>
                </c:pt>
                <c:pt idx="20">
                  <c:v>23894.983868685104</c:v>
                </c:pt>
                <c:pt idx="21">
                  <c:v>37134.482255553616</c:v>
                </c:pt>
                <c:pt idx="22">
                  <c:v>51697.930481108997</c:v>
                </c:pt>
                <c:pt idx="23">
                  <c:v>67717.723529219918</c:v>
                </c:pt>
                <c:pt idx="24">
                  <c:v>85339.495882141928</c:v>
                </c:pt>
                <c:pt idx="25">
                  <c:v>104723.44547035614</c:v>
                </c:pt>
                <c:pt idx="26">
                  <c:v>136706.96229090952</c:v>
                </c:pt>
                <c:pt idx="27">
                  <c:v>173488.00663454592</c:v>
                </c:pt>
                <c:pt idx="28">
                  <c:v>215786.20762972784</c:v>
                </c:pt>
                <c:pt idx="29">
                  <c:v>264429.13877418701</c:v>
                </c:pt>
                <c:pt idx="30">
                  <c:v>320368.50959031493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24-4E56-A217-CD0762D7D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54265152"/>
        <c:axId val="-2054278208"/>
      </c:barChart>
      <c:catAx>
        <c:axId val="-20542651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4278208"/>
        <c:crosses val="autoZero"/>
        <c:auto val="1"/>
        <c:lblAlgn val="ctr"/>
        <c:lblOffset val="100"/>
        <c:noMultiLvlLbl val="0"/>
      </c:catAx>
      <c:valAx>
        <c:axId val="-205427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426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73073953991046"/>
          <c:y val="0.81566474495890684"/>
          <c:w val="0.57207996450880128"/>
          <c:h val="0.182924194810883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Equity Payoffs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BusCycle!$B$36</c:f>
              <c:strCache>
                <c:ptCount val="1"/>
                <c:pt idx="0">
                  <c:v>For Equity Holders - 100% Mudarabah (no debt)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val>
            <c:numRef>
              <c:f>BusCycle!$D$36:$AH$36</c:f>
              <c:numCache>
                <c:formatCode>_(* #,##0.00_);_(* \(#,##0.00\);_(* "-"??_);_(@_)</c:formatCode>
                <c:ptCount val="31"/>
                <c:pt idx="0">
                  <c:v>42175</c:v>
                </c:pt>
                <c:pt idx="1">
                  <c:v>30787.75</c:v>
                </c:pt>
                <c:pt idx="2">
                  <c:v>21108.587500000001</c:v>
                </c:pt>
                <c:pt idx="3">
                  <c:v>12881.299375000001</c:v>
                </c:pt>
                <c:pt idx="4">
                  <c:v>8219.1694375000006</c:v>
                </c:pt>
                <c:pt idx="5">
                  <c:v>4023.2524937500002</c:v>
                </c:pt>
                <c:pt idx="6">
                  <c:v>2135.089869062499</c:v>
                </c:pt>
                <c:pt idx="7">
                  <c:v>341.33537560937191</c:v>
                </c:pt>
                <c:pt idx="8">
                  <c:v>-4038.9193632812676</c:v>
                </c:pt>
                <c:pt idx="9">
                  <c:v>256.13203717034702</c:v>
                </c:pt>
                <c:pt idx="10">
                  <c:v>1955.938639028866</c:v>
                </c:pt>
                <c:pt idx="11">
                  <c:v>3740.7355709803151</c:v>
                </c:pt>
                <c:pt idx="12">
                  <c:v>5614.7723495293349</c:v>
                </c:pt>
                <c:pt idx="13">
                  <c:v>7582.5109670057973</c:v>
                </c:pt>
                <c:pt idx="14">
                  <c:v>9648.636515356091</c:v>
                </c:pt>
                <c:pt idx="15">
                  <c:v>11818.068341123906</c:v>
                </c:pt>
                <c:pt idx="16">
                  <c:v>14095.971758180105</c:v>
                </c:pt>
                <c:pt idx="17">
                  <c:v>16487.77034608911</c:v>
                </c:pt>
                <c:pt idx="18">
                  <c:v>18999.158863393561</c:v>
                </c:pt>
                <c:pt idx="19">
                  <c:v>24273.074749732918</c:v>
                </c:pt>
                <c:pt idx="20">
                  <c:v>30074.382224706223</c:v>
                </c:pt>
                <c:pt idx="21">
                  <c:v>36455.820447176855</c:v>
                </c:pt>
                <c:pt idx="22">
                  <c:v>43475.402491894536</c:v>
                </c:pt>
                <c:pt idx="23">
                  <c:v>51196.942741084</c:v>
                </c:pt>
                <c:pt idx="24">
                  <c:v>59690.637015192413</c:v>
                </c:pt>
                <c:pt idx="25">
                  <c:v>69033.700716711668</c:v>
                </c:pt>
                <c:pt idx="26">
                  <c:v>84449.755824218402</c:v>
                </c:pt>
                <c:pt idx="27">
                  <c:v>102178.21919785114</c:v>
                </c:pt>
                <c:pt idx="28">
                  <c:v>122565.95207752881</c:v>
                </c:pt>
                <c:pt idx="29">
                  <c:v>146011.84488915815</c:v>
                </c:pt>
                <c:pt idx="30">
                  <c:v>172974.62162253182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EF-4857-82BF-4BF9FDCB3FF7}"/>
            </c:ext>
          </c:extLst>
        </c:ser>
        <c:ser>
          <c:idx val="1"/>
          <c:order val="1"/>
          <c:tx>
            <c:strRef>
              <c:f>BusCycle!$B$53</c:f>
              <c:strCache>
                <c:ptCount val="1"/>
                <c:pt idx="0">
                  <c:v>For Equity Holders - With 50% Mudarabah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BusCycle!$D$53:$AH$53</c:f>
              <c:numCache>
                <c:formatCode>_(* #,##0.00_);_(* \(#,##0.00\);_(* "-"??_);_(@_)</c:formatCode>
                <c:ptCount val="31"/>
                <c:pt idx="0">
                  <c:v>50573.25</c:v>
                </c:pt>
                <c:pt idx="1">
                  <c:v>33067.125</c:v>
                </c:pt>
                <c:pt idx="2">
                  <c:v>18186.918750000001</c:v>
                </c:pt>
                <c:pt idx="3">
                  <c:v>5538.7434375000003</c:v>
                </c:pt>
                <c:pt idx="4">
                  <c:v>-3139.6875</c:v>
                </c:pt>
                <c:pt idx="5">
                  <c:v>-15575.71875</c:v>
                </c:pt>
                <c:pt idx="6">
                  <c:v>-21171.932812500003</c:v>
                </c:pt>
                <c:pt idx="7">
                  <c:v>-26488.336171875009</c:v>
                </c:pt>
                <c:pt idx="8">
                  <c:v>-31538.919363281268</c:v>
                </c:pt>
                <c:pt idx="9">
                  <c:v>-26740.865331445326</c:v>
                </c:pt>
                <c:pt idx="10">
                  <c:v>-21702.908598017588</c:v>
                </c:pt>
                <c:pt idx="11">
                  <c:v>-16413.05402791845</c:v>
                </c:pt>
                <c:pt idx="12">
                  <c:v>-10858.706729314363</c:v>
                </c:pt>
                <c:pt idx="13">
                  <c:v>-5026.6420657800918</c:v>
                </c:pt>
                <c:pt idx="14">
                  <c:v>569.02729850386504</c:v>
                </c:pt>
                <c:pt idx="15">
                  <c:v>3904.19116342907</c:v>
                </c:pt>
                <c:pt idx="16">
                  <c:v>7406.1132216005299</c:v>
                </c:pt>
                <c:pt idx="17">
                  <c:v>11083.131382680564</c:v>
                </c:pt>
                <c:pt idx="18">
                  <c:v>14944.000451814582</c:v>
                </c:pt>
                <c:pt idx="19">
                  <c:v>23051.825496996044</c:v>
                </c:pt>
                <c:pt idx="20">
                  <c:v>31970.43304669566</c:v>
                </c:pt>
                <c:pt idx="21">
                  <c:v>41780.901351365239</c:v>
                </c:pt>
                <c:pt idx="22">
                  <c:v>52572.416486501766</c:v>
                </c:pt>
                <c:pt idx="23">
                  <c:v>64443.083135151959</c:v>
                </c:pt>
                <c:pt idx="24">
                  <c:v>77500.816448667174</c:v>
                </c:pt>
                <c:pt idx="25">
                  <c:v>91864.323093533894</c:v>
                </c:pt>
                <c:pt idx="26">
                  <c:v>115564.10905756397</c:v>
                </c:pt>
                <c:pt idx="27">
                  <c:v>142818.86291619853</c:v>
                </c:pt>
                <c:pt idx="28">
                  <c:v>174161.82985362833</c:v>
                </c:pt>
                <c:pt idx="29">
                  <c:v>210206.24183167258</c:v>
                </c:pt>
                <c:pt idx="30">
                  <c:v>251657.31560642336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EF-4857-82BF-4BF9FDCB3FF7}"/>
            </c:ext>
          </c:extLst>
        </c:ser>
        <c:ser>
          <c:idx val="2"/>
          <c:order val="2"/>
          <c:tx>
            <c:strRef>
              <c:f>BusCycle!$B$69</c:f>
              <c:strCache>
                <c:ptCount val="1"/>
                <c:pt idx="0">
                  <c:v>For Equity Holders - Without Mudarabah.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BusCycle!$D$69:$AH$69</c:f>
              <c:numCache>
                <c:formatCode>_(* #,##0.00_);_(* \(#,##0.00\);_(* "-"??_);_(@_)</c:formatCode>
                <c:ptCount val="31"/>
                <c:pt idx="0">
                  <c:v>49000</c:v>
                </c:pt>
                <c:pt idx="1">
                  <c:v>25375</c:v>
                </c:pt>
                <c:pt idx="2">
                  <c:v>5293.75</c:v>
                </c:pt>
                <c:pt idx="3">
                  <c:v>-16821.875</c:v>
                </c:pt>
                <c:pt idx="4">
                  <c:v>-30639.6875</c:v>
                </c:pt>
                <c:pt idx="5">
                  <c:v>-43075.71875</c:v>
                </c:pt>
                <c:pt idx="6">
                  <c:v>-48671.932812500003</c:v>
                </c:pt>
                <c:pt idx="7">
                  <c:v>-53988.336171875009</c:v>
                </c:pt>
                <c:pt idx="8">
                  <c:v>-59038.919363281268</c:v>
                </c:pt>
                <c:pt idx="9">
                  <c:v>-54240.865331445326</c:v>
                </c:pt>
                <c:pt idx="10">
                  <c:v>-49202.908598017588</c:v>
                </c:pt>
                <c:pt idx="11">
                  <c:v>-43913.05402791845</c:v>
                </c:pt>
                <c:pt idx="12">
                  <c:v>-38358.706729314363</c:v>
                </c:pt>
                <c:pt idx="13">
                  <c:v>-32526.642065780092</c:v>
                </c:pt>
                <c:pt idx="14">
                  <c:v>-26402.974169069086</c:v>
                </c:pt>
                <c:pt idx="15">
                  <c:v>-19973.122877522517</c:v>
                </c:pt>
                <c:pt idx="16">
                  <c:v>-13221.77902139863</c:v>
                </c:pt>
                <c:pt idx="17">
                  <c:v>-6132.8679724685499</c:v>
                </c:pt>
                <c:pt idx="18">
                  <c:v>917.34204023560164</c:v>
                </c:pt>
                <c:pt idx="19">
                  <c:v>11859.076244259166</c:v>
                </c:pt>
                <c:pt idx="20">
                  <c:v>23894.983868685104</c:v>
                </c:pt>
                <c:pt idx="21">
                  <c:v>37134.482255553616</c:v>
                </c:pt>
                <c:pt idx="22">
                  <c:v>51697.930481108997</c:v>
                </c:pt>
                <c:pt idx="23">
                  <c:v>67717.723529219918</c:v>
                </c:pt>
                <c:pt idx="24">
                  <c:v>85339.495882141928</c:v>
                </c:pt>
                <c:pt idx="25">
                  <c:v>104723.44547035614</c:v>
                </c:pt>
                <c:pt idx="26">
                  <c:v>136706.96229090952</c:v>
                </c:pt>
                <c:pt idx="27">
                  <c:v>173488.00663454592</c:v>
                </c:pt>
                <c:pt idx="28">
                  <c:v>215786.20762972784</c:v>
                </c:pt>
                <c:pt idx="29">
                  <c:v>264429.13877418701</c:v>
                </c:pt>
                <c:pt idx="30">
                  <c:v>320368.50959031493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EF-4857-82BF-4BF9FDCB3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865568"/>
        <c:axId val="123865024"/>
      </c:lineChart>
      <c:catAx>
        <c:axId val="1238655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65024"/>
        <c:crosses val="autoZero"/>
        <c:auto val="1"/>
        <c:lblAlgn val="ctr"/>
        <c:lblOffset val="100"/>
        <c:noMultiLvlLbl val="0"/>
      </c:catAx>
      <c:valAx>
        <c:axId val="12386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6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0.19679</cdr:x>
      <cdr:y>0.43943</cdr:y>
    </cdr:from>
    <cdr:to>
      <cdr:x>0.25141</cdr:x>
      <cdr:y>0.5255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4352" y="2024865"/>
          <a:ext cx="561860" cy="396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AU" sz="1100" dirty="0"/>
        </a:p>
      </cdr:txBody>
    </cdr:sp>
  </cdr:relSizeAnchor>
  <cdr:relSizeAnchor xmlns:cdr="http://schemas.openxmlformats.org/drawingml/2006/chartDrawing">
    <cdr:from>
      <cdr:x>0.20966</cdr:x>
      <cdr:y>0.46652</cdr:y>
    </cdr:from>
    <cdr:to>
      <cdr:x>0.22572</cdr:x>
      <cdr:y>0.5</cdr:y>
    </cdr:to>
    <cdr:sp macro="" textlink="">
      <cdr:nvSpPr>
        <cdr:cNvPr id="3" name="Flowchart: Connector 2"/>
        <cdr:cNvSpPr/>
      </cdr:nvSpPr>
      <cdr:spPr>
        <a:xfrm xmlns:a="http://schemas.openxmlformats.org/drawingml/2006/main">
          <a:off x="1904591" y="1999318"/>
          <a:ext cx="145891" cy="143482"/>
        </a:xfrm>
        <a:prstGeom xmlns:a="http://schemas.openxmlformats.org/drawingml/2006/main" prst="flowChartConnector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0.93546</cdr:x>
      <cdr:y>0.22186</cdr:y>
    </cdr:from>
    <cdr:to>
      <cdr:x>1</cdr:x>
      <cdr:y>0.31826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497823" y="950803"/>
          <a:ext cx="586272" cy="413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400" dirty="0" smtClean="0"/>
            <a:t>Equity</a:t>
          </a:r>
          <a:endParaRPr lang="en-AU" sz="1400" dirty="0"/>
        </a:p>
      </cdr:txBody>
    </cdr:sp>
  </cdr:relSizeAnchor>
  <cdr:relSizeAnchor xmlns:cdr="http://schemas.openxmlformats.org/drawingml/2006/chartDrawing">
    <cdr:from>
      <cdr:x>0.05649</cdr:x>
      <cdr:y>0.11906</cdr:y>
    </cdr:from>
    <cdr:to>
      <cdr:x>0.36073</cdr:x>
      <cdr:y>0.38174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5835" y="411465"/>
          <a:ext cx="2347308" cy="907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400" b="1" dirty="0" smtClean="0"/>
            <a:t>Two points to note: </a:t>
          </a:r>
        </a:p>
        <a:p xmlns:a="http://schemas.openxmlformats.org/drawingml/2006/main">
          <a:pPr marL="228600" indent="-228600">
            <a:buAutoNum type="arabicParenR"/>
          </a:pPr>
          <a:r>
            <a:rPr lang="en-AU" sz="1400" b="1" dirty="0" smtClean="0"/>
            <a:t>BEP is further out</a:t>
          </a:r>
        </a:p>
        <a:p xmlns:a="http://schemas.openxmlformats.org/drawingml/2006/main">
          <a:pPr marL="228600" indent="-228600">
            <a:buAutoNum type="arabicParenR"/>
          </a:pPr>
          <a:r>
            <a:rPr lang="en-AU" sz="1400" b="1" dirty="0" smtClean="0"/>
            <a:t>Slope is steeper</a:t>
          </a:r>
          <a:endParaRPr lang="en-AU" sz="1400" b="1" dirty="0"/>
        </a:p>
      </cdr:txBody>
    </cdr:sp>
  </cdr:relSizeAnchor>
  <cdr:relSizeAnchor xmlns:cdr="http://schemas.openxmlformats.org/drawingml/2006/chartDrawing">
    <cdr:from>
      <cdr:x>0.41059</cdr:x>
      <cdr:y>0.22709</cdr:y>
    </cdr:from>
    <cdr:to>
      <cdr:x>0.52532</cdr:x>
      <cdr:y>0.29821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29880" y="973235"/>
          <a:ext cx="1042145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MY" sz="1100" dirty="0"/>
        </a:p>
      </cdr:txBody>
    </cdr:sp>
  </cdr:relSizeAnchor>
  <cdr:relSizeAnchor xmlns:cdr="http://schemas.openxmlformats.org/drawingml/2006/chartDrawing">
    <cdr:from>
      <cdr:x>0.57186</cdr:x>
      <cdr:y>0.65412</cdr:y>
    </cdr:from>
    <cdr:to>
      <cdr:x>0.6191</cdr:x>
      <cdr:y>0.71261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94786" y="2803311"/>
          <a:ext cx="429208" cy="250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MY" sz="1100" dirty="0"/>
        </a:p>
      </cdr:txBody>
    </cdr:sp>
  </cdr:relSizeAnchor>
  <cdr:relSizeAnchor xmlns:cdr="http://schemas.openxmlformats.org/drawingml/2006/chartDrawing">
    <cdr:from>
      <cdr:x>0.55484</cdr:x>
      <cdr:y>0.66479</cdr:y>
    </cdr:from>
    <cdr:to>
      <cdr:x>0.61397</cdr:x>
      <cdr:y>0.73438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040259" y="2849030"/>
          <a:ext cx="537082" cy="298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MY" sz="1100" dirty="0"/>
        </a:p>
      </cdr:txBody>
    </cdr:sp>
  </cdr:relSizeAnchor>
  <cdr:relSizeAnchor xmlns:cdr="http://schemas.openxmlformats.org/drawingml/2006/chartDrawing">
    <cdr:from>
      <cdr:x>0.5472</cdr:x>
      <cdr:y>0.66479</cdr:y>
    </cdr:from>
    <cdr:to>
      <cdr:x>0.62732</cdr:x>
      <cdr:y>0.73656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970851" y="2849030"/>
          <a:ext cx="727788" cy="307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MY" sz="1100" dirty="0" smtClean="0"/>
            <a:t>BEP 688</a:t>
          </a:r>
          <a:endParaRPr lang="en-MY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5D800-F412-49B5-8078-4D2E23E5D196}" type="datetimeFigureOut">
              <a:rPr lang="en-MY" smtClean="0"/>
              <a:t>18/9/2019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E6CBC-2C3E-49C0-B0B5-9E556F144F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135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smtClean="0"/>
              <a:t>LOS: Define and explain leverage, business risk, sales risk, operating risk, and financial risk and classify a risk, given a description.</a:t>
            </a:r>
          </a:p>
          <a:p>
            <a:r>
              <a:rPr lang="en-US" sz="1400" b="0" dirty="0" smtClean="0"/>
              <a:t>Page</a:t>
            </a:r>
            <a:r>
              <a:rPr lang="en-US" sz="1400" b="0" baseline="0" dirty="0" smtClean="0"/>
              <a:t> </a:t>
            </a:r>
            <a:r>
              <a:rPr lang="en-US" sz="1400" b="0" dirty="0" smtClean="0"/>
              <a:t>172–175</a:t>
            </a:r>
          </a:p>
          <a:p>
            <a:endParaRPr lang="en-US" sz="1400" b="0" dirty="0" smtClean="0"/>
          </a:p>
          <a:p>
            <a:pPr marL="0" indent="0">
              <a:buFont typeface="Arial" pitchFamily="34" charset="0"/>
              <a:buNone/>
            </a:pPr>
            <a:r>
              <a:rPr lang="en-US" sz="1400" dirty="0" smtClean="0"/>
              <a:t>What Does Leverage Do Exactly?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Changes in units produced and</a:t>
            </a:r>
            <a:r>
              <a:rPr lang="en-US" baseline="0" dirty="0" smtClean="0"/>
              <a:t> sold affects not only operating earnings’ volatility, but also net income as well.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combined effect makes Company Two more profitable with more units produced and sold, but also riskier (similar to Exhibit 4-3).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We can use simulations to get a better idea of the risk created by leverage (see Exhibit 4-4).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00D6-1C5D-4CBD-8AAE-70593E9040B0}" type="datetimeFigureOut">
              <a:rPr lang="en-MY" smtClean="0"/>
              <a:t>18/9/2019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E8D-4C34-44CB-A809-5B83D67013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778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00D6-1C5D-4CBD-8AAE-70593E9040B0}" type="datetimeFigureOut">
              <a:rPr lang="en-MY" smtClean="0"/>
              <a:t>18/9/2019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E8D-4C34-44CB-A809-5B83D67013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415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00D6-1C5D-4CBD-8AAE-70593E9040B0}" type="datetimeFigureOut">
              <a:rPr lang="en-MY" smtClean="0"/>
              <a:t>18/9/2019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E8D-4C34-44CB-A809-5B83D67013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42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791" y="0"/>
            <a:ext cx="12192000" cy="6858000"/>
          </a:xfrm>
          <a:prstGeom prst="rect">
            <a:avLst/>
          </a:prstGeom>
          <a:solidFill>
            <a:srgbClr val="00A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5816" y="4509120"/>
            <a:ext cx="5386917" cy="518135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name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27381" y="570531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Myriad Pro" pitchFamily="34" charset="0"/>
              </a:rPr>
              <a:t>Tel: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Myriad Pro" pitchFamily="34" charset="0"/>
              </a:rPr>
              <a:t>Email: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71063" y="5917486"/>
            <a:ext cx="4428927" cy="319827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29288" y="5032699"/>
            <a:ext cx="5386917" cy="360040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designation here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609600" y="2358008"/>
            <a:ext cx="519836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MY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1583499" y="5661249"/>
            <a:ext cx="4428927" cy="319827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Type </a:t>
            </a:r>
            <a:r>
              <a:rPr lang="en-US" dirty="0" err="1" smtClean="0"/>
              <a:t>tel</a:t>
            </a:r>
            <a:r>
              <a:rPr lang="en-US" dirty="0" smtClean="0"/>
              <a:t> no. here</a:t>
            </a:r>
          </a:p>
        </p:txBody>
      </p:sp>
    </p:spTree>
    <p:extLst>
      <p:ext uri="{BB962C8B-B14F-4D97-AF65-F5344CB8AC3E}">
        <p14:creationId xmlns:p14="http://schemas.microsoft.com/office/powerpoint/2010/main" val="47535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00D6-1C5D-4CBD-8AAE-70593E9040B0}" type="datetimeFigureOut">
              <a:rPr lang="en-MY" smtClean="0"/>
              <a:t>18/9/2019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E8D-4C34-44CB-A809-5B83D67013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031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00D6-1C5D-4CBD-8AAE-70593E9040B0}" type="datetimeFigureOut">
              <a:rPr lang="en-MY" smtClean="0"/>
              <a:t>18/9/2019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E8D-4C34-44CB-A809-5B83D67013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645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00D6-1C5D-4CBD-8AAE-70593E9040B0}" type="datetimeFigureOut">
              <a:rPr lang="en-MY" smtClean="0"/>
              <a:t>18/9/2019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E8D-4C34-44CB-A809-5B83D67013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693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00D6-1C5D-4CBD-8AAE-70593E9040B0}" type="datetimeFigureOut">
              <a:rPr lang="en-MY" smtClean="0"/>
              <a:t>18/9/2019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E8D-4C34-44CB-A809-5B83D67013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009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00D6-1C5D-4CBD-8AAE-70593E9040B0}" type="datetimeFigureOut">
              <a:rPr lang="en-MY" smtClean="0"/>
              <a:t>18/9/2019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E8D-4C34-44CB-A809-5B83D67013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607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00D6-1C5D-4CBD-8AAE-70593E9040B0}" type="datetimeFigureOut">
              <a:rPr lang="en-MY" smtClean="0"/>
              <a:t>18/9/2019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E8D-4C34-44CB-A809-5B83D67013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8288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00D6-1C5D-4CBD-8AAE-70593E9040B0}" type="datetimeFigureOut">
              <a:rPr lang="en-MY" smtClean="0"/>
              <a:t>18/9/2019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E8D-4C34-44CB-A809-5B83D67013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951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00D6-1C5D-4CBD-8AAE-70593E9040B0}" type="datetimeFigureOut">
              <a:rPr lang="en-MY" smtClean="0"/>
              <a:t>18/9/2019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B9E8D-4C34-44CB-A809-5B83D67013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722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E00D6-1C5D-4CBD-8AAE-70593E9040B0}" type="datetimeFigureOut">
              <a:rPr lang="en-MY" smtClean="0"/>
              <a:t>18/9/2019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B9E8D-4C34-44CB-A809-5B83D67013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369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5&amp;cad=rja&amp;uact=8&amp;ved=2ahUKEwiR-Kugy8zjAhWHRY8KHXnNDckQFjAEegQIABAB&amp;url=https://www.oecd.org/corporate/risks-rising-in-corporate-debt-market.htm&amp;usg=AOvVaw2tfUNOXLAMW13qdyCxk_k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MY" sz="5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 Islamic Capital Market Instruments</a:t>
            </a:r>
            <a:r>
              <a:rPr lang="en-MY" dirty="0"/>
              <a:t/>
            </a:r>
            <a:br>
              <a:rPr lang="en-MY" dirty="0"/>
            </a:br>
            <a:r>
              <a:rPr lang="en-MY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Quasi Equity Instrument for Corporations</a:t>
            </a:r>
            <a:r>
              <a:rPr lang="en-MY" sz="4000" dirty="0"/>
              <a:t/>
            </a:r>
            <a:br>
              <a:rPr lang="en-MY" sz="4000" dirty="0"/>
            </a:br>
            <a:endParaRPr lang="en-MY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 Dr Obiyathulla Ismath Bacha</a:t>
            </a:r>
          </a:p>
          <a:p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OIC Exchanges Forum </a:t>
            </a:r>
            <a:endParaRPr lang="en-MY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,2019 </a:t>
            </a:r>
          </a:p>
          <a:p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Istanbul, Turkey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7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en-MY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Contemporary Challenge</a:t>
            </a:r>
            <a:endParaRPr lang="en-MY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4318"/>
            <a:ext cx="10515600" cy="49826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Reinhart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MY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Rogoff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2010) - all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crises of the past have been, at their core, debt 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crises.  So, avoiding more debt is critical. 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MY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an instrument </a:t>
            </a:r>
          </a:p>
          <a:p>
            <a:pPr marL="0" indent="0">
              <a:buNone/>
            </a:pP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MY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has advantage of debt but without the risk inducing feature.</a:t>
            </a:r>
          </a:p>
          <a:p>
            <a:pPr marL="0" indent="0">
              <a:buNone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</a:p>
          <a:p>
            <a:pPr>
              <a:buFontTx/>
              <a:buChar char="-"/>
            </a:pPr>
            <a:r>
              <a:rPr lang="en-MY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the safety advantage of equity but without the permanent dilution. </a:t>
            </a:r>
          </a:p>
          <a:p>
            <a:pPr>
              <a:buFontTx/>
              <a:buChar char="-"/>
            </a:pP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Islamic Risk sharing contracts of </a:t>
            </a:r>
            <a:r>
              <a:rPr lang="en-MY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Mudarabah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MY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Musyarakah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modified to meet this challenge and provide a viable alternative for corporate finance. 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MY" dirty="0" smtClean="0"/>
          </a:p>
          <a:p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0150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8457" y="1052737"/>
            <a:ext cx="10524931" cy="5073427"/>
          </a:xfrm>
        </p:spPr>
        <p:txBody>
          <a:bodyPr>
            <a:normAutofit/>
          </a:bodyPr>
          <a:lstStyle/>
          <a:p>
            <a:pPr algn="just"/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sharing principles </a:t>
            </a:r>
            <a:r>
              <a:rPr lang="en-MY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embodied in</a:t>
            </a: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Islamic Finance have been in use extensively, 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MY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century Italian city-states “sea loans” and “</a:t>
            </a:r>
            <a:r>
              <a:rPr lang="en-MY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commenda</a:t>
            </a: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MY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Brouwer</a:t>
            </a: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(2005) has traced risk-sharing contracts utilized in venture capital contracts in the Silicon Valley to the Medieval Italian city-states and the use of </a:t>
            </a:r>
            <a:r>
              <a:rPr lang="en-MY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commenda</a:t>
            </a: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from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Mudarabah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Venture Capital financing.</a:t>
            </a:r>
          </a:p>
          <a:p>
            <a:pPr marL="0" indent="0" algn="just">
              <a:buNone/>
            </a:pPr>
            <a:endParaRPr lang="en-MY" sz="2000" dirty="0"/>
          </a:p>
          <a:p>
            <a:pPr marL="0" indent="0" algn="just">
              <a:buNone/>
            </a:pPr>
            <a:endParaRPr lang="en-MY" sz="2000" dirty="0" smtClean="0"/>
          </a:p>
          <a:p>
            <a:pPr marL="0" indent="0" algn="just">
              <a:buNone/>
            </a:pPr>
            <a:endParaRPr lang="en-MY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90D-EA94-40C4-A53C-A9B462A19CD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1595535" y="4012163"/>
            <a:ext cx="1278294" cy="8957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600" dirty="0" err="1" smtClean="0"/>
              <a:t>Mudarabah</a:t>
            </a:r>
            <a:endParaRPr lang="en-MY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5153574" y="4012163"/>
            <a:ext cx="1278294" cy="8957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600" dirty="0" err="1" smtClean="0"/>
              <a:t>Commenda</a:t>
            </a:r>
            <a:endParaRPr lang="en-MY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8870303" y="4012163"/>
            <a:ext cx="1278294" cy="895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Venture </a:t>
            </a:r>
          </a:p>
          <a:p>
            <a:pPr algn="ctr"/>
            <a:r>
              <a:rPr lang="en-MY" dirty="0" smtClean="0"/>
              <a:t>Capital</a:t>
            </a:r>
            <a:endParaRPr lang="en-MY" dirty="0"/>
          </a:p>
        </p:txBody>
      </p:sp>
      <p:sp>
        <p:nvSpPr>
          <p:cNvPr id="8" name="Right Arrow 7"/>
          <p:cNvSpPr/>
          <p:nvPr/>
        </p:nvSpPr>
        <p:spPr>
          <a:xfrm>
            <a:off x="2967135" y="4366722"/>
            <a:ext cx="1990564" cy="24259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ight Arrow 8"/>
          <p:cNvSpPr/>
          <p:nvPr/>
        </p:nvSpPr>
        <p:spPr>
          <a:xfrm>
            <a:off x="6665176" y="4435143"/>
            <a:ext cx="1990564" cy="24259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46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7705" y="274638"/>
            <a:ext cx="10254343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RSF Instruments for Corporates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96752"/>
            <a:ext cx="10515600" cy="4980211"/>
          </a:xfrm>
        </p:spPr>
        <p:txBody>
          <a:bodyPr>
            <a:noAutofit/>
          </a:bodyPr>
          <a:lstStyle/>
          <a:p>
            <a:pPr lvl="0" algn="just"/>
            <a:r>
              <a:rPr lang="en-MY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RSF </a:t>
            </a:r>
            <a:r>
              <a:rPr lang="en-MY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 not </a:t>
            </a:r>
            <a:r>
              <a:rPr lang="en-MY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MY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shariah</a:t>
            </a:r>
            <a:r>
              <a:rPr lang="en-MY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compliant but can </a:t>
            </a:r>
            <a:r>
              <a:rPr lang="en-MY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the negative externalities </a:t>
            </a:r>
            <a:r>
              <a:rPr lang="en-MY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arise from </a:t>
            </a:r>
            <a:r>
              <a:rPr lang="en-MY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perverse incentives</a:t>
            </a:r>
            <a:r>
              <a:rPr lang="en-MY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MY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</a:pPr>
            <a:endParaRPr lang="en-MY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MY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US corporations borrowing to </a:t>
            </a:r>
            <a:r>
              <a:rPr lang="en-MY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repurchase shares and pay higher dividends </a:t>
            </a:r>
            <a:r>
              <a:rPr lang="en-MY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 the low interest rates. </a:t>
            </a:r>
            <a:r>
              <a:rPr lang="en-MY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firm value </a:t>
            </a:r>
            <a:r>
              <a:rPr lang="en-MY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altering the Debt-Equity ratio. 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basic level, the shariah requires that financial contracts and instruments must be free of the following five items, </a:t>
            </a:r>
            <a:r>
              <a:rPr lang="en-MY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MY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MY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riba (ii) </a:t>
            </a:r>
            <a:r>
              <a:rPr lang="en-MY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gharar</a:t>
            </a:r>
            <a:r>
              <a:rPr lang="en-MY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(iii) </a:t>
            </a:r>
            <a:r>
              <a:rPr lang="en-MY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maysir</a:t>
            </a:r>
            <a:r>
              <a:rPr lang="en-MY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(iv) </a:t>
            </a:r>
            <a:r>
              <a:rPr lang="en-MY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rishwah</a:t>
            </a:r>
            <a:r>
              <a:rPr lang="en-MY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MY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(v) </a:t>
            </a:r>
            <a:r>
              <a:rPr lang="en-MY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jahl</a:t>
            </a:r>
            <a:r>
              <a:rPr lang="en-MY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MY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Also, requirements </a:t>
            </a: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ensuring fairness and equity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in the rights and obligations of both parties, that society 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harmed in any way but benefits from the transaction and finally, that there no fixity in returns.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90D-EA94-40C4-A53C-A9B462A19CD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8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2"/>
          </a:xfrm>
        </p:spPr>
        <p:txBody>
          <a:bodyPr>
            <a:normAutofit/>
          </a:bodyPr>
          <a:lstStyle/>
          <a:p>
            <a:r>
              <a:rPr lang="en-M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RSF financing and claims/dilution.</a:t>
            </a:r>
            <a:endParaRPr lang="en-M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78486" y="1707502"/>
            <a:ext cx="2332653" cy="755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Holding Company</a:t>
            </a:r>
            <a:endParaRPr lang="en-MY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54147" y="2463282"/>
            <a:ext cx="0" cy="4105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800808" y="2855167"/>
            <a:ext cx="4544004" cy="186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54147" y="2873829"/>
            <a:ext cx="41427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00808" y="2873829"/>
            <a:ext cx="0" cy="709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20073" y="2873829"/>
            <a:ext cx="0" cy="6718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54147" y="2873829"/>
            <a:ext cx="0" cy="27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16620" y="2901820"/>
            <a:ext cx="9331" cy="6438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496939" y="2887824"/>
            <a:ext cx="0" cy="6951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78294" y="3648269"/>
            <a:ext cx="1101012" cy="53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Division I</a:t>
            </a:r>
            <a:endParaRPr lang="en-MY" dirty="0"/>
          </a:p>
        </p:txBody>
      </p:sp>
      <p:sp>
        <p:nvSpPr>
          <p:cNvPr id="23" name="Rectangle 22"/>
          <p:cNvSpPr/>
          <p:nvPr/>
        </p:nvSpPr>
        <p:spPr>
          <a:xfrm>
            <a:off x="3810004" y="3604724"/>
            <a:ext cx="1101012" cy="53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Division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18986" y="3607832"/>
            <a:ext cx="1101012" cy="53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Division </a:t>
            </a:r>
            <a:r>
              <a:rPr lang="en-MY" dirty="0" smtClean="0"/>
              <a:t>3</a:t>
            </a:r>
            <a:endParaRPr lang="en-MY" dirty="0"/>
          </a:p>
        </p:txBody>
      </p:sp>
      <p:sp>
        <p:nvSpPr>
          <p:cNvPr id="25" name="Rectangle 24"/>
          <p:cNvSpPr/>
          <p:nvPr/>
        </p:nvSpPr>
        <p:spPr>
          <a:xfrm>
            <a:off x="9993078" y="3629604"/>
            <a:ext cx="1101012" cy="53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Division </a:t>
            </a:r>
            <a:r>
              <a:rPr lang="en-MY" dirty="0" smtClean="0"/>
              <a:t>4</a:t>
            </a:r>
            <a:endParaRPr lang="en-MY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752114" y="2873829"/>
            <a:ext cx="18661" cy="1959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229592" y="4973216"/>
            <a:ext cx="1166335" cy="74644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Proposed</a:t>
            </a:r>
          </a:p>
          <a:p>
            <a:pPr algn="ctr"/>
            <a:r>
              <a:rPr lang="en-MY" dirty="0" smtClean="0"/>
              <a:t>New </a:t>
            </a:r>
          </a:p>
          <a:p>
            <a:pPr algn="ctr"/>
            <a:r>
              <a:rPr lang="en-MY" dirty="0" smtClean="0"/>
              <a:t>Division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4423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1641" y="274638"/>
            <a:ext cx="9769151" cy="85010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RSF Funding for Revenue Generating Projects </a:t>
            </a:r>
            <a:endParaRPr lang="en-M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3731" y="1268761"/>
            <a:ext cx="9974424" cy="48574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of RSF instrument</a:t>
            </a:r>
          </a:p>
          <a:p>
            <a:pPr marL="0" indent="0" algn="just">
              <a:buNone/>
            </a:pPr>
            <a:endParaRPr lang="en-MY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returns linked 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to the earnings of the project.  </a:t>
            </a:r>
            <a:r>
              <a:rPr lang="en-M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(like equity)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MY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MY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claims only on the earnings of the new project.  </a:t>
            </a:r>
            <a:r>
              <a:rPr lang="en-MY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(unlike equity)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MY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MY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 on revenue recognition, identifying and measuring the relevant /allowable costs attributable to determining the earnings that will be shared.</a:t>
            </a:r>
          </a:p>
          <a:p>
            <a:pPr marL="0" indent="0" algn="just">
              <a:buNone/>
            </a:pPr>
            <a:endParaRPr lang="en-MY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underlying contract can be a modified </a:t>
            </a:r>
            <a:r>
              <a:rPr lang="en-M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mudarabah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M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musharakah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combined with a </a:t>
            </a:r>
            <a:r>
              <a:rPr lang="en-M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wakalah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MY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 will be terminal and have fixed tenor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MY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90D-EA94-40C4-A53C-A9B462A19CD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6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5699" y="274638"/>
            <a:ext cx="10189028" cy="6211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RSF Funding for Revenue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Projects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5699" y="1124744"/>
            <a:ext cx="10440953" cy="525658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MY" sz="1800" dirty="0"/>
              <a:t> </a:t>
            </a: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appropriate tenor will depend on a number of factors: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economic life of the project or underlying asset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cash flows /earnings generated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profit-sharing ratio (PSR) and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required return given the riskiness of the project</a:t>
            </a:r>
          </a:p>
          <a:p>
            <a:pPr algn="just">
              <a:lnSpc>
                <a:spcPct val="120000"/>
              </a:lnSpc>
            </a:pP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tenor designed to enable </a:t>
            </a: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financier 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back his initial investment and required profit return. </a:t>
            </a:r>
            <a:endParaRPr lang="en-MY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MY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built-in mechanism that can protect the investor – </a:t>
            </a:r>
            <a:r>
              <a:rPr lang="en-MY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equity-kickers </a:t>
            </a:r>
            <a:endParaRPr lang="en-MY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MY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MY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listed </a:t>
            </a:r>
            <a:r>
              <a:rPr lang="en-MY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traded on secondary markets</a:t>
            </a:r>
            <a:r>
              <a:rPr lang="en-MY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(like Tracker shares of US)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MY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 debt instrument, so no leverage impact on firms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MY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MY" sz="18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MY" sz="1800" dirty="0"/>
          </a:p>
          <a:p>
            <a:pPr algn="just">
              <a:lnSpc>
                <a:spcPct val="120000"/>
              </a:lnSpc>
            </a:pPr>
            <a:endParaRPr lang="en-MY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90D-EA94-40C4-A53C-A9B462A19CD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066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6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Pricing Risk Sharing </a:t>
            </a:r>
            <a:r>
              <a:rPr lang="en-MY" sz="6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Sukuk</a:t>
            </a:r>
            <a:r>
              <a:rPr lang="en-MY" sz="6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Corporations to Fund Revenue Generating Projects</a:t>
            </a:r>
          </a:p>
        </p:txBody>
      </p:sp>
    </p:spTree>
    <p:extLst>
      <p:ext uri="{BB962C8B-B14F-4D97-AF65-F5344CB8AC3E}">
        <p14:creationId xmlns:p14="http://schemas.microsoft.com/office/powerpoint/2010/main" val="328558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1259633" y="227013"/>
            <a:ext cx="9408367" cy="1143000"/>
          </a:xfrm>
        </p:spPr>
        <p:txBody>
          <a:bodyPr>
            <a:normAutofit/>
          </a:bodyPr>
          <a:lstStyle/>
          <a:p>
            <a:pPr algn="ctr"/>
            <a:r>
              <a:rPr lang="en-M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Pricing Risk Sharing Sukuk for Corporations to Fund Revenue Generating Projects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1184987" y="1370014"/>
            <a:ext cx="10263673" cy="4525963"/>
          </a:xfrm>
        </p:spPr>
        <p:txBody>
          <a:bodyPr>
            <a:normAutofit/>
          </a:bodyPr>
          <a:lstStyle/>
          <a:p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valuation or pricing of such an instrument should follow the logic of valuation in finance. That is, value should equal the present-value of future expected cash flows from the investment. </a:t>
            </a:r>
            <a:endParaRPr lang="en-M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Generically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US" b="1" dirty="0" smtClean="0">
              <a:solidFill>
                <a:srgbClr val="7030A0"/>
              </a:solidFill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ADAB16-0108-4912-80DB-9BD5F4E36FD9}" type="slidenum">
              <a:rPr lang="en-GB"/>
              <a:pPr>
                <a:defRPr/>
              </a:pPr>
              <a:t>17</a:t>
            </a:fld>
            <a:endParaRPr lang="en-GB"/>
          </a:p>
        </p:txBody>
      </p:sp>
      <p:pic>
        <p:nvPicPr>
          <p:cNvPr id="6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2808514"/>
            <a:ext cx="9685174" cy="344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979713" y="242596"/>
            <a:ext cx="10338319" cy="5952931"/>
          </a:xfrm>
        </p:spPr>
        <p:txBody>
          <a:bodyPr>
            <a:normAutofit/>
          </a:bodyPr>
          <a:lstStyle/>
          <a:p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PSR) 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that the initial investment (I) is recoverable given the required profit rate and term. </a:t>
            </a:r>
            <a:endParaRPr lang="en-M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PSR, therefore, is a function of the term, average expected earnings, initial investment and the required profit rate: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PSR = ƒ (I, T, ē, K)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Where: 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ē = average of expected annual earnings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appropriate term should differ according to the project being financed. Generically, the term can be determined as: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b="1" dirty="0" smtClean="0">
              <a:solidFill>
                <a:srgbClr val="7030A0"/>
              </a:solidFill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ADAB16-0108-4912-80DB-9BD5F4E36FD9}" type="slidenum">
              <a:rPr lang="en-GB"/>
              <a:pPr>
                <a:defRPr/>
              </a:pPr>
              <a:t>18</a:t>
            </a:fld>
            <a:endParaRPr lang="en-GB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54" y="4572000"/>
            <a:ext cx="4576144" cy="12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774441" y="643812"/>
            <a:ext cx="10356979" cy="5252165"/>
          </a:xfrm>
        </p:spPr>
        <p:txBody>
          <a:bodyPr>
            <a:normAutofit/>
          </a:bodyPr>
          <a:lstStyle/>
          <a:p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given set of expected future earnings, term and PSR, the required return will be implied in its market price: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K, would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constitute both the returns from profits received and capital 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gains.</a:t>
            </a:r>
          </a:p>
          <a:p>
            <a:pPr marL="0" indent="0">
              <a:buNone/>
            </a:pP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initial pricing, indicative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‘K’ can be derived from the ROA (return on assets) of similar projects/industry.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ADAB16-0108-4912-80DB-9BD5F4E36FD9}" type="slidenum">
              <a:rPr lang="en-GB"/>
              <a:pPr>
                <a:defRPr/>
              </a:pPr>
              <a:t>19</a:t>
            </a:fld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034078"/>
            <a:ext cx="4559632" cy="11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220" y="503854"/>
            <a:ext cx="8565503" cy="56263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7380" y="6211477"/>
            <a:ext cx="67242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Source: </a:t>
            </a:r>
            <a:r>
              <a:rPr lang="en-MY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Sovereign </a:t>
            </a:r>
            <a:r>
              <a:rPr lang="en-MY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Wealth Fund Institute December 2016</a:t>
            </a:r>
            <a:r>
              <a:rPr lang="en-MY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075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269"/>
            <a:ext cx="10515600" cy="4814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6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Debt, Equity and </a:t>
            </a:r>
            <a:r>
              <a:rPr lang="en-MY" sz="6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Mudarabah</a:t>
            </a:r>
            <a:r>
              <a:rPr lang="en-MY" sz="6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en-MY" sz="6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Payoff Profiles. </a:t>
            </a:r>
            <a:endParaRPr lang="en-MY" sz="6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187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807" y="1307918"/>
            <a:ext cx="8207152" cy="4966758"/>
          </a:xfrm>
        </p:spPr>
        <p:txBody>
          <a:bodyPr>
            <a:normAutofit fontScale="77500" lnSpcReduction="20000"/>
          </a:bodyPr>
          <a:lstStyle/>
          <a:p>
            <a:pPr marL="0" indent="0" fontAlgn="b">
              <a:buNone/>
            </a:pPr>
            <a:r>
              <a:rPr lang="en-US" i="1" dirty="0" smtClean="0"/>
              <a:t> Base Case:			</a:t>
            </a:r>
            <a:r>
              <a:rPr lang="en-US" b="1" i="1" dirty="0" smtClean="0"/>
              <a:t>New Division</a:t>
            </a:r>
            <a:endParaRPr lang="en-AU" b="1" dirty="0"/>
          </a:p>
          <a:p>
            <a:pPr marL="0" indent="0" fontAlgn="b">
              <a:buNone/>
            </a:pPr>
            <a:r>
              <a:rPr lang="en-US" i="1" dirty="0" smtClean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C00000"/>
                </a:solidFill>
              </a:rPr>
              <a:t>Units Produced &amp; sold		1,000</a:t>
            </a:r>
          </a:p>
          <a:p>
            <a:pPr marL="0" indent="0" fontAlgn="b">
              <a:buNone/>
            </a:pPr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dirty="0" smtClean="0">
                <a:solidFill>
                  <a:srgbClr val="C00000"/>
                </a:solidFill>
              </a:rPr>
              <a:t>Price per unit 		               RM250</a:t>
            </a:r>
            <a:endParaRPr lang="en-AU" dirty="0" smtClean="0">
              <a:solidFill>
                <a:srgbClr val="C00000"/>
              </a:solidFill>
            </a:endParaRPr>
          </a:p>
          <a:p>
            <a:pPr marL="0" indent="0" fontAlgn="b">
              <a:buNone/>
            </a:pPr>
            <a:r>
              <a:rPr lang="en-AU" dirty="0">
                <a:solidFill>
                  <a:srgbClr val="C00000"/>
                </a:solidFill>
              </a:rPr>
              <a:t> </a:t>
            </a:r>
            <a:r>
              <a:rPr lang="en-AU" dirty="0" smtClean="0">
                <a:solidFill>
                  <a:srgbClr val="C00000"/>
                </a:solidFill>
              </a:rPr>
              <a:t>     Variable cost per unit 	</a:t>
            </a:r>
            <a:r>
              <a:rPr lang="en-AU" dirty="0">
                <a:solidFill>
                  <a:srgbClr val="C00000"/>
                </a:solidFill>
              </a:rPr>
              <a:t> </a:t>
            </a:r>
            <a:r>
              <a:rPr lang="en-AU" dirty="0" smtClean="0">
                <a:solidFill>
                  <a:srgbClr val="C00000"/>
                </a:solidFill>
              </a:rPr>
              <a:t>              </a:t>
            </a:r>
            <a:r>
              <a:rPr lang="en-US" dirty="0" smtClean="0">
                <a:solidFill>
                  <a:srgbClr val="C00000"/>
                </a:solidFill>
              </a:rPr>
              <a:t>RM 25</a:t>
            </a:r>
          </a:p>
          <a:p>
            <a:pPr marL="0" indent="0" fontAlgn="b">
              <a:buNone/>
            </a:pPr>
            <a:r>
              <a:rPr lang="en-US" dirty="0" smtClean="0">
                <a:solidFill>
                  <a:srgbClr val="C00000"/>
                </a:solidFill>
              </a:rPr>
              <a:t>    </a:t>
            </a:r>
          </a:p>
          <a:p>
            <a:pPr marL="0" indent="0" fontAlgn="b">
              <a:buNone/>
            </a:pPr>
            <a:r>
              <a:rPr lang="en-US" dirty="0" smtClean="0">
                <a:solidFill>
                  <a:srgbClr val="C00000"/>
                </a:solidFill>
              </a:rPr>
              <a:t>Financing of New Division            </a:t>
            </a:r>
            <a:r>
              <a:rPr lang="en-US" b="1" dirty="0" smtClean="0">
                <a:solidFill>
                  <a:srgbClr val="C00000"/>
                </a:solidFill>
              </a:rPr>
              <a:t>with Debt</a:t>
            </a:r>
            <a:r>
              <a:rPr lang="en-US" dirty="0" smtClean="0">
                <a:solidFill>
                  <a:srgbClr val="C00000"/>
                </a:solidFill>
              </a:rPr>
              <a:t>		</a:t>
            </a:r>
            <a:r>
              <a:rPr lang="en-US" b="1" dirty="0" smtClean="0"/>
              <a:t>with Equity</a:t>
            </a:r>
          </a:p>
          <a:p>
            <a:pPr marL="0" indent="0" fontAlgn="b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i="1" dirty="0" smtClean="0"/>
              <a:t>Sales Revenue	 	</a:t>
            </a:r>
            <a:r>
              <a:rPr lang="en-US" b="1" i="1" dirty="0" smtClean="0">
                <a:solidFill>
                  <a:srgbClr val="C00000"/>
                </a:solidFill>
              </a:rPr>
              <a:t>RM250,000</a:t>
            </a:r>
            <a:r>
              <a:rPr lang="en-US" b="1" i="1" dirty="0" smtClean="0"/>
              <a:t> 	 	RM250,000 	</a:t>
            </a:r>
          </a:p>
          <a:p>
            <a:pPr marL="0" indent="0" fontAlgn="b">
              <a:buNone/>
            </a:pPr>
            <a:r>
              <a:rPr lang="en-US" dirty="0" smtClean="0"/>
              <a:t>Total Variable costs		</a:t>
            </a:r>
            <a:r>
              <a:rPr lang="en-US" dirty="0" smtClean="0">
                <a:solidFill>
                  <a:srgbClr val="C00000"/>
                </a:solidFill>
              </a:rPr>
              <a:t>RM 25,000</a:t>
            </a:r>
            <a:r>
              <a:rPr lang="en-US" dirty="0" smtClean="0"/>
              <a:t>		 RM 25,000 </a:t>
            </a:r>
          </a:p>
          <a:p>
            <a:pPr marL="0" indent="0" fontAlgn="b">
              <a:buNone/>
            </a:pPr>
            <a:r>
              <a:rPr lang="en-US" dirty="0" smtClean="0"/>
              <a:t>Fixed </a:t>
            </a:r>
            <a:r>
              <a:rPr lang="en-US" dirty="0"/>
              <a:t>operating </a:t>
            </a:r>
            <a:r>
              <a:rPr lang="en-US" dirty="0" smtClean="0"/>
              <a:t>cost                      </a:t>
            </a:r>
            <a:r>
              <a:rPr lang="en-US" dirty="0" smtClean="0">
                <a:solidFill>
                  <a:srgbClr val="C00000"/>
                </a:solidFill>
              </a:rPr>
              <a:t>RM100,000</a:t>
            </a:r>
            <a:r>
              <a:rPr lang="en-US" dirty="0" smtClean="0"/>
              <a:t>  		 RM100,000</a:t>
            </a:r>
            <a:endParaRPr lang="en-AU" dirty="0" smtClean="0"/>
          </a:p>
          <a:p>
            <a:pPr marL="0" indent="0" fontAlgn="b">
              <a:buNone/>
            </a:pPr>
            <a:r>
              <a:rPr lang="en-US" dirty="0" smtClean="0"/>
              <a:t>Interest expense </a:t>
            </a:r>
            <a:r>
              <a:rPr lang="en-US" sz="1500" dirty="0"/>
              <a:t>( @10%)</a:t>
            </a:r>
            <a:r>
              <a:rPr lang="en-US" dirty="0" smtClean="0"/>
              <a:t>                	</a:t>
            </a:r>
            <a:r>
              <a:rPr lang="en-US" u="sng" dirty="0" smtClean="0">
                <a:solidFill>
                  <a:srgbClr val="C00000"/>
                </a:solidFill>
              </a:rPr>
              <a:t>RM 55,000</a:t>
            </a:r>
            <a:r>
              <a:rPr lang="en-US" u="sng" dirty="0" smtClean="0"/>
              <a:t> </a:t>
            </a:r>
            <a:r>
              <a:rPr lang="en-US" dirty="0" smtClean="0"/>
              <a:t>                               </a:t>
            </a:r>
            <a:r>
              <a:rPr lang="en-US" u="sng" dirty="0" smtClean="0"/>
              <a:t>   0    </a:t>
            </a:r>
            <a:endParaRPr lang="en-AU" u="sng" dirty="0"/>
          </a:p>
          <a:p>
            <a:pPr marL="0" indent="0" fontAlgn="b">
              <a:buNone/>
            </a:pPr>
            <a:r>
              <a:rPr lang="en-US" dirty="0" smtClean="0"/>
              <a:t>PBT				</a:t>
            </a:r>
            <a:r>
              <a:rPr lang="en-US" dirty="0" smtClean="0">
                <a:solidFill>
                  <a:srgbClr val="C00000"/>
                </a:solidFill>
              </a:rPr>
              <a:t>RM 70,000</a:t>
            </a:r>
            <a:r>
              <a:rPr lang="en-US" dirty="0" smtClean="0"/>
              <a:t>                         RM 125,000</a:t>
            </a:r>
          </a:p>
          <a:p>
            <a:pPr marL="0" indent="0" fontAlgn="b">
              <a:buNone/>
            </a:pPr>
            <a:endParaRPr lang="en-US" dirty="0"/>
          </a:p>
          <a:p>
            <a:pPr marL="0" indent="0" fontAlgn="b">
              <a:buNone/>
            </a:pPr>
            <a:r>
              <a:rPr lang="en-US" dirty="0" smtClean="0"/>
              <a:t>Breakeven point  (TFC/ P-VC) 	</a:t>
            </a:r>
            <a:r>
              <a:rPr lang="en-US" dirty="0" smtClean="0">
                <a:solidFill>
                  <a:srgbClr val="C00000"/>
                </a:solidFill>
              </a:rPr>
              <a:t>688 units</a:t>
            </a:r>
            <a:r>
              <a:rPr lang="en-US" dirty="0" smtClean="0"/>
              <a:t>		  444 units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418807" y="365211"/>
            <a:ext cx="7502486" cy="7684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b="0" i="0" kern="1200" baseline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tx1"/>
                </a:solidFill>
              </a:rPr>
              <a:t>How does debt increase leverage?</a:t>
            </a:r>
          </a:p>
        </p:txBody>
      </p:sp>
    </p:spTree>
    <p:extLst>
      <p:ext uri="{BB962C8B-B14F-4D97-AF65-F5344CB8AC3E}">
        <p14:creationId xmlns:p14="http://schemas.microsoft.com/office/powerpoint/2010/main" val="18146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8080" y="1307918"/>
            <a:ext cx="8374510" cy="4182054"/>
          </a:xfrm>
        </p:spPr>
        <p:txBody>
          <a:bodyPr>
            <a:normAutofit fontScale="62500" lnSpcReduction="20000"/>
          </a:bodyPr>
          <a:lstStyle/>
          <a:p>
            <a:pPr marL="0" indent="0" fontAlgn="b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Suppose Sales Increase 10%</a:t>
            </a:r>
          </a:p>
          <a:p>
            <a:pPr marL="0" indent="0" fontAlgn="b"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                                  </a:t>
            </a:r>
          </a:p>
          <a:p>
            <a:pPr marL="0" indent="0" fontAlgn="b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            </a:t>
            </a:r>
            <a:r>
              <a:rPr lang="en-US" i="1" dirty="0"/>
              <a:t> </a:t>
            </a:r>
            <a:r>
              <a:rPr lang="en-US" i="1" dirty="0" smtClean="0"/>
              <a:t>	  </a:t>
            </a:r>
            <a:r>
              <a:rPr lang="en-US" b="1" i="1" dirty="0" smtClean="0">
                <a:solidFill>
                  <a:srgbClr val="C00000"/>
                </a:solidFill>
              </a:rPr>
              <a:t>Debt Financed       </a:t>
            </a:r>
            <a:r>
              <a:rPr lang="en-US" i="1" dirty="0" smtClean="0"/>
              <a:t>	 		</a:t>
            </a:r>
            <a:r>
              <a:rPr lang="en-US" b="1" i="1" dirty="0" smtClean="0"/>
              <a:t>Equity Financed</a:t>
            </a:r>
            <a:r>
              <a:rPr lang="en-US" i="1" dirty="0" smtClean="0"/>
              <a:t>			</a:t>
            </a:r>
          </a:p>
          <a:p>
            <a:pPr marL="0" indent="0" fontAlgn="b">
              <a:buNone/>
            </a:pPr>
            <a:r>
              <a:rPr lang="en-US" i="1" dirty="0" smtClean="0"/>
              <a:t>Sales Revenue     	    	</a:t>
            </a:r>
            <a:r>
              <a:rPr lang="en-US" i="1" dirty="0" smtClean="0">
                <a:solidFill>
                  <a:srgbClr val="C00000"/>
                </a:solidFill>
              </a:rPr>
              <a:t>275,000			</a:t>
            </a:r>
            <a:r>
              <a:rPr lang="en-US" i="1" dirty="0" smtClean="0"/>
              <a:t>275,000</a:t>
            </a:r>
          </a:p>
          <a:p>
            <a:pPr marL="0" indent="0" fontAlgn="b">
              <a:buNone/>
            </a:pPr>
            <a:r>
              <a:rPr lang="en-US" i="1" dirty="0" smtClean="0"/>
              <a:t>Total Variable cost  		</a:t>
            </a:r>
            <a:r>
              <a:rPr lang="en-US" i="1" dirty="0" smtClean="0">
                <a:solidFill>
                  <a:srgbClr val="C00000"/>
                </a:solidFill>
              </a:rPr>
              <a:t>27,500			</a:t>
            </a:r>
            <a:r>
              <a:rPr lang="en-US" i="1" dirty="0" smtClean="0"/>
              <a:t>27,500</a:t>
            </a:r>
          </a:p>
          <a:p>
            <a:pPr marL="0" indent="0" fontAlgn="b">
              <a:buNone/>
            </a:pPr>
            <a:r>
              <a:rPr lang="en-US" i="1" dirty="0" smtClean="0"/>
              <a:t>Fixed </a:t>
            </a:r>
            <a:r>
              <a:rPr lang="en-US" i="1" dirty="0"/>
              <a:t>operating </a:t>
            </a:r>
            <a:r>
              <a:rPr lang="en-US" i="1" dirty="0" smtClean="0"/>
              <a:t>cost  	</a:t>
            </a:r>
            <a:r>
              <a:rPr lang="en-US" i="1" dirty="0" smtClean="0">
                <a:solidFill>
                  <a:srgbClr val="C00000"/>
                </a:solidFill>
              </a:rPr>
              <a:t>100,000			</a:t>
            </a:r>
            <a:r>
              <a:rPr lang="en-US" i="1" dirty="0" smtClean="0"/>
              <a:t>100,000</a:t>
            </a:r>
          </a:p>
          <a:p>
            <a:pPr marL="0" indent="0" fontAlgn="b">
              <a:buNone/>
            </a:pPr>
            <a:r>
              <a:rPr lang="en-US" i="1" dirty="0" smtClean="0"/>
              <a:t>Interest expense </a:t>
            </a:r>
            <a:r>
              <a:rPr lang="en-US" sz="1500" i="1" dirty="0"/>
              <a:t>( @10%)</a:t>
            </a:r>
            <a:r>
              <a:rPr lang="en-US" i="1" dirty="0" smtClean="0"/>
              <a:t>       	 </a:t>
            </a:r>
            <a:r>
              <a:rPr lang="en-US" i="1" u="sng" dirty="0" smtClean="0">
                <a:solidFill>
                  <a:srgbClr val="C00000"/>
                </a:solidFill>
              </a:rPr>
              <a:t>55,000    </a:t>
            </a:r>
            <a:r>
              <a:rPr lang="en-US" i="1" dirty="0" smtClean="0">
                <a:solidFill>
                  <a:srgbClr val="C00000"/>
                </a:solidFill>
              </a:rPr>
              <a:t>                                   </a:t>
            </a:r>
            <a:r>
              <a:rPr lang="en-US" i="1" u="sng" dirty="0" smtClean="0"/>
              <a:t>             0</a:t>
            </a:r>
            <a:endParaRPr lang="en-AU" i="1" u="sng" dirty="0"/>
          </a:p>
          <a:p>
            <a:pPr marL="0" indent="0" fontAlgn="b">
              <a:buNone/>
            </a:pPr>
            <a:r>
              <a:rPr lang="en-US" i="1" dirty="0" smtClean="0"/>
              <a:t>PBT	         		</a:t>
            </a:r>
            <a:r>
              <a:rPr lang="en-US" i="1" dirty="0" smtClean="0">
                <a:solidFill>
                  <a:srgbClr val="C00000"/>
                </a:solidFill>
              </a:rPr>
              <a:t>92,500 </a:t>
            </a:r>
            <a:r>
              <a:rPr lang="en-US" i="1" dirty="0" smtClean="0"/>
              <a:t>                                         147,500</a:t>
            </a:r>
          </a:p>
          <a:p>
            <a:pPr marL="0" indent="0" fontAlgn="b">
              <a:buNone/>
            </a:pPr>
            <a:endParaRPr lang="en-US" i="1" dirty="0" smtClean="0"/>
          </a:p>
          <a:p>
            <a:pPr marL="0" indent="0" fontAlgn="b">
              <a:buNone/>
            </a:pPr>
            <a:r>
              <a:rPr lang="en-US" i="1" dirty="0" smtClean="0"/>
              <a:t>              </a:t>
            </a:r>
          </a:p>
          <a:p>
            <a:pPr marL="0" indent="0" fontAlgn="b">
              <a:buNone/>
            </a:pPr>
            <a:endParaRPr lang="en-US" i="1" dirty="0" smtClean="0"/>
          </a:p>
          <a:p>
            <a:pPr marL="0" indent="0" fontAlgn="b">
              <a:buNone/>
            </a:pPr>
            <a:r>
              <a:rPr lang="en-US" i="1" dirty="0">
                <a:solidFill>
                  <a:srgbClr val="C00000"/>
                </a:solidFill>
              </a:rPr>
              <a:t>%</a:t>
            </a:r>
            <a:r>
              <a:rPr lang="en-US" i="1" dirty="0" smtClean="0">
                <a:solidFill>
                  <a:srgbClr val="C00000"/>
                </a:solidFill>
              </a:rPr>
              <a:t> change in PBT   	</a:t>
            </a:r>
            <a:r>
              <a:rPr lang="en-US" b="1" i="1" dirty="0" smtClean="0">
                <a:solidFill>
                  <a:srgbClr val="C00000"/>
                </a:solidFill>
              </a:rPr>
              <a:t>                32.14%                                               </a:t>
            </a:r>
            <a:r>
              <a:rPr lang="en-US" b="1" i="1" dirty="0" smtClean="0"/>
              <a:t>18%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1562" y="384187"/>
            <a:ext cx="7451534" cy="588328"/>
          </a:xfrm>
        </p:spPr>
        <p:txBody>
          <a:bodyPr>
            <a:normAutofit/>
          </a:bodyPr>
          <a:lstStyle/>
          <a:p>
            <a:r>
              <a:rPr lang="en-US" sz="2400" b="1" dirty="0"/>
              <a:t>What does leverage do</a:t>
            </a:r>
            <a:r>
              <a:rPr lang="en-US" sz="2400" b="1" dirty="0" smtClean="0"/>
              <a:t>? New Division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67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562" y="1284341"/>
            <a:ext cx="7877204" cy="4182054"/>
          </a:xfrm>
        </p:spPr>
        <p:txBody>
          <a:bodyPr>
            <a:normAutofit/>
          </a:bodyPr>
          <a:lstStyle/>
          <a:p>
            <a:pPr marL="0" indent="0" fontAlgn="b">
              <a:buNone/>
            </a:pPr>
            <a:r>
              <a:rPr lang="en-US" sz="1700" b="1" u="sng" dirty="0">
                <a:solidFill>
                  <a:srgbClr val="C00000"/>
                </a:solidFill>
              </a:rPr>
              <a:t>Suppose Sales decrease  20%                                          </a:t>
            </a:r>
          </a:p>
          <a:p>
            <a:pPr marL="0" indent="0" fontAlgn="b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                          </a:t>
            </a:r>
          </a:p>
          <a:p>
            <a:pPr marL="0" indent="0" fontAlgn="b">
              <a:buNone/>
            </a:pPr>
            <a:r>
              <a:rPr lang="en-US" i="1" dirty="0"/>
              <a:t>		 </a:t>
            </a:r>
            <a:r>
              <a:rPr lang="en-US" i="1" dirty="0" smtClean="0"/>
              <a:t>   </a:t>
            </a:r>
            <a:r>
              <a:rPr lang="en-US" sz="2000" b="1" i="1" dirty="0" smtClean="0">
                <a:solidFill>
                  <a:srgbClr val="C00000"/>
                </a:solidFill>
              </a:rPr>
              <a:t>Debt Financed           	</a:t>
            </a:r>
            <a:r>
              <a:rPr lang="en-US" sz="2000" i="1" dirty="0" smtClean="0"/>
              <a:t>	</a:t>
            </a:r>
            <a:r>
              <a:rPr lang="en-US" sz="2000" b="1" i="1" dirty="0" smtClean="0"/>
              <a:t>Equity Financed</a:t>
            </a:r>
            <a:r>
              <a:rPr lang="en-US" sz="1900" i="1" dirty="0"/>
              <a:t>	</a:t>
            </a:r>
            <a:endParaRPr lang="en-US" sz="1900" i="1" dirty="0" smtClean="0"/>
          </a:p>
          <a:p>
            <a:pPr marL="0" indent="0" fontAlgn="b">
              <a:buNone/>
            </a:pPr>
            <a:r>
              <a:rPr lang="en-US" sz="1900" i="1" dirty="0" smtClean="0"/>
              <a:t>Sales Revenue             	</a:t>
            </a:r>
            <a:r>
              <a:rPr lang="en-US" sz="1900" i="1" dirty="0" smtClean="0">
                <a:solidFill>
                  <a:srgbClr val="C00000"/>
                </a:solidFill>
              </a:rPr>
              <a:t>200,000 			</a:t>
            </a:r>
            <a:r>
              <a:rPr lang="en-US" sz="1900" i="1" dirty="0" smtClean="0"/>
              <a:t> 200,000</a:t>
            </a:r>
            <a:endParaRPr lang="en-US" sz="1900" i="1" dirty="0"/>
          </a:p>
          <a:p>
            <a:pPr marL="0" indent="0" fontAlgn="b">
              <a:buNone/>
            </a:pPr>
            <a:r>
              <a:rPr lang="en-US" sz="1900" i="1" dirty="0"/>
              <a:t>Total Variable costs	</a:t>
            </a:r>
            <a:r>
              <a:rPr lang="en-US" sz="1900" i="1" dirty="0" smtClean="0">
                <a:solidFill>
                  <a:srgbClr val="C00000"/>
                </a:solidFill>
              </a:rPr>
              <a:t>20,000			   </a:t>
            </a:r>
            <a:r>
              <a:rPr lang="en-US" sz="1900" i="1" dirty="0" smtClean="0"/>
              <a:t>20,000</a:t>
            </a:r>
            <a:endParaRPr lang="en-US" sz="1900" i="1" dirty="0"/>
          </a:p>
          <a:p>
            <a:pPr marL="0" indent="0" fontAlgn="b">
              <a:buNone/>
            </a:pPr>
            <a:r>
              <a:rPr lang="en-US" sz="1900" i="1" dirty="0"/>
              <a:t>Fixed operating cost          </a:t>
            </a:r>
            <a:r>
              <a:rPr lang="en-US" sz="1900" i="1" dirty="0" smtClean="0"/>
              <a:t>   </a:t>
            </a:r>
            <a:r>
              <a:rPr lang="en-US" sz="1900" i="1" dirty="0" smtClean="0">
                <a:solidFill>
                  <a:srgbClr val="C00000"/>
                </a:solidFill>
              </a:rPr>
              <a:t>100,000                                       </a:t>
            </a:r>
            <a:r>
              <a:rPr lang="en-US" sz="1900" i="1" dirty="0" smtClean="0"/>
              <a:t>100,000</a:t>
            </a:r>
            <a:endParaRPr lang="en-AU" sz="1900" i="1" dirty="0"/>
          </a:p>
          <a:p>
            <a:pPr marL="0" indent="0" fontAlgn="b">
              <a:buNone/>
            </a:pPr>
            <a:r>
              <a:rPr lang="en-US" sz="1900" i="1" dirty="0"/>
              <a:t>Interest expense ( @10%) </a:t>
            </a:r>
            <a:r>
              <a:rPr lang="en-US" sz="1900" i="1" dirty="0" smtClean="0"/>
              <a:t>    </a:t>
            </a:r>
            <a:r>
              <a:rPr lang="en-US" sz="1900" i="1" u="sng" dirty="0" smtClean="0">
                <a:solidFill>
                  <a:srgbClr val="C00000"/>
                </a:solidFill>
              </a:rPr>
              <a:t>55,000   </a:t>
            </a:r>
            <a:r>
              <a:rPr lang="en-US" sz="1900" i="1" dirty="0" smtClean="0">
                <a:solidFill>
                  <a:srgbClr val="C00000"/>
                </a:solidFill>
              </a:rPr>
              <a:t>                                   </a:t>
            </a:r>
            <a:r>
              <a:rPr lang="en-US" sz="1900" i="1" dirty="0" smtClean="0"/>
              <a:t> </a:t>
            </a:r>
            <a:r>
              <a:rPr lang="en-US" sz="1900" i="1" u="sng" dirty="0" smtClean="0"/>
              <a:t>         0 </a:t>
            </a:r>
            <a:endParaRPr lang="en-AU" sz="1900" i="1" u="sng" dirty="0"/>
          </a:p>
          <a:p>
            <a:pPr marL="0" indent="0" fontAlgn="b">
              <a:buNone/>
            </a:pPr>
            <a:r>
              <a:rPr lang="en-US" sz="1900" i="1" dirty="0"/>
              <a:t>PBT	         		</a:t>
            </a:r>
            <a:r>
              <a:rPr lang="en-US" sz="1900" i="1" dirty="0" smtClean="0">
                <a:solidFill>
                  <a:srgbClr val="C00000"/>
                </a:solidFill>
              </a:rPr>
              <a:t>25,000                                          </a:t>
            </a:r>
            <a:r>
              <a:rPr lang="en-US" sz="1900" i="1" dirty="0" smtClean="0"/>
              <a:t>80,000</a:t>
            </a:r>
            <a:endParaRPr lang="en-US" sz="1900" i="1" dirty="0"/>
          </a:p>
          <a:p>
            <a:pPr marL="0" indent="0" fontAlgn="b">
              <a:buNone/>
            </a:pPr>
            <a:endParaRPr lang="en-US" sz="1900" i="1" dirty="0"/>
          </a:p>
          <a:p>
            <a:pPr marL="0" indent="0" fontAlgn="b">
              <a:buNone/>
            </a:pPr>
            <a:r>
              <a:rPr lang="en-US" sz="1900" i="1" dirty="0" smtClean="0">
                <a:solidFill>
                  <a:srgbClr val="C00000"/>
                </a:solidFill>
              </a:rPr>
              <a:t>%    change </a:t>
            </a:r>
            <a:r>
              <a:rPr lang="en-US" sz="1900" i="1" dirty="0">
                <a:solidFill>
                  <a:srgbClr val="C00000"/>
                </a:solidFill>
              </a:rPr>
              <a:t>in PBT   	</a:t>
            </a:r>
            <a:r>
              <a:rPr lang="en-US" sz="1900" i="1" dirty="0" smtClean="0">
                <a:solidFill>
                  <a:srgbClr val="C00000"/>
                </a:solidFill>
              </a:rPr>
              <a:t> </a:t>
            </a:r>
            <a:r>
              <a:rPr lang="en-US" sz="2100" b="1" i="1" dirty="0" smtClean="0">
                <a:solidFill>
                  <a:srgbClr val="C00000"/>
                </a:solidFill>
              </a:rPr>
              <a:t>- </a:t>
            </a:r>
            <a:r>
              <a:rPr lang="en-US" sz="2100" b="1" i="1" dirty="0">
                <a:solidFill>
                  <a:srgbClr val="C00000"/>
                </a:solidFill>
              </a:rPr>
              <a:t>64.3</a:t>
            </a:r>
            <a:r>
              <a:rPr lang="en-US" sz="2100" b="1" i="1" dirty="0" smtClean="0">
                <a:solidFill>
                  <a:srgbClr val="C00000"/>
                </a:solidFill>
              </a:rPr>
              <a:t>%                                   </a:t>
            </a:r>
            <a:r>
              <a:rPr lang="en-US" sz="2100" b="1" i="1" dirty="0" smtClean="0"/>
              <a:t>-36 %</a:t>
            </a:r>
            <a:endParaRPr lang="en-US" sz="2100" b="1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1562" y="384187"/>
            <a:ext cx="7451534" cy="588328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What does leverage do</a:t>
            </a:r>
            <a:r>
              <a:rPr lang="en-US" sz="2400" b="1" dirty="0" smtClean="0"/>
              <a:t>?</a:t>
            </a:r>
            <a:r>
              <a:rPr lang="en-US" sz="2400" i="1" dirty="0" smtClean="0"/>
              <a:t>      New Division</a:t>
            </a:r>
            <a:r>
              <a:rPr lang="en-AU" sz="1800" dirty="0" smtClean="0"/>
              <a:t/>
            </a:r>
            <a:br>
              <a:rPr lang="en-AU" sz="1800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47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562" y="384187"/>
            <a:ext cx="7451534" cy="588328"/>
          </a:xfrm>
        </p:spPr>
        <p:txBody>
          <a:bodyPr>
            <a:normAutofit/>
          </a:bodyPr>
          <a:lstStyle/>
          <a:p>
            <a:r>
              <a:rPr lang="en-US" sz="2400" b="1" dirty="0"/>
              <a:t>What does leverage do?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945450"/>
              </p:ext>
            </p:extLst>
          </p:nvPr>
        </p:nvGraphicFramePr>
        <p:xfrm>
          <a:off x="2269704" y="1368749"/>
          <a:ext cx="9084095" cy="428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6224776" y="2646754"/>
            <a:ext cx="8263" cy="983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309963" y="3234524"/>
            <a:ext cx="8263" cy="983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415289" y="1741373"/>
            <a:ext cx="5295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/>
              <a:t>Debt</a:t>
            </a:r>
            <a:endParaRPr lang="en-AU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6083559" y="2304661"/>
            <a:ext cx="46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 smtClean="0"/>
              <a:t>BEP444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25685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6856" y="3702189"/>
            <a:ext cx="7886700" cy="1137835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each firm now replaced 50% of its debt with </a:t>
            </a:r>
            <a:r>
              <a:rPr lang="en-A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Mudarabah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financing, What happens?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16856" y="2616286"/>
            <a:ext cx="7886700" cy="1500187"/>
          </a:xfrm>
        </p:spPr>
        <p:txBody>
          <a:bodyPr>
            <a:normAutofit/>
          </a:bodyPr>
          <a:lstStyle/>
          <a:p>
            <a:r>
              <a:rPr lang="en-AU" sz="2700" b="1" dirty="0">
                <a:solidFill>
                  <a:srgbClr val="C00000"/>
                </a:solidFill>
              </a:rPr>
              <a:t>What if we now had </a:t>
            </a:r>
            <a:r>
              <a:rPr lang="en-AU" sz="2700" b="1" dirty="0" err="1">
                <a:solidFill>
                  <a:srgbClr val="C00000"/>
                </a:solidFill>
              </a:rPr>
              <a:t>Mudarabah</a:t>
            </a:r>
            <a:r>
              <a:rPr lang="en-AU" sz="2700" b="1" dirty="0">
                <a:solidFill>
                  <a:srgbClr val="C00000"/>
                </a:solidFill>
              </a:rPr>
              <a:t> Financing?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01562" y="384187"/>
            <a:ext cx="7451534" cy="5883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leverage do?</a:t>
            </a:r>
          </a:p>
        </p:txBody>
      </p:sp>
    </p:spTree>
    <p:extLst>
      <p:ext uri="{BB962C8B-B14F-4D97-AF65-F5344CB8AC3E}">
        <p14:creationId xmlns:p14="http://schemas.microsoft.com/office/powerpoint/2010/main" val="22228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563" y="1307918"/>
            <a:ext cx="8073933" cy="4182054"/>
          </a:xfrm>
        </p:spPr>
        <p:txBody>
          <a:bodyPr>
            <a:normAutofit lnSpcReduction="10000"/>
          </a:bodyPr>
          <a:lstStyle/>
          <a:p>
            <a:pPr marL="0" indent="0" fontAlgn="b">
              <a:buNone/>
            </a:pPr>
            <a:r>
              <a:rPr lang="en-US" sz="1700" i="1" dirty="0">
                <a:solidFill>
                  <a:srgbClr val="C00000"/>
                </a:solidFill>
              </a:rPr>
              <a:t>                                                     	</a:t>
            </a:r>
            <a:r>
              <a:rPr lang="en-US" sz="1700" i="1" dirty="0" smtClean="0">
                <a:solidFill>
                  <a:srgbClr val="C00000"/>
                </a:solidFill>
              </a:rPr>
              <a:t>         Sales </a:t>
            </a:r>
            <a:r>
              <a:rPr lang="en-US" sz="1700" i="1" dirty="0">
                <a:solidFill>
                  <a:srgbClr val="C00000"/>
                </a:solidFill>
              </a:rPr>
              <a:t>Increase 10%   </a:t>
            </a:r>
            <a:r>
              <a:rPr lang="en-US" sz="1700" i="1" dirty="0" smtClean="0">
                <a:solidFill>
                  <a:srgbClr val="C00000"/>
                </a:solidFill>
              </a:rPr>
              <a:t>                    Sales </a:t>
            </a:r>
            <a:r>
              <a:rPr lang="en-US" sz="1700" i="1" dirty="0">
                <a:solidFill>
                  <a:srgbClr val="C00000"/>
                </a:solidFill>
              </a:rPr>
              <a:t>decrease 20%               </a:t>
            </a:r>
          </a:p>
          <a:p>
            <a:pPr marL="0" indent="0" fontAlgn="b">
              <a:buNone/>
            </a:pPr>
            <a:endParaRPr lang="en-US" sz="1700" i="1" dirty="0"/>
          </a:p>
          <a:p>
            <a:pPr marL="0" indent="0" fontAlgn="b">
              <a:buNone/>
            </a:pPr>
            <a:r>
              <a:rPr lang="en-US" sz="1700" i="1" dirty="0" smtClean="0"/>
              <a:t>New Division (with </a:t>
            </a:r>
            <a:r>
              <a:rPr lang="en-US" sz="1700" i="1" dirty="0" err="1"/>
              <a:t>Mudarabah</a:t>
            </a:r>
            <a:r>
              <a:rPr lang="en-US" sz="1700" i="1" dirty="0"/>
              <a:t> financing of 50% of debt)</a:t>
            </a:r>
            <a:endParaRPr lang="en-AU" sz="1700" dirty="0"/>
          </a:p>
          <a:p>
            <a:pPr marL="0" indent="0" fontAlgn="b">
              <a:buNone/>
            </a:pPr>
            <a:r>
              <a:rPr lang="en-US" sz="1700" i="1" dirty="0"/>
              <a:t> 			</a:t>
            </a:r>
          </a:p>
          <a:p>
            <a:pPr marL="0" indent="0" fontAlgn="b">
              <a:buNone/>
            </a:pPr>
            <a:r>
              <a:rPr lang="en-US" sz="1700" i="1" dirty="0"/>
              <a:t>Sales Revenue		RM 250,000     </a:t>
            </a:r>
            <a:r>
              <a:rPr lang="en-US" sz="1700" i="1" dirty="0">
                <a:solidFill>
                  <a:srgbClr val="C00000"/>
                </a:solidFill>
              </a:rPr>
              <a:t>275,000 		200,000</a:t>
            </a:r>
          </a:p>
          <a:p>
            <a:pPr marL="0" indent="0" fontAlgn="b">
              <a:buNone/>
            </a:pPr>
            <a:r>
              <a:rPr lang="en-US" sz="1700" i="1" dirty="0"/>
              <a:t>Total Variable costs	</a:t>
            </a:r>
            <a:r>
              <a:rPr lang="en-US" sz="1700" i="1" dirty="0" smtClean="0"/>
              <a:t>	RM </a:t>
            </a:r>
            <a:r>
              <a:rPr lang="en-US" sz="1700" i="1" dirty="0"/>
              <a:t>25,000        </a:t>
            </a:r>
            <a:r>
              <a:rPr lang="en-US" sz="1700" i="1" dirty="0">
                <a:solidFill>
                  <a:srgbClr val="C00000"/>
                </a:solidFill>
              </a:rPr>
              <a:t>27,500		20,000</a:t>
            </a:r>
          </a:p>
          <a:p>
            <a:pPr marL="0" indent="0" fontAlgn="b">
              <a:buNone/>
            </a:pPr>
            <a:r>
              <a:rPr lang="en-US" sz="1700" i="1" dirty="0"/>
              <a:t>Fixed operating cost  	RM100,000     </a:t>
            </a:r>
            <a:r>
              <a:rPr lang="en-US" sz="1700" i="1" dirty="0">
                <a:solidFill>
                  <a:srgbClr val="C00000"/>
                </a:solidFill>
              </a:rPr>
              <a:t>100,000  		100,000</a:t>
            </a:r>
            <a:endParaRPr lang="en-AU" sz="1700" i="1" dirty="0">
              <a:solidFill>
                <a:srgbClr val="C00000"/>
              </a:solidFill>
            </a:endParaRPr>
          </a:p>
          <a:p>
            <a:pPr marL="0" indent="0" fontAlgn="b">
              <a:buNone/>
            </a:pPr>
            <a:r>
              <a:rPr lang="en-US" sz="1700" i="1" dirty="0"/>
              <a:t>Interest expense ( @10%)   </a:t>
            </a:r>
            <a:r>
              <a:rPr lang="en-US" sz="1700" i="1" dirty="0" smtClean="0"/>
              <a:t>	 </a:t>
            </a:r>
            <a:r>
              <a:rPr lang="en-US" sz="1700" i="1" u="sng" dirty="0"/>
              <a:t>RM 27,500</a:t>
            </a:r>
            <a:r>
              <a:rPr lang="en-US" sz="1700" i="1" dirty="0"/>
              <a:t>       </a:t>
            </a:r>
            <a:r>
              <a:rPr lang="en-US" sz="1700" i="1" u="sng" dirty="0">
                <a:solidFill>
                  <a:srgbClr val="C00000"/>
                </a:solidFill>
              </a:rPr>
              <a:t>27,500</a:t>
            </a:r>
            <a:r>
              <a:rPr lang="en-US" sz="1700" i="1" dirty="0">
                <a:solidFill>
                  <a:srgbClr val="C00000"/>
                </a:solidFill>
              </a:rPr>
              <a:t>            	</a:t>
            </a:r>
            <a:r>
              <a:rPr lang="en-US" sz="1700" i="1" dirty="0" smtClean="0">
                <a:solidFill>
                  <a:srgbClr val="C00000"/>
                </a:solidFill>
              </a:rPr>
              <a:t>	</a:t>
            </a:r>
            <a:r>
              <a:rPr lang="en-US" sz="1700" i="1" u="sng" dirty="0" smtClean="0">
                <a:solidFill>
                  <a:srgbClr val="C00000"/>
                </a:solidFill>
              </a:rPr>
              <a:t>27,500</a:t>
            </a:r>
            <a:endParaRPr lang="en-AU" sz="1700" i="1" u="sng" dirty="0">
              <a:solidFill>
                <a:srgbClr val="C00000"/>
              </a:solidFill>
            </a:endParaRPr>
          </a:p>
          <a:p>
            <a:pPr marL="0" indent="0" fontAlgn="b">
              <a:buNone/>
            </a:pPr>
            <a:endParaRPr lang="en-AU" sz="1700" i="1" u="sng" dirty="0">
              <a:solidFill>
                <a:srgbClr val="C00000"/>
              </a:solidFill>
            </a:endParaRPr>
          </a:p>
          <a:p>
            <a:pPr marL="0" indent="0" fontAlgn="b">
              <a:buNone/>
            </a:pPr>
            <a:r>
              <a:rPr lang="en-US" sz="1700" i="1" dirty="0"/>
              <a:t>PBT	          		RM 97,500      120,000                  </a:t>
            </a:r>
            <a:r>
              <a:rPr lang="en-US" sz="1700" i="1" dirty="0" smtClean="0"/>
              <a:t>	52,500</a:t>
            </a:r>
            <a:endParaRPr lang="en-US" sz="1700" i="1" dirty="0"/>
          </a:p>
          <a:p>
            <a:pPr marL="0" indent="0" fontAlgn="b">
              <a:buNone/>
            </a:pPr>
            <a:endParaRPr lang="en-US" sz="1700" i="1" dirty="0"/>
          </a:p>
          <a:p>
            <a:pPr marL="0" indent="0" fontAlgn="b">
              <a:buNone/>
            </a:pPr>
            <a:r>
              <a:rPr lang="en-US" sz="1700" i="1" dirty="0" smtClean="0">
                <a:solidFill>
                  <a:srgbClr val="C00000"/>
                </a:solidFill>
              </a:rPr>
              <a:t>percentage </a:t>
            </a:r>
            <a:r>
              <a:rPr lang="en-US" sz="1700" i="1" dirty="0">
                <a:solidFill>
                  <a:srgbClr val="C00000"/>
                </a:solidFill>
              </a:rPr>
              <a:t>change in PBT     	        </a:t>
            </a:r>
            <a:r>
              <a:rPr lang="en-US" sz="1700" i="1" dirty="0" smtClean="0">
                <a:solidFill>
                  <a:srgbClr val="C00000"/>
                </a:solidFill>
              </a:rPr>
              <a:t>                   23.08</a:t>
            </a:r>
            <a:r>
              <a:rPr lang="en-US" sz="1700" i="1" dirty="0">
                <a:solidFill>
                  <a:srgbClr val="C00000"/>
                </a:solidFill>
              </a:rPr>
              <a:t>%                         </a:t>
            </a:r>
            <a:r>
              <a:rPr lang="en-US" sz="1700" i="1" dirty="0" smtClean="0">
                <a:solidFill>
                  <a:srgbClr val="C00000"/>
                </a:solidFill>
              </a:rPr>
              <a:t>         - 46</a:t>
            </a:r>
            <a:r>
              <a:rPr lang="en-US" sz="1700" i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01562" y="384187"/>
            <a:ext cx="7451534" cy="5883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/>
              <a:t>What does leverage do?</a:t>
            </a:r>
          </a:p>
        </p:txBody>
      </p:sp>
    </p:spTree>
    <p:extLst>
      <p:ext uri="{BB962C8B-B14F-4D97-AF65-F5344CB8AC3E}">
        <p14:creationId xmlns:p14="http://schemas.microsoft.com/office/powerpoint/2010/main" val="22158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563" y="1307918"/>
            <a:ext cx="8073933" cy="4182054"/>
          </a:xfrm>
        </p:spPr>
        <p:txBody>
          <a:bodyPr>
            <a:normAutofit/>
          </a:bodyPr>
          <a:lstStyle/>
          <a:p>
            <a:pPr marL="0" indent="0" fontAlgn="b">
              <a:buNone/>
            </a:pPr>
            <a:r>
              <a:rPr lang="en-US" sz="1700" i="1" dirty="0">
                <a:solidFill>
                  <a:srgbClr val="C00000"/>
                </a:solidFill>
              </a:rPr>
              <a:t>                                                     	Sales Increase 10%   </a:t>
            </a:r>
            <a:r>
              <a:rPr lang="en-US" sz="1700" i="1" dirty="0" smtClean="0">
                <a:solidFill>
                  <a:srgbClr val="C00000"/>
                </a:solidFill>
              </a:rPr>
              <a:t>		Sales </a:t>
            </a:r>
            <a:r>
              <a:rPr lang="en-US" sz="1700" i="1" dirty="0">
                <a:solidFill>
                  <a:srgbClr val="C00000"/>
                </a:solidFill>
              </a:rPr>
              <a:t>decrease 20%               </a:t>
            </a:r>
          </a:p>
          <a:p>
            <a:pPr marL="0" indent="0" fontAlgn="b">
              <a:buNone/>
            </a:pPr>
            <a:endParaRPr lang="en-US" sz="1700" i="1" dirty="0"/>
          </a:p>
          <a:p>
            <a:pPr marL="0" indent="0" fontAlgn="b">
              <a:buNone/>
            </a:pPr>
            <a:r>
              <a:rPr lang="en-US" sz="1700" i="1" dirty="0" smtClean="0"/>
              <a:t>New Division (with </a:t>
            </a:r>
            <a:r>
              <a:rPr lang="en-US" sz="1700" i="1" dirty="0" err="1"/>
              <a:t>Mudarabah</a:t>
            </a:r>
            <a:r>
              <a:rPr lang="en-US" sz="1700" i="1" dirty="0"/>
              <a:t> financing of </a:t>
            </a:r>
            <a:r>
              <a:rPr lang="en-US" sz="1700" i="1" dirty="0" smtClean="0"/>
              <a:t>0</a:t>
            </a:r>
            <a:r>
              <a:rPr lang="en-US" sz="1700" i="1" dirty="0"/>
              <a:t>% of debt)</a:t>
            </a:r>
            <a:endParaRPr lang="en-AU" sz="1700" dirty="0"/>
          </a:p>
          <a:p>
            <a:pPr marL="0" indent="0" fontAlgn="b">
              <a:buNone/>
            </a:pPr>
            <a:r>
              <a:rPr lang="en-US" sz="1700" i="1" dirty="0"/>
              <a:t> 			</a:t>
            </a:r>
          </a:p>
          <a:p>
            <a:pPr marL="0" indent="0" fontAlgn="b">
              <a:buNone/>
            </a:pPr>
            <a:r>
              <a:rPr lang="en-US" sz="1700" i="1" dirty="0"/>
              <a:t>Sales Revenue		RM 250,000     </a:t>
            </a:r>
            <a:r>
              <a:rPr lang="en-US" sz="1700" i="1" dirty="0">
                <a:solidFill>
                  <a:schemeClr val="accent6">
                    <a:lumMod val="75000"/>
                  </a:schemeClr>
                </a:solidFill>
              </a:rPr>
              <a:t>275,000 </a:t>
            </a:r>
            <a:r>
              <a:rPr lang="en-US" sz="1700" i="1" dirty="0">
                <a:solidFill>
                  <a:srgbClr val="C00000"/>
                </a:solidFill>
              </a:rPr>
              <a:t>		</a:t>
            </a:r>
            <a:r>
              <a:rPr lang="en-US" sz="1700" i="1" dirty="0">
                <a:solidFill>
                  <a:schemeClr val="accent6">
                    <a:lumMod val="75000"/>
                  </a:schemeClr>
                </a:solidFill>
              </a:rPr>
              <a:t>200,000</a:t>
            </a:r>
          </a:p>
          <a:p>
            <a:pPr marL="0" indent="0" fontAlgn="b">
              <a:buNone/>
            </a:pPr>
            <a:r>
              <a:rPr lang="en-US" sz="1700" i="1" dirty="0"/>
              <a:t>Total Variable costs	</a:t>
            </a:r>
            <a:r>
              <a:rPr lang="en-US" sz="1700" i="1" dirty="0" smtClean="0"/>
              <a:t>	RM </a:t>
            </a:r>
            <a:r>
              <a:rPr lang="en-US" sz="1700" i="1" dirty="0"/>
              <a:t>25,000        </a:t>
            </a:r>
            <a:r>
              <a:rPr lang="en-US" sz="1700" i="1" dirty="0">
                <a:solidFill>
                  <a:schemeClr val="accent6">
                    <a:lumMod val="75000"/>
                  </a:schemeClr>
                </a:solidFill>
              </a:rPr>
              <a:t>27,500</a:t>
            </a:r>
            <a:r>
              <a:rPr lang="en-US" sz="1700" i="1" dirty="0">
                <a:solidFill>
                  <a:srgbClr val="C00000"/>
                </a:solidFill>
              </a:rPr>
              <a:t>		</a:t>
            </a:r>
            <a:r>
              <a:rPr lang="en-US" sz="1700" i="1" dirty="0">
                <a:solidFill>
                  <a:schemeClr val="accent6">
                    <a:lumMod val="75000"/>
                  </a:schemeClr>
                </a:solidFill>
              </a:rPr>
              <a:t>20,000</a:t>
            </a:r>
          </a:p>
          <a:p>
            <a:pPr marL="0" indent="0" fontAlgn="b">
              <a:buNone/>
            </a:pPr>
            <a:r>
              <a:rPr lang="en-US" sz="1700" i="1" dirty="0"/>
              <a:t>Fixed operating cost  	RM100,000     </a:t>
            </a:r>
            <a:r>
              <a:rPr lang="en-US" sz="1700" i="1" dirty="0">
                <a:solidFill>
                  <a:schemeClr val="accent6">
                    <a:lumMod val="75000"/>
                  </a:schemeClr>
                </a:solidFill>
              </a:rPr>
              <a:t>100,000 </a:t>
            </a:r>
            <a:r>
              <a:rPr lang="en-US" sz="1700" i="1" dirty="0">
                <a:solidFill>
                  <a:srgbClr val="C00000"/>
                </a:solidFill>
              </a:rPr>
              <a:t> 		</a:t>
            </a:r>
            <a:r>
              <a:rPr lang="en-US" sz="1700" i="1" dirty="0">
                <a:solidFill>
                  <a:schemeClr val="accent6">
                    <a:lumMod val="75000"/>
                  </a:schemeClr>
                </a:solidFill>
              </a:rPr>
              <a:t>100,000</a:t>
            </a:r>
            <a:endParaRPr lang="en-AU" sz="17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fontAlgn="b">
              <a:buNone/>
            </a:pPr>
            <a:r>
              <a:rPr lang="en-US" sz="1700" i="1" dirty="0"/>
              <a:t>Interest expense </a:t>
            </a:r>
            <a:r>
              <a:rPr lang="en-US" sz="1700" i="1" dirty="0" smtClean="0"/>
              <a:t>		 </a:t>
            </a:r>
            <a:r>
              <a:rPr lang="en-US" sz="1700" i="1" u="sng" dirty="0"/>
              <a:t>RM </a:t>
            </a:r>
            <a:r>
              <a:rPr lang="en-US" sz="1700" i="1" u="sng" dirty="0" smtClean="0"/>
              <a:t>0</a:t>
            </a:r>
            <a:r>
              <a:rPr lang="en-US" sz="1700" i="1" dirty="0" smtClean="0"/>
              <a:t>                    </a:t>
            </a:r>
            <a:r>
              <a:rPr lang="en-US" sz="17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i="1" u="sng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sz="1700" i="1" dirty="0" smtClean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  <a:r>
              <a:rPr lang="en-US" sz="1700" i="1" dirty="0">
                <a:solidFill>
                  <a:srgbClr val="C00000"/>
                </a:solidFill>
              </a:rPr>
              <a:t>	</a:t>
            </a:r>
            <a:r>
              <a:rPr lang="en-US" sz="1700" i="1" dirty="0" smtClean="0">
                <a:solidFill>
                  <a:srgbClr val="C00000"/>
                </a:solidFill>
              </a:rPr>
              <a:t>	</a:t>
            </a:r>
            <a:r>
              <a:rPr lang="en-US" sz="1700" i="1" u="sng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AU" sz="1700" i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fontAlgn="b">
              <a:buNone/>
            </a:pPr>
            <a:r>
              <a:rPr lang="en-US" sz="1700" i="1" dirty="0"/>
              <a:t>PBT	          	</a:t>
            </a:r>
            <a:r>
              <a:rPr lang="en-US" sz="1700" i="1" dirty="0" smtClean="0"/>
              <a:t>                  RM 125,000      </a:t>
            </a:r>
            <a:r>
              <a:rPr lang="en-US" sz="1700" i="1" dirty="0" smtClean="0">
                <a:solidFill>
                  <a:schemeClr val="accent6">
                    <a:lumMod val="75000"/>
                  </a:schemeClr>
                </a:solidFill>
              </a:rPr>
              <a:t>147,500</a:t>
            </a:r>
            <a:r>
              <a:rPr lang="en-US" sz="1700" i="1" dirty="0" smtClean="0"/>
              <a:t>                  	</a:t>
            </a:r>
            <a:r>
              <a:rPr lang="en-US" sz="1700" i="1" dirty="0" smtClean="0">
                <a:solidFill>
                  <a:schemeClr val="accent6">
                    <a:lumMod val="75000"/>
                  </a:schemeClr>
                </a:solidFill>
              </a:rPr>
              <a:t>80,000</a:t>
            </a:r>
            <a:endParaRPr lang="en-US" sz="17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fontAlgn="b">
              <a:buNone/>
            </a:pPr>
            <a:r>
              <a:rPr lang="en-US" sz="1700" i="1" dirty="0" smtClean="0">
                <a:solidFill>
                  <a:srgbClr val="C00000"/>
                </a:solidFill>
              </a:rPr>
              <a:t>% change </a:t>
            </a:r>
            <a:r>
              <a:rPr lang="en-US" sz="1700" i="1" dirty="0">
                <a:solidFill>
                  <a:srgbClr val="C00000"/>
                </a:solidFill>
              </a:rPr>
              <a:t>in PBT     	        </a:t>
            </a:r>
            <a:r>
              <a:rPr lang="en-US" sz="1700" i="1" dirty="0" smtClean="0">
                <a:solidFill>
                  <a:srgbClr val="C00000"/>
                </a:solidFill>
              </a:rPr>
              <a:t>                   	         </a:t>
            </a:r>
            <a:r>
              <a:rPr lang="en-US" sz="1700" i="1" dirty="0" smtClean="0">
                <a:solidFill>
                  <a:schemeClr val="accent6">
                    <a:lumMod val="75000"/>
                  </a:schemeClr>
                </a:solidFill>
              </a:rPr>
              <a:t>18%</a:t>
            </a:r>
            <a:r>
              <a:rPr lang="en-US" sz="1700" i="1" dirty="0" smtClean="0">
                <a:solidFill>
                  <a:srgbClr val="C00000"/>
                </a:solidFill>
              </a:rPr>
              <a:t>                                     </a:t>
            </a:r>
            <a:r>
              <a:rPr lang="en-US" sz="1700" i="1" dirty="0" smtClean="0">
                <a:solidFill>
                  <a:schemeClr val="accent6">
                    <a:lumMod val="75000"/>
                  </a:schemeClr>
                </a:solidFill>
              </a:rPr>
              <a:t>- 36</a:t>
            </a:r>
            <a:r>
              <a:rPr lang="en-US" sz="1700" i="1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01562" y="384187"/>
            <a:ext cx="7451534" cy="5883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/>
              <a:t>What does leverage do?</a:t>
            </a:r>
          </a:p>
        </p:txBody>
      </p:sp>
    </p:spTree>
    <p:extLst>
      <p:ext uri="{BB962C8B-B14F-4D97-AF65-F5344CB8AC3E}">
        <p14:creationId xmlns:p14="http://schemas.microsoft.com/office/powerpoint/2010/main" val="239104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148547"/>
              </p:ext>
            </p:extLst>
          </p:nvPr>
        </p:nvGraphicFramePr>
        <p:xfrm>
          <a:off x="838200" y="859221"/>
          <a:ext cx="10515600" cy="531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92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6D9E-6C19-4B4D-B399-8E16FF79545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753397" y="1200147"/>
          <a:ext cx="5042260" cy="4817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222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on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1100" b="1" u="none" strike="noStrike" dirty="0">
                          <a:effectLst/>
                        </a:rPr>
                        <a:t>Net Profit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350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Only Debt</a:t>
                      </a:r>
                      <a:endParaRPr lang="en-AU" sz="1100" b="0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i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50% Mud/D</a:t>
                      </a:r>
                      <a:endParaRPr lang="en-AU" sz="1100" b="0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i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100%Mud, 0</a:t>
                      </a:r>
                      <a:r>
                        <a:rPr lang="en-AU" sz="1100" i="1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 Debt</a:t>
                      </a:r>
                      <a:endParaRPr lang="en-AU" sz="1100" b="0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-42500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-13,335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6807.5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-20000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4,667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19601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1750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18,669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31,315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17500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32,671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43,568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33250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46,673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55,822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49000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60,674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68,075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64750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74,676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80,329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80500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88,678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92,582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96250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102,680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104,836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112000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116,681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117089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127750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130,683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129342.5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Mean </a:t>
                      </a:r>
                      <a:endParaRPr lang="en-A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47295.45</a:t>
                      </a:r>
                      <a:endParaRPr lang="en-A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60310.57</a:t>
                      </a:r>
                      <a:endParaRPr lang="en-A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68124.09</a:t>
                      </a:r>
                      <a:endParaRPr lang="en-AU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141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 err="1" smtClean="0">
                          <a:effectLst/>
                        </a:rPr>
                        <a:t>Std</a:t>
                      </a:r>
                      <a:r>
                        <a:rPr lang="en-AU" sz="1100" u="none" strike="noStrike" dirty="0" smtClean="0">
                          <a:effectLst/>
                        </a:rPr>
                        <a:t> </a:t>
                      </a:r>
                      <a:r>
                        <a:rPr lang="en-AU" sz="1100" u="none" strike="noStrike" dirty="0">
                          <a:effectLst/>
                        </a:rPr>
                        <a:t>Dev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 smtClean="0">
                          <a:effectLst/>
                        </a:rPr>
                        <a:t>52412.35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 smtClean="0">
                          <a:effectLst/>
                        </a:rPr>
                        <a:t>44863.51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 smtClean="0">
                          <a:effectLst/>
                        </a:rPr>
                        <a:t>38687.14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141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Std. Dev % </a:t>
                      </a:r>
                      <a:endParaRPr lang="en-AU" sz="16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111% </a:t>
                      </a:r>
                      <a:endParaRPr lang="en-AU" sz="16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  <a:endParaRPr lang="en-AU" sz="16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57% </a:t>
                      </a:r>
                      <a:endParaRPr lang="en-AU" sz="16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6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87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626408"/>
              </p:ext>
            </p:extLst>
          </p:nvPr>
        </p:nvGraphicFramePr>
        <p:xfrm>
          <a:off x="1147762" y="597161"/>
          <a:ext cx="9896476" cy="629237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90013">
                  <a:extLst>
                    <a:ext uri="{9D8B030D-6E8A-4147-A177-3AD203B41FA5}">
                      <a16:colId xmlns:a16="http://schemas.microsoft.com/office/drawing/2014/main" val="1315188234"/>
                    </a:ext>
                  </a:extLst>
                </a:gridCol>
                <a:gridCol w="2477833">
                  <a:extLst>
                    <a:ext uri="{9D8B030D-6E8A-4147-A177-3AD203B41FA5}">
                      <a16:colId xmlns:a16="http://schemas.microsoft.com/office/drawing/2014/main" val="3354109944"/>
                    </a:ext>
                  </a:extLst>
                </a:gridCol>
                <a:gridCol w="2461842">
                  <a:extLst>
                    <a:ext uri="{9D8B030D-6E8A-4147-A177-3AD203B41FA5}">
                      <a16:colId xmlns:a16="http://schemas.microsoft.com/office/drawing/2014/main" val="1500181791"/>
                    </a:ext>
                  </a:extLst>
                </a:gridCol>
                <a:gridCol w="2666788">
                  <a:extLst>
                    <a:ext uri="{9D8B030D-6E8A-4147-A177-3AD203B41FA5}">
                      <a16:colId xmlns:a16="http://schemas.microsoft.com/office/drawing/2014/main" val="4030336497"/>
                    </a:ext>
                  </a:extLst>
                </a:gridCol>
              </a:tblGrid>
              <a:tr h="4846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Market Capitalization of Top Muslim Countries Stock Markets ( US$ Million), 03-Sep-2019</a:t>
                      </a:r>
                      <a:endParaRPr lang="en-MY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Market Capitalization of Top 10 Fortune 500 Firms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US$ Million), 03-Sep-2019</a:t>
                      </a:r>
                      <a:endParaRPr lang="en-MY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901754"/>
                  </a:ext>
                </a:extLst>
              </a:tr>
              <a:tr h="48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Indonesia</a:t>
                      </a:r>
                      <a:endParaRPr lang="en-MY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508,088</a:t>
                      </a:r>
                      <a:endParaRPr lang="en-MY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Microsoft</a:t>
                      </a:r>
                      <a:endParaRPr lang="en-MY" sz="28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MY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1,052,618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856712"/>
                  </a:ext>
                </a:extLst>
              </a:tr>
              <a:tr h="48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Saudi Arabia</a:t>
                      </a:r>
                      <a:endParaRPr lang="en-MY" sz="2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500,686</a:t>
                      </a:r>
                      <a:endParaRPr lang="en-MY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Apple </a:t>
                      </a:r>
                      <a:endParaRPr lang="en-MY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943,334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638437"/>
                  </a:ext>
                </a:extLst>
              </a:tr>
              <a:tr h="48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Malaysia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382,092</a:t>
                      </a:r>
                      <a:endParaRPr lang="en-MY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Amazon </a:t>
                      </a:r>
                      <a:endParaRPr lang="en-MY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878,653</a:t>
                      </a:r>
                      <a:endParaRPr lang="en-MY" sz="2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4104418"/>
                  </a:ext>
                </a:extLst>
              </a:tr>
              <a:tr h="48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United Arab Emirates</a:t>
                      </a:r>
                      <a:endParaRPr lang="en-MY" sz="2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253,198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Alphabet</a:t>
                      </a:r>
                      <a:endParaRPr lang="en-MY" sz="28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MY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824,667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9919705"/>
                  </a:ext>
                </a:extLst>
              </a:tr>
              <a:tr h="48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Qatar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154,889 </a:t>
                      </a:r>
                      <a:endParaRPr lang="en-MY" sz="2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Facebook </a:t>
                      </a:r>
                      <a:endParaRPr lang="en-MY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529,707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0723220"/>
                  </a:ext>
                </a:extLst>
              </a:tr>
              <a:tr h="48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Turkey</a:t>
                      </a:r>
                      <a:endParaRPr lang="en-MY" sz="2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150,034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Berkshire Hathaway</a:t>
                      </a:r>
                      <a:endParaRPr lang="en-MY" sz="28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MY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497,125</a:t>
                      </a:r>
                      <a:endParaRPr lang="en-MY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7987315"/>
                  </a:ext>
                </a:extLst>
              </a:tr>
              <a:tr h="48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Kuwait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100,442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Visa Inc.</a:t>
                      </a:r>
                      <a:endParaRPr lang="en-MY" sz="28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MY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394,955</a:t>
                      </a:r>
                      <a:endParaRPr lang="en-MY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007093"/>
                  </a:ext>
                </a:extLst>
              </a:tr>
              <a:tr h="48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Morocco</a:t>
                      </a:r>
                      <a:endParaRPr lang="en-MY" sz="2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61,964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J.P. Morgan Chase  </a:t>
                      </a:r>
                      <a:endParaRPr lang="en-MY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351,276</a:t>
                      </a:r>
                      <a:endParaRPr lang="en-MY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883740"/>
                  </a:ext>
                </a:extLst>
              </a:tr>
              <a:tr h="48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Egypt</a:t>
                      </a:r>
                      <a:endParaRPr lang="en-MY" sz="2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50,841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Johnson &amp; Johnson</a:t>
                      </a:r>
                      <a:endParaRPr lang="en-MY" sz="28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MY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338,763</a:t>
                      </a:r>
                      <a:endParaRPr lang="en-MY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7895362"/>
                  </a:ext>
                </a:extLst>
              </a:tr>
              <a:tr h="661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Nigeria</a:t>
                      </a:r>
                      <a:endParaRPr lang="en-MY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MY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33,116</a:t>
                      </a:r>
                      <a:endParaRPr lang="en-MY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Walmart Inc.</a:t>
                      </a:r>
                      <a:endParaRPr lang="en-MY" sz="28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MY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330,890</a:t>
                      </a:r>
                      <a:endParaRPr lang="en-MY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950883"/>
                  </a:ext>
                </a:extLst>
              </a:tr>
              <a:tr h="41280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Source:</a:t>
                      </a:r>
                      <a:endParaRPr lang="en-MY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Bloomberg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Source:</a:t>
                      </a:r>
                      <a:endParaRPr lang="en-MY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Thomson </a:t>
                      </a:r>
                      <a:r>
                        <a:rPr lang="en-US" sz="900" dirty="0" err="1">
                          <a:effectLst/>
                        </a:rPr>
                        <a:t>reuters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eikon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88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043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Payoff to Equity holders over business cycles (PSR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30:70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575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863"/>
          </a:xfrm>
        </p:spPr>
        <p:txBody>
          <a:bodyPr>
            <a:normAutofit/>
          </a:bodyPr>
          <a:lstStyle/>
          <a:p>
            <a:r>
              <a:rPr lang="en-M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: Proposed Instruments – How do they stack up?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4906" y="1340769"/>
            <a:ext cx="9106678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MY" sz="2000" b="1" dirty="0"/>
              <a:t>I.	</a:t>
            </a:r>
            <a:r>
              <a:rPr lang="en-MY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investors of the proposed instruments</a:t>
            </a:r>
          </a:p>
          <a:p>
            <a:pPr marL="400050" indent="-400050">
              <a:buFont typeface="+mj-lt"/>
              <a:buAutoNum type="romanUcPeriod"/>
            </a:pPr>
            <a:endParaRPr lang="en-MY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1862" lvl="1" indent="-457200"/>
            <a:r>
              <a:rPr lang="en-M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Earn more relative to debt instruments </a:t>
            </a:r>
          </a:p>
          <a:p>
            <a:pPr marL="931862" lvl="1" indent="-457200"/>
            <a:endParaRPr lang="en-MY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1862" lvl="1" indent="-457200"/>
            <a:r>
              <a:rPr lang="en-M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Returns are anchored in real returns which are much more stable.</a:t>
            </a:r>
          </a:p>
          <a:p>
            <a:pPr marL="931862" lvl="1" indent="-457200"/>
            <a:endParaRPr lang="en-MY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1862" lvl="1" indent="-457200"/>
            <a:r>
              <a:rPr lang="en-M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a new asset class. </a:t>
            </a:r>
          </a:p>
          <a:p>
            <a:pPr marL="931862" lvl="1" indent="-457200"/>
            <a:endParaRPr lang="en-MY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1862" lvl="1" indent="-457200"/>
            <a:r>
              <a:rPr lang="en-M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diversification possibility when combined with conventional portfolios</a:t>
            </a:r>
          </a:p>
          <a:p>
            <a:pPr marL="931862" lvl="1" indent="-457200"/>
            <a:endParaRPr lang="en-MY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1862" lvl="1" indent="-457200"/>
            <a:r>
              <a:rPr lang="en-M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denomination and secondary market trading provides easy access; ensures pricing transparency and has minimal liquidity risk.</a:t>
            </a:r>
          </a:p>
          <a:p>
            <a:pPr marL="400050" indent="-400050">
              <a:buFont typeface="+mj-lt"/>
              <a:buAutoNum type="romanUcPeriod"/>
            </a:pPr>
            <a:endParaRPr lang="en-MY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UcPeriod"/>
            </a:pPr>
            <a:endParaRPr lang="en-MY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90D-EA94-40C4-A53C-A9B462A19CDB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22310" y="597159"/>
            <a:ext cx="10131490" cy="56401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MY" sz="2200" b="1" dirty="0"/>
              <a:t>II.	</a:t>
            </a:r>
            <a:r>
              <a:rPr lang="en-M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shareholders of the issuing firm</a:t>
            </a:r>
          </a:p>
          <a:p>
            <a:pPr marL="400050" indent="-400050" algn="just">
              <a:buFont typeface="+mj-lt"/>
              <a:buAutoNum type="romanUcPeriod"/>
            </a:pPr>
            <a:endParaRPr lang="en-MY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4712" lvl="1" indent="-400050" algn="just"/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financing </a:t>
            </a:r>
            <a:r>
              <a:rPr lang="en-MY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the leverage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with minimal and </a:t>
            </a:r>
            <a:r>
              <a:rPr lang="en-MY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 dilution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earnings.</a:t>
            </a:r>
          </a:p>
          <a:p>
            <a:pPr marL="817562" lvl="1" indent="-342900" algn="just"/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4712" lvl="1" indent="-400050" algn="just"/>
            <a:r>
              <a:rPr lang="en-MY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 specific dilution is terminal and ceases with maturity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74712" lvl="1" indent="-400050" algn="just"/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4712" lvl="1" indent="-400050" algn="just"/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 together, these two advantages effectively </a:t>
            </a:r>
            <a:r>
              <a:rPr lang="en-MY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debt-equity trade off. </a:t>
            </a:r>
          </a:p>
          <a:p>
            <a:pPr marL="874712" lvl="1" indent="-400050" algn="just"/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4712" lvl="1" indent="-400050" algn="just"/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advantage of debt without the riskiness and the lower risk of equity without the dilution. </a:t>
            </a:r>
            <a:r>
              <a:rPr lang="en-MY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(lower beta)</a:t>
            </a:r>
          </a:p>
          <a:p>
            <a:pPr marL="874712" lvl="1" indent="-400050" algn="just"/>
            <a:endParaRPr lang="en-MY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4712" lvl="1" indent="-400050" algn="just"/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incentive to take on risky projects the way debt financing does.</a:t>
            </a:r>
          </a:p>
          <a:p>
            <a:pPr marL="874712" lvl="1" indent="-400050" algn="just"/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4712" lvl="1" indent="-400050" algn="just">
              <a:buFont typeface="+mj-lt"/>
              <a:buAutoNum type="romanUcPeriod"/>
            </a:pPr>
            <a:endParaRPr lang="en-MY" sz="1900" dirty="0"/>
          </a:p>
          <a:p>
            <a:pPr marL="874712" lvl="1" indent="-400050" algn="just">
              <a:buFont typeface="+mj-lt"/>
              <a:buAutoNum type="romanUcPeriod"/>
            </a:pPr>
            <a:endParaRPr lang="en-MY" sz="2000" dirty="0"/>
          </a:p>
          <a:p>
            <a:pPr marL="874712" lvl="1" indent="-400050" algn="just">
              <a:buFont typeface="+mj-lt"/>
              <a:buAutoNum type="romanUcPeriod"/>
            </a:pPr>
            <a:endParaRPr lang="en-MY" sz="2000" dirty="0"/>
          </a:p>
          <a:p>
            <a:pPr marL="874712" lvl="1" indent="-400050" algn="just">
              <a:buFont typeface="+mj-lt"/>
              <a:buAutoNum type="romanUcPeriod"/>
            </a:pPr>
            <a:endParaRPr lang="en-MY" sz="2000" dirty="0"/>
          </a:p>
          <a:p>
            <a:pPr marL="0" indent="0" algn="just">
              <a:buNone/>
            </a:pPr>
            <a:endParaRPr lang="en-MY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90D-EA94-40C4-A53C-A9B462A19CDB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9004" y="737118"/>
            <a:ext cx="9806474" cy="5788226"/>
          </a:xfrm>
        </p:spPr>
        <p:txBody>
          <a:bodyPr>
            <a:normAutofit fontScale="92500" lnSpcReduction="20000"/>
          </a:bodyPr>
          <a:lstStyle/>
          <a:p>
            <a:pPr marL="514350" lvl="1" indent="-514350" algn="just">
              <a:lnSpc>
                <a:spcPct val="120000"/>
              </a:lnSpc>
              <a:buAutoNum type="romanUcPeriod" startAt="3"/>
            </a:pPr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M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and Society.</a:t>
            </a:r>
          </a:p>
          <a:p>
            <a:pPr marL="0" lvl="1" indent="0" algn="just">
              <a:lnSpc>
                <a:spcPct val="120000"/>
              </a:lnSpc>
              <a:buNone/>
            </a:pPr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-514350" algn="just">
              <a:lnSpc>
                <a:spcPct val="120000"/>
              </a:lnSpc>
            </a:pP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macro-economic stability. </a:t>
            </a:r>
            <a:endParaRPr lang="en-M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-514350" algn="just">
              <a:lnSpc>
                <a:spcPct val="120000"/>
              </a:lnSpc>
            </a:pP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markets get developed </a:t>
            </a:r>
            <a:endParaRPr lang="en-M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-514350" algn="just">
              <a:lnSpc>
                <a:spcPct val="120000"/>
              </a:lnSpc>
            </a:pP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that would go into speculative assets, can now be harnessed for 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  <a:p>
            <a:pPr marL="914400" lvl="2" indent="-514350" algn="just">
              <a:lnSpc>
                <a:spcPct val="120000"/>
              </a:lnSpc>
            </a:pP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-514350" algn="just">
              <a:lnSpc>
                <a:spcPct val="120000"/>
              </a:lnSpc>
            </a:pP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financial inclusion investment possibilities to a larger portion of the population</a:t>
            </a:r>
          </a:p>
          <a:p>
            <a:pPr marL="400050" lvl="2" indent="0" algn="just">
              <a:lnSpc>
                <a:spcPct val="120000"/>
              </a:lnSpc>
              <a:buNone/>
            </a:pP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 algn="just">
              <a:lnSpc>
                <a:spcPct val="120000"/>
              </a:lnSpc>
            </a:pP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in system, banking sector vulnerability and moral hazards are minimised. </a:t>
            </a:r>
            <a:endParaRPr lang="en-MY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 algn="just">
              <a:lnSpc>
                <a:spcPct val="120000"/>
              </a:lnSpc>
            </a:pP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 algn="just">
              <a:lnSpc>
                <a:spcPct val="120000"/>
              </a:lnSpc>
            </a:pP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revenue increases –as the tax subsidy for debt is reduced</a:t>
            </a:r>
            <a:r>
              <a:rPr lang="en-MY" dirty="0"/>
              <a:t>. </a:t>
            </a:r>
            <a:endParaRPr lang="en-MY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90D-EA94-40C4-A53C-A9B462A19CDB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0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Obiyathulla Ismath Bacha</a:t>
            </a:r>
            <a:endParaRPr lang="en-MY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obiya@inceif.org</a:t>
            </a:r>
            <a:endParaRPr lang="en-MY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603-76514188</a:t>
            </a:r>
            <a:endParaRPr lang="en-MY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1"/>
            <a:ext cx="2133600" cy="365125"/>
          </a:xfrm>
        </p:spPr>
        <p:txBody>
          <a:bodyPr/>
          <a:lstStyle/>
          <a:p>
            <a:fld id="{8F4D090D-EA94-40C4-A53C-A9B462A19CDB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MY" dirty="0" smtClean="0"/>
              <a:t>Professor of Finance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323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7259"/>
          </a:xfrm>
        </p:spPr>
        <p:txBody>
          <a:bodyPr/>
          <a:lstStyle/>
          <a:p>
            <a:r>
              <a:rPr lang="en-MY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 Vadis OIC Exchanges?</a:t>
            </a:r>
            <a:br>
              <a:rPr lang="en-MY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MY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MY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 Instruments or Equity?</a:t>
            </a:r>
            <a:br>
              <a:rPr lang="en-MY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MY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5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919"/>
          </a:xfrm>
        </p:spPr>
        <p:txBody>
          <a:bodyPr>
            <a:normAutofit/>
          </a:bodyPr>
          <a:lstStyle/>
          <a:p>
            <a:r>
              <a:rPr lang="en-MY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we need new instruments?  </a:t>
            </a:r>
            <a:endParaRPr lang="en-MY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9045"/>
            <a:ext cx="10515600" cy="5393094"/>
          </a:xfrm>
        </p:spPr>
        <p:txBody>
          <a:bodyPr>
            <a:normAutofit fontScale="85000" lnSpcReduction="20000"/>
          </a:bodyPr>
          <a:lstStyle/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OCED - as at end 2018; </a:t>
            </a:r>
            <a:r>
              <a:rPr lang="en-MY" sz="1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https://www.oecd.org/corporate/risks-rising-in-corporate-debt-market.htm</a:t>
            </a:r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Global corporate borrowing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ballooned to reach $13tn 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</a:t>
            </a:r>
            <a:r>
              <a:rPr lang="en-MY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level before the 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crash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Companies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world 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repay or refinance as much as </a:t>
            </a:r>
            <a:r>
              <a:rPr lang="en-MY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$4tn </a:t>
            </a:r>
            <a:r>
              <a:rPr lang="en-MY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MY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next three </a:t>
            </a:r>
            <a:r>
              <a:rPr lang="en-MY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Average annual corp. borrowing -  $864bn leading up to GFC (2007), but 2008 -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the global average skyrocketed to $1.7tn per year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Emerging market Corp. bonds total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USD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2.78 trillion in 2018, up 395% compared to a decade ago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M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Worsening Quality  share 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lowest quality investment grade bonds stands at 54%</a:t>
            </a:r>
          </a:p>
          <a:p>
            <a:pPr>
              <a:buFont typeface="Wingdings" panose="05000000000000000000" pitchFamily="2" charset="2"/>
              <a:buChar char="Ø"/>
            </a:pPr>
            <a:endParaRPr lang="en-MY" dirty="0" smtClean="0"/>
          </a:p>
          <a:p>
            <a:pPr marL="514350" indent="-514350">
              <a:buAutoNum type="arabicParenR"/>
            </a:pP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8684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912" y="1586203"/>
            <a:ext cx="9782175" cy="45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0506" y="614561"/>
            <a:ext cx="11411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borrowing in addition to public debt is a key source of vulnerability to global growth.</a:t>
            </a:r>
          </a:p>
        </p:txBody>
      </p:sp>
    </p:spTree>
    <p:extLst>
      <p:ext uri="{BB962C8B-B14F-4D97-AF65-F5344CB8AC3E}">
        <p14:creationId xmlns:p14="http://schemas.microsoft.com/office/powerpoint/2010/main" val="167446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Hollowing out of the Corporation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https://static.asiatimes.com/uploads/2019/08/buyback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84" y="1184989"/>
            <a:ext cx="8210938" cy="43947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55576" y="5906279"/>
            <a:ext cx="8182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Asia Times, 28</a:t>
            </a:r>
            <a:r>
              <a:rPr lang="en-MY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MY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August,2019</a:t>
            </a:r>
            <a:endParaRPr lang="en-MY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11747" y="1017034"/>
            <a:ext cx="17541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of the second quarter (2019), several S&amp;P </a:t>
            </a:r>
            <a:r>
              <a:rPr lang="en-MY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listed firms </a:t>
            </a:r>
            <a:r>
              <a:rPr lang="en-MY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paid out more in dividends and buybacks than they earned</a:t>
            </a:r>
          </a:p>
        </p:txBody>
      </p:sp>
    </p:spTree>
    <p:extLst>
      <p:ext uri="{BB962C8B-B14F-4D97-AF65-F5344CB8AC3E}">
        <p14:creationId xmlns:p14="http://schemas.microsoft.com/office/powerpoint/2010/main" val="269564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ldcore.com/ie/wp-content/uploads/sites/19/2015/05/goldcore_chart4_14-05-15.png?4b23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02" y="600891"/>
            <a:ext cx="8635637" cy="544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3193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Dilemma for Corporations. 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52938"/>
            <a:ext cx="10515600" cy="4824025"/>
          </a:xfrm>
        </p:spPr>
        <p:txBody>
          <a:bodyPr/>
          <a:lstStyle/>
          <a:p>
            <a:r>
              <a:rPr lang="en-MY" dirty="0" smtClean="0"/>
              <a:t>Companies need to grow, but growth needs to be financed. </a:t>
            </a:r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endParaRPr lang="en-MY" dirty="0" smtClean="0"/>
          </a:p>
          <a:p>
            <a:endParaRPr lang="en-MY" dirty="0"/>
          </a:p>
          <a:p>
            <a:r>
              <a:rPr lang="en-MY" dirty="0" smtClean="0"/>
              <a:t>With so much Corporate debt and equity being costly and </a:t>
            </a:r>
            <a:r>
              <a:rPr lang="en-MY" dirty="0" err="1" smtClean="0"/>
              <a:t>dilutionary</a:t>
            </a:r>
            <a:r>
              <a:rPr lang="en-MY" dirty="0" smtClean="0"/>
              <a:t>, is there an alternative?  - Yes.  Islamic Finance 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1446245" y="2985790"/>
            <a:ext cx="2062065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Corporate Financing source</a:t>
            </a:r>
            <a:endParaRPr lang="en-MY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08310" y="2500604"/>
            <a:ext cx="2043404" cy="7744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08310" y="3321698"/>
            <a:ext cx="2155372" cy="391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94310" y="2341984"/>
            <a:ext cx="1931437" cy="3825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Debt</a:t>
            </a:r>
            <a:endParaRPr lang="en-MY" dirty="0"/>
          </a:p>
        </p:txBody>
      </p:sp>
      <p:sp>
        <p:nvSpPr>
          <p:cNvPr id="13" name="Rectangle 12"/>
          <p:cNvSpPr/>
          <p:nvPr/>
        </p:nvSpPr>
        <p:spPr>
          <a:xfrm>
            <a:off x="5794310" y="3517641"/>
            <a:ext cx="2043404" cy="4105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Equity</a:t>
            </a:r>
            <a:endParaRPr lang="en-MY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725747" y="2500604"/>
            <a:ext cx="9890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8789436" y="2118049"/>
            <a:ext cx="2694991" cy="7371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Cheaper , no dilution but riskier, fixed obligations</a:t>
            </a:r>
            <a:endParaRPr lang="en-MY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837714" y="3713584"/>
            <a:ext cx="9517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864082" y="3349787"/>
            <a:ext cx="2620346" cy="7650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Safer, residual but costly and ownership/earnings dilution.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6572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1439</Words>
  <Application>Microsoft Office PowerPoint</Application>
  <PresentationFormat>Widescreen</PresentationFormat>
  <Paragraphs>388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Innovative Islamic Capital Market Instruments A Quasi Equity Instrument for Corporations </vt:lpstr>
      <vt:lpstr>PowerPoint Presentation</vt:lpstr>
      <vt:lpstr>PowerPoint Presentation</vt:lpstr>
      <vt:lpstr>Quo Vadis OIC Exchanges?   Debt Instruments or Equity?  </vt:lpstr>
      <vt:lpstr>Why do we need new instruments?  </vt:lpstr>
      <vt:lpstr>PowerPoint Presentation</vt:lpstr>
      <vt:lpstr>Hollowing out of the Corporation</vt:lpstr>
      <vt:lpstr>PowerPoint Presentation</vt:lpstr>
      <vt:lpstr>Dilemma for Corporations. </vt:lpstr>
      <vt:lpstr>Contemporary Challenge</vt:lpstr>
      <vt:lpstr>PowerPoint Presentation</vt:lpstr>
      <vt:lpstr>Potential RSF Instruments for Corporates</vt:lpstr>
      <vt:lpstr>RSF financing and claims/dilution.</vt:lpstr>
      <vt:lpstr> RSF Funding for Revenue Generating Projects </vt:lpstr>
      <vt:lpstr>RSF Funding for Revenue Generating Projects</vt:lpstr>
      <vt:lpstr>PowerPoint Presentation</vt:lpstr>
      <vt:lpstr>Pricing Risk Sharing Sukuk for Corporations to Fund Revenue Generating Projects</vt:lpstr>
      <vt:lpstr>PowerPoint Presentation</vt:lpstr>
      <vt:lpstr>PowerPoint Presentation</vt:lpstr>
      <vt:lpstr>PowerPoint Presentation</vt:lpstr>
      <vt:lpstr>PowerPoint Presentation</vt:lpstr>
      <vt:lpstr>What does leverage do? New Division</vt:lpstr>
      <vt:lpstr>What does leverage do?      New Division </vt:lpstr>
      <vt:lpstr>What does leverage do?</vt:lpstr>
      <vt:lpstr>Suppose each firm now replaced 50% of its debt with Mudarabah financing, What happens?</vt:lpstr>
      <vt:lpstr>PowerPoint Presentation</vt:lpstr>
      <vt:lpstr>PowerPoint Presentation</vt:lpstr>
      <vt:lpstr>PowerPoint Presentation</vt:lpstr>
      <vt:lpstr>PowerPoint Presentation</vt:lpstr>
      <vt:lpstr>Payoff to Equity holders over business cycles (PSR 30:70) </vt:lpstr>
      <vt:lpstr>Conclusion : Proposed Instruments – How do they stack up?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Dr Obiyathulla Ismath Bacha</dc:creator>
  <cp:lastModifiedBy>Prof. Dr Obiyathulla Ismath Bacha</cp:lastModifiedBy>
  <cp:revision>54</cp:revision>
  <dcterms:created xsi:type="dcterms:W3CDTF">2019-07-23T03:17:01Z</dcterms:created>
  <dcterms:modified xsi:type="dcterms:W3CDTF">2019-09-18T09:03:42Z</dcterms:modified>
</cp:coreProperties>
</file>