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97" r:id="rId3"/>
    <p:sldId id="280" r:id="rId4"/>
    <p:sldId id="293" r:id="rId5"/>
    <p:sldId id="296" r:id="rId6"/>
    <p:sldId id="281" r:id="rId7"/>
    <p:sldId id="282" r:id="rId8"/>
    <p:sldId id="307" r:id="rId9"/>
    <p:sldId id="278" r:id="rId10"/>
    <p:sldId id="289" r:id="rId11"/>
    <p:sldId id="294" r:id="rId12"/>
    <p:sldId id="298" r:id="rId13"/>
    <p:sldId id="290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91" r:id="rId23"/>
    <p:sldId id="283" r:id="rId2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8"/>
    <a:srgbClr val="009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34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E698-8AA9-1A45-9669-CD2A05A5648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2AF4-CAFA-8040-8A0F-909B4A095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Thanks to all contributors, Statistics Report has been prepared and presented to you. My colleague  Mahmut Varlı will provide more detail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Thanks to all contributors, Statistics Report has been prepared and presented to you. My colleague  Mahmut Varlı will provide more detail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it now has a brand new look and ability to work on mobile devices as well as all browsers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Thanks to all contributors, Statistics Report has been prepared and presented to you. My colleague  Mahmut Varlı will provide more detail</a:t>
            </a:r>
          </a:p>
          <a:p>
            <a:r>
              <a:rPr lang="tr-TR" dirty="0" smtClean="0"/>
              <a:t>Borsa İstanbul</a:t>
            </a:r>
            <a:r>
              <a:rPr lang="tr-TR" baseline="0" dirty="0" smtClean="0"/>
              <a:t> Review Special İssue published this year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With the beginning of the calculation of the index, efforts were started to develop a financial </a:t>
            </a:r>
            <a:r>
              <a:rPr lang="tr-TR" sz="1200" dirty="0" smtClean="0">
                <a:solidFill>
                  <a:srgbClr val="FF0000"/>
                </a:solidFill>
              </a:rPr>
              <a:t>instrument</a:t>
            </a:r>
            <a:r>
              <a:rPr lang="en-US" sz="1200" dirty="0" smtClean="0">
                <a:solidFill>
                  <a:srgbClr val="FF0000"/>
                </a:solidFill>
              </a:rPr>
              <a:t> based on the index in order to attract investment to OIC capital markets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as the </a:t>
            </a:r>
            <a:r>
              <a:rPr lang="tr-TR" sz="1200" dirty="0" smtClean="0">
                <a:solidFill>
                  <a:srgbClr val="FF0000"/>
                </a:solidFill>
              </a:rPr>
              <a:t>o</a:t>
            </a:r>
            <a:r>
              <a:rPr lang="en-US" sz="1200" dirty="0" smtClean="0">
                <a:solidFill>
                  <a:srgbClr val="FF0000"/>
                </a:solidFill>
              </a:rPr>
              <a:t>ne of the important goals and various initiatives were made in this direction.</a:t>
            </a:r>
            <a:endParaRPr lang="tr-TR" sz="12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Was</a:t>
            </a:r>
            <a:r>
              <a:rPr lang="tr-TR" baseline="0" dirty="0" smtClean="0"/>
              <a:t> looking for an issuer for a long time and now happy to inform you that Ziraat Portfoy the largest asset management company in Turkey shouldered this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</a:rPr>
              <a:t>which is traditionally the subject of over-the-counter trading and there were no </a:t>
            </a:r>
            <a:r>
              <a:rPr lang="tr-TR" sz="1200" dirty="0" smtClean="0">
                <a:solidFill>
                  <a:srgbClr val="FF0000"/>
                </a:solidFill>
              </a:rPr>
              <a:t>partner</a:t>
            </a:r>
            <a:r>
              <a:rPr lang="en-US" sz="1200" dirty="0" smtClean="0">
                <a:solidFill>
                  <a:srgbClr val="FF0000"/>
                </a:solidFill>
              </a:rPr>
              <a:t> from the OIC </a:t>
            </a:r>
            <a:r>
              <a:rPr lang="tr-TR" sz="1200" dirty="0" smtClean="0">
                <a:solidFill>
                  <a:srgbClr val="FF0000"/>
                </a:solidFill>
              </a:rPr>
              <a:t>E</a:t>
            </a:r>
            <a:r>
              <a:rPr lang="en-US" sz="1200" dirty="0" err="1" smtClean="0">
                <a:solidFill>
                  <a:srgbClr val="FF0000"/>
                </a:solidFill>
              </a:rPr>
              <a:t>xchanges</a:t>
            </a:r>
            <a:r>
              <a:rPr lang="en-US" sz="1200" dirty="0" smtClean="0">
                <a:solidFill>
                  <a:srgbClr val="FF0000"/>
                </a:solidFill>
              </a:rPr>
              <a:t> with the potential to enhance cooperation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2AF4-CAFA-8040-8A0F-909B4A0958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_powerpoint_sunum+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798" y="2249066"/>
            <a:ext cx="3190188" cy="35720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003678"/>
                </a:solidFill>
              </a:defRPr>
            </a:lvl1pPr>
          </a:lstStyle>
          <a:p>
            <a:r>
              <a:rPr lang="tr-TR" dirty="0" smtClean="0"/>
              <a:t>Click </a:t>
            </a:r>
            <a:br>
              <a:rPr lang="tr-TR" dirty="0" smtClean="0"/>
            </a:br>
            <a:r>
              <a:rPr lang="tr-TR" dirty="0" smtClean="0"/>
              <a:t>to edit </a:t>
            </a:r>
            <a:br>
              <a:rPr lang="tr-TR" dirty="0" smtClean="0"/>
            </a:br>
            <a:r>
              <a:rPr lang="tr-TR" dirty="0" smtClean="0"/>
              <a:t>Master </a:t>
            </a:r>
            <a:br>
              <a:rPr lang="tr-TR" dirty="0" smtClean="0"/>
            </a:br>
            <a:r>
              <a:rPr lang="tr-TR" dirty="0" smtClean="0"/>
              <a:t>title style</a:t>
            </a:r>
            <a:endParaRPr lang="en-US" dirty="0"/>
          </a:p>
        </p:txBody>
      </p:sp>
      <p:pic>
        <p:nvPicPr>
          <p:cNvPr id="12" name="Picture 11" descr="yatay yatiriml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01" t="62497" b="7022"/>
          <a:stretch>
            <a:fillRect/>
          </a:stretch>
        </p:blipFill>
        <p:spPr>
          <a:xfrm>
            <a:off x="6772843" y="3294221"/>
            <a:ext cx="2265333" cy="701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dia Placeholder 17"/>
          <p:cNvSpPr>
            <a:spLocks noGrp="1"/>
          </p:cNvSpPr>
          <p:nvPr>
            <p:ph type="media" sz="quarter" idx="13"/>
          </p:nvPr>
        </p:nvSpPr>
        <p:spPr>
          <a:xfrm>
            <a:off x="457200" y="1282699"/>
            <a:ext cx="8229600" cy="4816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356350"/>
            <a:ext cx="5486400" cy="50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5634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  <a:prstGeom prst="rect">
            <a:avLst/>
          </a:prstGeom>
        </p:spPr>
        <p:txBody>
          <a:bodyPr vert="eaVert"/>
          <a:lstStyle/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70800"/>
            <a:ext cx="8229600" cy="412341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 indent="-223200">
              <a:lnSpc>
                <a:spcPct val="90000"/>
              </a:lnSpc>
              <a:defRPr/>
            </a:lvl2pPr>
            <a:lvl3pPr indent="-223200"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44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3678"/>
                </a:solidFill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50"/>
            <a:ext cx="3008313" cy="3529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2699"/>
            <a:ext cx="5486400" cy="344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583DA-B2C2-7340-8950-57E15477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i_powerpoint_sunum++-0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236311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-6413"/>
            <a:ext cx="9144000" cy="1109594"/>
          </a:xfrm>
          <a:prstGeom prst="rect">
            <a:avLst/>
          </a:prstGeom>
          <a:solidFill>
            <a:srgbClr val="0093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yatay.jpg"/>
          <p:cNvPicPr>
            <a:picLocks noChangeAspect="1"/>
          </p:cNvPicPr>
          <p:nvPr userDrawn="1"/>
        </p:nvPicPr>
        <p:blipFill>
          <a:blip r:embed="rId16"/>
          <a:srcRect l="6731" t="14805" r="11194" b="29796"/>
          <a:stretch>
            <a:fillRect/>
          </a:stretch>
        </p:blipFill>
        <p:spPr>
          <a:xfrm>
            <a:off x="171968" y="6343739"/>
            <a:ext cx="1110927" cy="443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9FC2"/>
          </a:solidFill>
          <a:latin typeface="Concord"/>
          <a:ea typeface="+mj-ea"/>
          <a:cs typeface="Conco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9FC2"/>
          </a:solidFill>
          <a:latin typeface="Concord Thin"/>
          <a:ea typeface="+mn-ea"/>
          <a:cs typeface="Concord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9FC2"/>
          </a:solidFill>
          <a:latin typeface="Concord Thin"/>
          <a:ea typeface="+mn-ea"/>
          <a:cs typeface="Concord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FC2"/>
          </a:solidFill>
          <a:latin typeface="Concord Thin"/>
          <a:ea typeface="+mn-ea"/>
          <a:cs typeface="Concord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009FC2"/>
          </a:solidFill>
          <a:latin typeface="Concord Thin"/>
          <a:ea typeface="+mn-ea"/>
          <a:cs typeface="Concord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009FC2"/>
          </a:solidFill>
          <a:latin typeface="Concord Thin"/>
          <a:ea typeface="+mn-ea"/>
          <a:cs typeface="Concord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3306" y="682046"/>
            <a:ext cx="5924939" cy="5733609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003678"/>
                </a:solidFill>
              </a:defRPr>
            </a:lvl1pPr>
          </a:lstStyle>
          <a:p>
            <a:r>
              <a:rPr lang="tr-TR" dirty="0" smtClean="0"/>
              <a:t>13th OIC Exchanges </a:t>
            </a:r>
            <a:br>
              <a:rPr lang="tr-TR" dirty="0" smtClean="0"/>
            </a:br>
            <a:r>
              <a:rPr lang="tr-TR" dirty="0" smtClean="0"/>
              <a:t>Forum Meeting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200" dirty="0">
                <a:solidFill>
                  <a:srgbClr val="0093C0"/>
                </a:solidFill>
              </a:rPr>
              <a:t>Dr. Recep </a:t>
            </a:r>
            <a:r>
              <a:rPr lang="tr-TR" sz="3200" dirty="0" smtClean="0">
                <a:solidFill>
                  <a:srgbClr val="0093C0"/>
                </a:solidFill>
              </a:rPr>
              <a:t>Bildik</a:t>
            </a:r>
            <a:br>
              <a:rPr lang="tr-TR" sz="3200" dirty="0" smtClean="0">
                <a:solidFill>
                  <a:srgbClr val="0093C0"/>
                </a:solidFill>
              </a:rPr>
            </a:br>
            <a:r>
              <a:rPr lang="tr-TR" sz="2000" dirty="0" smtClean="0">
                <a:solidFill>
                  <a:srgbClr val="0093C0"/>
                </a:solidFill>
              </a:rPr>
              <a:t>Director, COMCEC, OIC Exchanges Forum</a:t>
            </a:r>
            <a:endParaRPr lang="en-US" sz="2000" dirty="0">
              <a:solidFill>
                <a:srgbClr val="0093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9741" y="3287357"/>
            <a:ext cx="2689562" cy="686833"/>
            <a:chOff x="6379741" y="3287357"/>
            <a:chExt cx="2689562" cy="686833"/>
          </a:xfrm>
        </p:grpSpPr>
        <p:sp>
          <p:nvSpPr>
            <p:cNvPr id="4" name="Rectangle 3"/>
            <p:cNvSpPr/>
            <p:nvPr/>
          </p:nvSpPr>
          <p:spPr>
            <a:xfrm>
              <a:off x="6624147" y="3287357"/>
              <a:ext cx="2445156" cy="522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borsa_bfi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9192"/>
            <a:stretch>
              <a:fillRect/>
            </a:stretch>
          </p:blipFill>
          <p:spPr>
            <a:xfrm>
              <a:off x="6379741" y="3287357"/>
              <a:ext cx="2689562" cy="686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0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250302"/>
            <a:ext cx="8229600" cy="5327919"/>
          </a:xfrm>
        </p:spPr>
        <p:txBody>
          <a:bodyPr/>
          <a:lstStyle/>
          <a:p>
            <a:r>
              <a:rPr lang="tr-TR" sz="2000" b="1" dirty="0"/>
              <a:t>OIC/COMCEC S&amp;P 50 Shariah Index Task </a:t>
            </a:r>
            <a:r>
              <a:rPr lang="tr-TR" sz="2000" b="1" dirty="0" smtClean="0"/>
              <a:t> Force</a:t>
            </a:r>
            <a:endParaRPr lang="tr-TR" sz="2000" b="1" dirty="0"/>
          </a:p>
          <a:p>
            <a:pPr lvl="1" algn="just"/>
            <a:r>
              <a:rPr lang="en-US" sz="2000" dirty="0"/>
              <a:t>The Forum recommends the Members to promote the S&amp;P </a:t>
            </a:r>
            <a:r>
              <a:rPr lang="en-US" sz="2000" dirty="0" err="1"/>
              <a:t>OIC</a:t>
            </a:r>
            <a:r>
              <a:rPr lang="en-US" sz="2000" dirty="0"/>
              <a:t> </a:t>
            </a:r>
            <a:r>
              <a:rPr lang="en-US" sz="2000" dirty="0" err="1"/>
              <a:t>COMCEC</a:t>
            </a:r>
            <a:r>
              <a:rPr lang="en-US" sz="2000" dirty="0"/>
              <a:t> Sharia 50 Index</a:t>
            </a:r>
            <a:r>
              <a:rPr lang="tr-TR" sz="2000" dirty="0"/>
              <a:t> </a:t>
            </a:r>
            <a:r>
              <a:rPr lang="en-US" sz="2000" dirty="0"/>
              <a:t>on their websites.</a:t>
            </a:r>
            <a:endParaRPr lang="tr-TR" sz="2000" dirty="0"/>
          </a:p>
          <a:p>
            <a:pPr lvl="1" algn="just"/>
            <a:r>
              <a:rPr lang="en-US" sz="2000" dirty="0"/>
              <a:t>The Forum mandates Task Force on Indices to consider the recommendation regarding of</a:t>
            </a:r>
            <a:r>
              <a:rPr lang="tr-TR" sz="2000" dirty="0"/>
              <a:t> </a:t>
            </a:r>
            <a:r>
              <a:rPr lang="en-US" sz="2000" dirty="0"/>
              <a:t>widening the Index universe or altering the Index criteria to include more Members in the</a:t>
            </a:r>
            <a:r>
              <a:rPr lang="tr-TR" sz="2000" dirty="0"/>
              <a:t> </a:t>
            </a:r>
            <a:r>
              <a:rPr lang="en-US" sz="2000" dirty="0"/>
              <a:t>Index as a long-term target.</a:t>
            </a:r>
          </a:p>
          <a:p>
            <a:pPr lvl="1" algn="just"/>
            <a:r>
              <a:rPr lang="en-US" sz="2000" dirty="0"/>
              <a:t>The Forum mandates Task Force on Indices to conduct a survey regarding the idea of</a:t>
            </a:r>
            <a:r>
              <a:rPr lang="tr-TR" sz="2000" dirty="0"/>
              <a:t> </a:t>
            </a:r>
            <a:r>
              <a:rPr lang="en-US" sz="2000" dirty="0"/>
              <a:t>creation of a sub-index that tracks fewer jurisdictions and other complementary and</a:t>
            </a:r>
            <a:r>
              <a:rPr lang="tr-TR" sz="2000" dirty="0"/>
              <a:t> </a:t>
            </a:r>
            <a:r>
              <a:rPr lang="en-US" sz="2000" dirty="0"/>
              <a:t>supplementary topics; and to produce and share the summary of the survey results with the</a:t>
            </a:r>
            <a:r>
              <a:rPr lang="tr-TR" sz="2000" dirty="0"/>
              <a:t> </a:t>
            </a:r>
            <a:r>
              <a:rPr lang="en-US" sz="2000" dirty="0"/>
              <a:t>Members.</a:t>
            </a:r>
          </a:p>
          <a:p>
            <a:pPr lvl="1" algn="just"/>
            <a:r>
              <a:rPr lang="en-US" sz="2000" dirty="0"/>
              <a:t>Forum Members agree to make their best effort to promote the S&amp;P </a:t>
            </a:r>
            <a:r>
              <a:rPr lang="en-US" sz="2000" dirty="0" err="1"/>
              <a:t>OIC</a:t>
            </a:r>
            <a:r>
              <a:rPr lang="en-US" sz="2000" dirty="0"/>
              <a:t> </a:t>
            </a:r>
            <a:r>
              <a:rPr lang="en-US" sz="2000" dirty="0" err="1"/>
              <a:t>COMCEC</a:t>
            </a:r>
            <a:r>
              <a:rPr lang="en-US" sz="2000" dirty="0"/>
              <a:t> </a:t>
            </a:r>
            <a:r>
              <a:rPr lang="en-US" sz="2000" dirty="0" err="1"/>
              <a:t>Shariah</a:t>
            </a:r>
            <a:r>
              <a:rPr lang="tr-TR" sz="2000" dirty="0"/>
              <a:t> </a:t>
            </a:r>
            <a:r>
              <a:rPr lang="en-US" sz="2000" dirty="0"/>
              <a:t>50 Index and Forum mandates Task </a:t>
            </a:r>
            <a:r>
              <a:rPr lang="en-US" sz="2000" dirty="0" smtClean="0"/>
              <a:t>Force </a:t>
            </a:r>
            <a:r>
              <a:rPr lang="en-US" sz="2000" dirty="0"/>
              <a:t>on Indices to establish a new working group in</a:t>
            </a:r>
            <a:r>
              <a:rPr lang="tr-TR" sz="2000" dirty="0"/>
              <a:t> </a:t>
            </a:r>
            <a:r>
              <a:rPr lang="en-US" sz="2000" dirty="0"/>
              <a:t>order to develop comprehensive and coherent marketing strategies and share their</a:t>
            </a:r>
            <a:r>
              <a:rPr lang="tr-TR" sz="2000" dirty="0"/>
              <a:t> </a:t>
            </a:r>
            <a:r>
              <a:rPr lang="en-US" sz="2000" dirty="0"/>
              <a:t>knowledge and experiences among </a:t>
            </a:r>
            <a:r>
              <a:rPr lang="en-US" sz="2000" dirty="0" err="1"/>
              <a:t>OIC</a:t>
            </a:r>
            <a:r>
              <a:rPr lang="en-US" sz="2000" dirty="0"/>
              <a:t> Member States.</a:t>
            </a:r>
            <a:endParaRPr lang="tr-TR" sz="2000" dirty="0"/>
          </a:p>
          <a:p>
            <a:pPr lvl="1" algn="just"/>
            <a:endParaRPr lang="en-US" sz="2000" dirty="0"/>
          </a:p>
          <a:p>
            <a:endParaRPr lang="tr-TR" sz="2000" dirty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098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12th Forum Meeting </a:t>
            </a: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Decisions 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Index Project</a:t>
            </a:r>
            <a:endParaRPr lang="en-US" sz="3200" dirty="0">
              <a:solidFill>
                <a:schemeClr val="bg1"/>
              </a:solidFill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20299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1" y="1077183"/>
            <a:ext cx="8229600" cy="4123411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algn="just"/>
            <a:r>
              <a:rPr lang="tr-TR" sz="2200" dirty="0"/>
              <a:t>At </a:t>
            </a:r>
            <a:r>
              <a:rPr lang="tr-TR" sz="2200" dirty="0" err="1"/>
              <a:t>34th</a:t>
            </a:r>
            <a:r>
              <a:rPr lang="tr-TR" sz="2200" dirty="0"/>
              <a:t> </a:t>
            </a:r>
            <a:r>
              <a:rPr lang="en-US" sz="2200" dirty="0"/>
              <a:t>Session of the </a:t>
            </a:r>
            <a:r>
              <a:rPr lang="en-US" sz="2200" dirty="0" err="1"/>
              <a:t>COMCEC</a:t>
            </a:r>
            <a:r>
              <a:rPr lang="tr-TR" sz="2200" dirty="0"/>
              <a:t> </a:t>
            </a:r>
            <a:r>
              <a:rPr lang="tr-TR" sz="2200" dirty="0" err="1"/>
              <a:t>dated</a:t>
            </a:r>
            <a:r>
              <a:rPr lang="tr-TR" sz="2200" dirty="0"/>
              <a:t> on 26-29 </a:t>
            </a:r>
            <a:r>
              <a:rPr lang="tr-TR" sz="2200" dirty="0" err="1"/>
              <a:t>November</a:t>
            </a:r>
            <a:r>
              <a:rPr lang="tr-TR" sz="2200" dirty="0"/>
              <a:t> 2018;</a:t>
            </a:r>
          </a:p>
          <a:p>
            <a:pPr lvl="1" algn="just"/>
            <a:r>
              <a:rPr lang="en-US" sz="2200" dirty="0" err="1"/>
              <a:t>Borsa</a:t>
            </a:r>
            <a:r>
              <a:rPr lang="en-US" sz="2200" dirty="0"/>
              <a:t> Istanbul as the Secretariat of the </a:t>
            </a:r>
            <a:r>
              <a:rPr lang="en-US" sz="2200" dirty="0" err="1"/>
              <a:t>OIC</a:t>
            </a:r>
            <a:r>
              <a:rPr lang="en-US" sz="2200" dirty="0"/>
              <a:t> Exchanges Forum </a:t>
            </a:r>
            <a:r>
              <a:rPr lang="tr-TR" sz="2200" dirty="0" err="1"/>
              <a:t>was</a:t>
            </a:r>
            <a:r>
              <a:rPr lang="tr-TR" sz="2200" dirty="0"/>
              <a:t> </a:t>
            </a:r>
            <a:r>
              <a:rPr lang="tr-TR" sz="2200" dirty="0" err="1"/>
              <a:t>requested</a:t>
            </a:r>
            <a:r>
              <a:rPr lang="tr-TR" sz="2200" dirty="0"/>
              <a:t> </a:t>
            </a:r>
            <a:r>
              <a:rPr lang="en-US" sz="2200" dirty="0"/>
              <a:t>in</a:t>
            </a:r>
            <a:r>
              <a:rPr lang="tr-TR" sz="2200" dirty="0"/>
              <a:t> </a:t>
            </a:r>
            <a:r>
              <a:rPr lang="en-US" sz="2200" b="1" dirty="0"/>
              <a:t>cooperation with </a:t>
            </a:r>
            <a:r>
              <a:rPr lang="en-US" sz="2200" b="1" dirty="0" err="1"/>
              <a:t>IDB</a:t>
            </a:r>
            <a:r>
              <a:rPr lang="en-US" sz="2200" dirty="0"/>
              <a:t> to continue to work towards the </a:t>
            </a:r>
            <a:r>
              <a:rPr lang="en-US" sz="2200" b="1" dirty="0"/>
              <a:t>promotion of the </a:t>
            </a:r>
            <a:r>
              <a:rPr lang="en-US" sz="2200" dirty="0"/>
              <a:t>S&amp;P</a:t>
            </a:r>
            <a:r>
              <a:rPr lang="tr-TR" sz="2200" dirty="0"/>
              <a:t> </a:t>
            </a:r>
            <a:r>
              <a:rPr lang="en-US" sz="2200" dirty="0" err="1"/>
              <a:t>OIC</a:t>
            </a:r>
            <a:r>
              <a:rPr lang="en-US" sz="2200" dirty="0"/>
              <a:t>/</a:t>
            </a:r>
            <a:r>
              <a:rPr lang="en-US" sz="2200" dirty="0" err="1"/>
              <a:t>COMCEC</a:t>
            </a:r>
            <a:r>
              <a:rPr lang="en-US" sz="2200" dirty="0"/>
              <a:t> </a:t>
            </a:r>
            <a:r>
              <a:rPr lang="en-US" sz="2200" dirty="0" err="1"/>
              <a:t>Shariah</a:t>
            </a:r>
            <a:r>
              <a:rPr lang="en-US" sz="2200" dirty="0"/>
              <a:t> 50 </a:t>
            </a:r>
            <a:r>
              <a:rPr lang="en-US" sz="2200" b="1" dirty="0"/>
              <a:t>Index</a:t>
            </a:r>
            <a:r>
              <a:rPr lang="en-US" sz="2200" dirty="0"/>
              <a:t> and its potential sub-indices and to </a:t>
            </a:r>
            <a:r>
              <a:rPr lang="en-US" sz="2200" b="1" dirty="0"/>
              <a:t>develop effective</a:t>
            </a:r>
            <a:r>
              <a:rPr lang="tr-TR" sz="2200" b="1" dirty="0"/>
              <a:t> </a:t>
            </a:r>
            <a:r>
              <a:rPr lang="en-US" sz="2200" b="1" dirty="0"/>
              <a:t>products </a:t>
            </a:r>
            <a:r>
              <a:rPr lang="en-US" sz="2200" dirty="0"/>
              <a:t>and services based on the Index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pPr lvl="1" algn="just"/>
            <a:endParaRPr lang="en-US" sz="2200" dirty="0"/>
          </a:p>
          <a:p>
            <a:pPr lvl="1" algn="just"/>
            <a:r>
              <a:rPr lang="tr-TR" sz="2200" dirty="0"/>
              <a:t>T</a:t>
            </a:r>
            <a:r>
              <a:rPr lang="en-US" sz="2200" dirty="0"/>
              <a:t>he Member States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requested</a:t>
            </a:r>
            <a:r>
              <a:rPr lang="en-US" sz="2200" dirty="0"/>
              <a:t> to actively support the Forum’s Task Force on</a:t>
            </a:r>
            <a:r>
              <a:rPr lang="tr-TR" sz="2200" dirty="0"/>
              <a:t> </a:t>
            </a:r>
            <a:r>
              <a:rPr lang="en-US" sz="2200" dirty="0"/>
              <a:t>Indices including the promotion of the S&amp;P </a:t>
            </a:r>
            <a:r>
              <a:rPr lang="en-US" sz="2200" dirty="0" err="1"/>
              <a:t>OIC</a:t>
            </a:r>
            <a:r>
              <a:rPr lang="en-US" sz="2200" dirty="0"/>
              <a:t>/</a:t>
            </a:r>
            <a:r>
              <a:rPr lang="en-US" sz="2200" dirty="0" err="1"/>
              <a:t>COMCEC</a:t>
            </a:r>
            <a:r>
              <a:rPr lang="en-US" sz="2200" dirty="0"/>
              <a:t> </a:t>
            </a:r>
            <a:r>
              <a:rPr lang="en-US" sz="2200" dirty="0" err="1"/>
              <a:t>Shariah</a:t>
            </a:r>
            <a:r>
              <a:rPr lang="en-US" sz="2200" dirty="0"/>
              <a:t> 50 Index and its</a:t>
            </a:r>
            <a:r>
              <a:rPr lang="tr-TR" sz="2200" dirty="0"/>
              <a:t> </a:t>
            </a:r>
            <a:r>
              <a:rPr lang="en-US" sz="2200" b="1" dirty="0"/>
              <a:t>potential sub-indices</a:t>
            </a:r>
            <a:r>
              <a:rPr lang="en-US" sz="2200" dirty="0"/>
              <a:t> including but not limited to </a:t>
            </a:r>
            <a:r>
              <a:rPr lang="en-US" sz="2200" b="1" dirty="0"/>
              <a:t>publishing the Index on the official</a:t>
            </a:r>
            <a:r>
              <a:rPr lang="tr-TR" sz="2200" b="1" dirty="0"/>
              <a:t> </a:t>
            </a:r>
            <a:r>
              <a:rPr lang="en-US" sz="2200" b="1" dirty="0"/>
              <a:t>websites</a:t>
            </a:r>
            <a:r>
              <a:rPr lang="en-US" sz="2200" dirty="0"/>
              <a:t> of their Stock Exchanges.</a:t>
            </a:r>
            <a:endParaRPr lang="tr-TR" sz="2200" dirty="0"/>
          </a:p>
          <a:p>
            <a:pPr lvl="1" algn="just"/>
            <a:endParaRPr lang="en-US" sz="2000" dirty="0"/>
          </a:p>
          <a:p>
            <a:pPr marL="0" indent="0" algn="just">
              <a:buNone/>
            </a:pPr>
            <a:endParaRPr lang="tr-TR" sz="2000" dirty="0"/>
          </a:p>
          <a:p>
            <a:pPr algn="just"/>
            <a:endParaRPr lang="tr-TR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408" y="0"/>
            <a:ext cx="8867955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34th COMCEC Session Decisions on </a:t>
            </a:r>
            <a:endParaRPr lang="tr-TR" sz="3200" dirty="0" smtClean="0">
              <a:solidFill>
                <a:schemeClr val="bg1"/>
              </a:solidFill>
              <a:latin typeface="Concord"/>
              <a:cs typeface="Concord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Index Project</a:t>
            </a:r>
            <a:endParaRPr lang="en-US" sz="3200" dirty="0">
              <a:solidFill>
                <a:schemeClr val="bg1"/>
              </a:solidFill>
              <a:latin typeface="Concord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24226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1" y="1077183"/>
            <a:ext cx="8229600" cy="5043699"/>
          </a:xfrm>
        </p:spPr>
        <p:txBody>
          <a:bodyPr/>
          <a:lstStyle/>
          <a:p>
            <a:pPr marL="519750" lvl="1" indent="0" algn="just">
              <a:buNone/>
            </a:pPr>
            <a:endParaRPr lang="en-US" sz="2000" dirty="0"/>
          </a:p>
          <a:p>
            <a:pPr algn="just"/>
            <a:r>
              <a:rPr lang="tr-TR" sz="2200" dirty="0"/>
              <a:t>At </a:t>
            </a:r>
            <a:r>
              <a:rPr lang="tr-TR" sz="2200" dirty="0" err="1"/>
              <a:t>35th</a:t>
            </a:r>
            <a:r>
              <a:rPr lang="tr-TR" sz="2200" dirty="0"/>
              <a:t> </a:t>
            </a:r>
            <a:r>
              <a:rPr lang="tr-TR" sz="2200" dirty="0" err="1"/>
              <a:t>meeting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Follow-Up</a:t>
            </a:r>
            <a:r>
              <a:rPr lang="tr-TR" sz="2200" dirty="0"/>
              <a:t> </a:t>
            </a:r>
            <a:r>
              <a:rPr lang="tr-TR" sz="2200" dirty="0" err="1"/>
              <a:t>Committee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COMCEC</a:t>
            </a:r>
            <a:r>
              <a:rPr lang="tr-TR" sz="2200" dirty="0"/>
              <a:t> </a:t>
            </a:r>
            <a:r>
              <a:rPr lang="tr-TR" sz="2200" dirty="0" err="1"/>
              <a:t>dated</a:t>
            </a:r>
            <a:r>
              <a:rPr lang="tr-TR" sz="2200" dirty="0"/>
              <a:t> 24-25 April 2019, </a:t>
            </a:r>
            <a:r>
              <a:rPr lang="en-US" sz="2200" dirty="0"/>
              <a:t>The Committee requested</a:t>
            </a:r>
            <a:r>
              <a:rPr lang="tr-TR" sz="2200" dirty="0"/>
              <a:t>;</a:t>
            </a:r>
            <a:r>
              <a:rPr lang="en-US" sz="2200" dirty="0"/>
              <a:t> </a:t>
            </a:r>
            <a:endParaRPr lang="tr-TR" sz="2200" dirty="0"/>
          </a:p>
          <a:p>
            <a:pPr lvl="1" algn="just"/>
            <a:r>
              <a:rPr lang="tr-TR" sz="2200" dirty="0"/>
              <a:t>T</a:t>
            </a:r>
            <a:r>
              <a:rPr lang="en-US" sz="2200" dirty="0"/>
              <a:t>he </a:t>
            </a:r>
            <a:r>
              <a:rPr lang="en-US" sz="2200" dirty="0" err="1"/>
              <a:t>Borsa</a:t>
            </a:r>
            <a:r>
              <a:rPr lang="en-US" sz="2200" dirty="0"/>
              <a:t> Istanbul, as the Secretariat of the</a:t>
            </a:r>
            <a:r>
              <a:rPr lang="tr-TR" sz="2200" dirty="0"/>
              <a:t> </a:t>
            </a:r>
            <a:r>
              <a:rPr lang="en-US" sz="2200" dirty="0" err="1"/>
              <a:t>OIC</a:t>
            </a:r>
            <a:r>
              <a:rPr lang="en-US" sz="2200" dirty="0"/>
              <a:t> Exchanges Forum, in cooperation with </a:t>
            </a:r>
            <a:r>
              <a:rPr lang="en-US" sz="2200" dirty="0" err="1"/>
              <a:t>IDB</a:t>
            </a:r>
            <a:r>
              <a:rPr lang="en-US" sz="2200" dirty="0"/>
              <a:t> to continue to work towards</a:t>
            </a:r>
            <a:r>
              <a:rPr lang="tr-TR" sz="2200" dirty="0"/>
              <a:t> </a:t>
            </a:r>
            <a:r>
              <a:rPr lang="en-US" sz="2200" dirty="0"/>
              <a:t>the promotion of S&amp;P </a:t>
            </a:r>
            <a:r>
              <a:rPr lang="en-US" sz="2200" dirty="0" err="1"/>
              <a:t>OIC</a:t>
            </a:r>
            <a:r>
              <a:rPr lang="en-US" sz="2200" dirty="0"/>
              <a:t>/</a:t>
            </a:r>
            <a:r>
              <a:rPr lang="en-US" sz="2200" dirty="0" err="1"/>
              <a:t>COMCEC</a:t>
            </a:r>
            <a:r>
              <a:rPr lang="en-US" sz="2200" dirty="0"/>
              <a:t> </a:t>
            </a:r>
            <a:r>
              <a:rPr lang="en-US" sz="2200" dirty="0" err="1"/>
              <a:t>Shariah</a:t>
            </a:r>
            <a:r>
              <a:rPr lang="en-US" sz="2200" dirty="0"/>
              <a:t> 50 Index as well as development</a:t>
            </a:r>
            <a:r>
              <a:rPr lang="tr-TR" sz="2200" dirty="0"/>
              <a:t> </a:t>
            </a:r>
            <a:r>
              <a:rPr lang="en-US" sz="2200" dirty="0"/>
              <a:t>and launch of tradable products based on the Index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pPr lvl="1" algn="just"/>
            <a:endParaRPr lang="tr-TR" sz="2200" dirty="0"/>
          </a:p>
          <a:p>
            <a:pPr lvl="1" algn="just"/>
            <a:r>
              <a:rPr lang="tr-TR" sz="2200" dirty="0"/>
              <a:t>T</a:t>
            </a:r>
            <a:r>
              <a:rPr lang="en-US" sz="2200" dirty="0"/>
              <a:t>he Member States to actively support the</a:t>
            </a:r>
            <a:r>
              <a:rPr lang="tr-TR" sz="2200" dirty="0"/>
              <a:t> </a:t>
            </a:r>
            <a:r>
              <a:rPr lang="en-US" sz="2200" dirty="0"/>
              <a:t>Forum’s Task Force on Indices towards active promotion of the S&amp;P</a:t>
            </a:r>
            <a:r>
              <a:rPr lang="tr-TR" sz="2200" dirty="0"/>
              <a:t> </a:t>
            </a:r>
            <a:r>
              <a:rPr lang="en-US" sz="2200" dirty="0" err="1"/>
              <a:t>OIC</a:t>
            </a:r>
            <a:r>
              <a:rPr lang="en-US" sz="2200" dirty="0"/>
              <a:t>/</a:t>
            </a:r>
            <a:r>
              <a:rPr lang="en-US" sz="2200" dirty="0" err="1"/>
              <a:t>COMCEC</a:t>
            </a:r>
            <a:r>
              <a:rPr lang="en-US" sz="2200" dirty="0"/>
              <a:t> </a:t>
            </a:r>
            <a:r>
              <a:rPr lang="en-US" sz="2200" dirty="0" err="1"/>
              <a:t>Shariah</a:t>
            </a:r>
            <a:r>
              <a:rPr lang="en-US" sz="2200" dirty="0"/>
              <a:t> 50 Index to the investors and the finance community in</a:t>
            </a:r>
            <a:r>
              <a:rPr lang="tr-TR" sz="2200" dirty="0"/>
              <a:t> </a:t>
            </a:r>
            <a:r>
              <a:rPr lang="en-US" sz="2200" dirty="0"/>
              <a:t>their respective countries as well as publishing the Index on the official</a:t>
            </a:r>
            <a:r>
              <a:rPr lang="tr-TR" sz="2200" dirty="0"/>
              <a:t> </a:t>
            </a:r>
            <a:r>
              <a:rPr lang="en-US" sz="2200" dirty="0"/>
              <a:t>websites of their Exchanges.</a:t>
            </a:r>
            <a:endParaRPr lang="tr-TR" sz="2200" dirty="0"/>
          </a:p>
          <a:p>
            <a:pPr marL="0" indent="0" algn="just">
              <a:buNone/>
            </a:pPr>
            <a:endParaRPr lang="tr-TR" sz="2200" dirty="0"/>
          </a:p>
          <a:p>
            <a:pPr algn="just"/>
            <a:endParaRPr lang="tr-TR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408" y="0"/>
            <a:ext cx="8867955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35th Follow-Up Committee </a:t>
            </a: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Decisions on </a:t>
            </a:r>
            <a:endParaRPr lang="tr-TR" sz="3200" dirty="0" smtClean="0">
              <a:solidFill>
                <a:schemeClr val="bg1"/>
              </a:solidFill>
              <a:latin typeface="Concord"/>
              <a:cs typeface="Concord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Index Project</a:t>
            </a:r>
            <a:endParaRPr lang="en-US" sz="3200" dirty="0">
              <a:solidFill>
                <a:schemeClr val="bg1"/>
              </a:solidFill>
              <a:latin typeface="Concord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37176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1" y="970385"/>
            <a:ext cx="8229600" cy="5449076"/>
          </a:xfrm>
        </p:spPr>
        <p:txBody>
          <a:bodyPr/>
          <a:lstStyle/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algn="just"/>
            <a:r>
              <a:rPr lang="tr-TR" sz="2200" dirty="0" smtClean="0"/>
              <a:t>The </a:t>
            </a:r>
            <a:r>
              <a:rPr lang="en-US" sz="2200" dirty="0"/>
              <a:t>Index is published on the </a:t>
            </a:r>
            <a:r>
              <a:rPr lang="en-US" sz="2200" dirty="0" err="1"/>
              <a:t>OIC</a:t>
            </a:r>
            <a:r>
              <a:rPr lang="en-US" sz="2200" dirty="0"/>
              <a:t> </a:t>
            </a:r>
            <a:r>
              <a:rPr lang="tr-TR" sz="2200" dirty="0"/>
              <a:t>E</a:t>
            </a:r>
            <a:r>
              <a:rPr lang="en-US" sz="2200" dirty="0" err="1"/>
              <a:t>xchanges</a:t>
            </a:r>
            <a:r>
              <a:rPr lang="en-US" sz="2200" dirty="0"/>
              <a:t> Forum website </a:t>
            </a:r>
            <a:r>
              <a:rPr lang="en-US" sz="2200" dirty="0" smtClean="0"/>
              <a:t>and </a:t>
            </a:r>
            <a:r>
              <a:rPr lang="en-US" sz="2200" dirty="0"/>
              <a:t>Borsa Istanbul website.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As a result of the</a:t>
            </a:r>
            <a:r>
              <a:rPr lang="tr-TR" sz="2200" dirty="0"/>
              <a:t> several</a:t>
            </a:r>
            <a:r>
              <a:rPr lang="en-US" sz="2200" dirty="0"/>
              <a:t> announcements and reminders, the </a:t>
            </a:r>
            <a:r>
              <a:rPr lang="tr-TR" sz="2200" dirty="0"/>
              <a:t>Index </a:t>
            </a:r>
            <a:r>
              <a:rPr lang="en-US" sz="2200" dirty="0"/>
              <a:t>ha</a:t>
            </a:r>
            <a:r>
              <a:rPr lang="tr-TR" sz="2200" dirty="0"/>
              <a:t>s</a:t>
            </a:r>
            <a:r>
              <a:rPr lang="en-US" sz="2200" dirty="0"/>
              <a:t> been published</a:t>
            </a:r>
            <a:r>
              <a:rPr lang="tr-TR" sz="2200" dirty="0"/>
              <a:t> by </a:t>
            </a:r>
            <a:r>
              <a:rPr lang="en-US" sz="2200" b="1" dirty="0"/>
              <a:t>Somali</a:t>
            </a:r>
            <a:r>
              <a:rPr lang="tr-TR" sz="2200" b="1" dirty="0"/>
              <a:t>a</a:t>
            </a:r>
            <a:r>
              <a:rPr lang="en-US" sz="2200" b="1" dirty="0"/>
              <a:t> and Muscat Stock Exchange</a:t>
            </a:r>
            <a:r>
              <a:rPr lang="tr-TR" sz="2200" b="1" dirty="0"/>
              <a:t>s </a:t>
            </a:r>
            <a:r>
              <a:rPr lang="tr-TR" sz="2200" dirty="0"/>
              <a:t>on their respective</a:t>
            </a:r>
            <a:r>
              <a:rPr lang="en-US" sz="2200" dirty="0"/>
              <a:t> websites</a:t>
            </a:r>
            <a:r>
              <a:rPr lang="tr-TR" sz="2200" dirty="0"/>
              <a:t>.</a:t>
            </a:r>
            <a:r>
              <a:rPr lang="en-US" sz="2200" dirty="0"/>
              <a:t> </a:t>
            </a:r>
            <a:r>
              <a:rPr lang="en-US" sz="2200" b="1" dirty="0"/>
              <a:t>Uzbekistan T</a:t>
            </a:r>
            <a:r>
              <a:rPr lang="tr-TR" sz="2200" b="1" dirty="0"/>
              <a:t>o</a:t>
            </a:r>
            <a:r>
              <a:rPr lang="en-US" sz="2200" b="1" dirty="0" err="1"/>
              <a:t>shkent</a:t>
            </a:r>
            <a:r>
              <a:rPr lang="en-US" sz="2200" b="1" dirty="0"/>
              <a:t> Stock Exchange</a:t>
            </a:r>
            <a:r>
              <a:rPr lang="en-US" sz="2200" dirty="0"/>
              <a:t> stated that they are preparing their website</a:t>
            </a:r>
            <a:r>
              <a:rPr lang="tr-TR" sz="2200" dirty="0"/>
              <a:t>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Additional analysis for Index has been made to explore the structural features of </a:t>
            </a:r>
            <a:r>
              <a:rPr lang="tr-TR" sz="2200" dirty="0" smtClean="0"/>
              <a:t>Index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 smtClean="0"/>
              <a:t>Several meetings </a:t>
            </a:r>
            <a:r>
              <a:rPr lang="tr-TR" sz="2200" dirty="0"/>
              <a:t>with various stakeholders such as institutional investors, asset management companies, S&amp;P, IDB, Borsa Istanbul Group.</a:t>
            </a:r>
          </a:p>
          <a:p>
            <a:pPr algn="just"/>
            <a:endParaRPr lang="tr-TR" sz="2200" dirty="0"/>
          </a:p>
          <a:p>
            <a:pPr algn="just"/>
            <a:endParaRPr lang="tr-TR" sz="2200" b="1" dirty="0"/>
          </a:p>
          <a:p>
            <a:pPr algn="just"/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endParaRPr lang="tr-TR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408" y="0"/>
            <a:ext cx="8867955" cy="10980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600" dirty="0" smtClean="0">
                <a:solidFill>
                  <a:schemeClr val="bg1"/>
                </a:solidFill>
                <a:latin typeface="Concord"/>
                <a:cs typeface="Concord"/>
              </a:rPr>
              <a:t>OIC/COMCEC Index Project: </a:t>
            </a:r>
            <a:r>
              <a:rPr lang="tr-TR" sz="3600" dirty="0" smtClean="0">
                <a:latin typeface="Concord"/>
                <a:cs typeface="Concord"/>
              </a:rPr>
              <a:t>What’s New?</a:t>
            </a:r>
            <a:endParaRPr lang="tr-TR" sz="3600" dirty="0"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28429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1" y="1292836"/>
            <a:ext cx="8229600" cy="4123411"/>
          </a:xfrm>
        </p:spPr>
        <p:txBody>
          <a:bodyPr/>
          <a:lstStyle/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algn="just"/>
            <a:r>
              <a:rPr lang="tr-TR" sz="2400" dirty="0" smtClean="0"/>
              <a:t>As a result of coordinated efforts in 2019, </a:t>
            </a:r>
            <a:r>
              <a:rPr lang="tr-TR" sz="2400" b="1" dirty="0" smtClean="0"/>
              <a:t>an index fund based on S&amp;P OIC COMCEC 50 Shariah Index will become operational soon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b="1" dirty="0" smtClean="0"/>
              <a:t>The S&amp;P/OIC COMCEC 50 Shariah Index Fund</a:t>
            </a:r>
            <a:r>
              <a:rPr lang="tr-TR" sz="2400" dirty="0" smtClean="0"/>
              <a:t> has been officially established by </a:t>
            </a:r>
            <a:r>
              <a:rPr lang="tr-TR" sz="2400" b="1" dirty="0" smtClean="0"/>
              <a:t>Ziraat Portföy</a:t>
            </a:r>
            <a:r>
              <a:rPr lang="tr-TR" sz="2400" dirty="0" smtClean="0"/>
              <a:t>, paper work continues for the issuance. </a:t>
            </a:r>
          </a:p>
          <a:p>
            <a:pPr lvl="1" algn="just"/>
            <a:r>
              <a:rPr lang="tr-TR" sz="2000" dirty="0" smtClean="0"/>
              <a:t>Details by Ziraat Portfoy 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408" y="107576"/>
            <a:ext cx="8867955" cy="990424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OIC/COMCEC Index Project: </a:t>
            </a:r>
            <a:r>
              <a:rPr lang="tr-TR" sz="3200" dirty="0">
                <a:latin typeface="Concord"/>
                <a:cs typeface="Concord"/>
              </a:rPr>
              <a:t>What’s New?</a:t>
            </a:r>
          </a:p>
          <a:p>
            <a:pPr>
              <a:spcBef>
                <a:spcPct val="0"/>
              </a:spcBef>
              <a:defRPr/>
            </a:pPr>
            <a:r>
              <a:rPr lang="tr-TR" sz="3200" dirty="0" smtClean="0">
                <a:latin typeface="Concord"/>
                <a:cs typeface="Concord"/>
              </a:rPr>
              <a:t>Major Achievement</a:t>
            </a:r>
            <a:endParaRPr lang="tr-TR" sz="3200" dirty="0"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3282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377" y="1255018"/>
            <a:ext cx="4071669" cy="1645876"/>
          </a:xfrm>
        </p:spPr>
        <p:txBody>
          <a:bodyPr/>
          <a:lstStyle/>
          <a:p>
            <a:pPr marL="342900" lvl="1" indent="-342900" algn="just">
              <a:buFont typeface="Arial"/>
              <a:buChar char="•"/>
            </a:pPr>
            <a:r>
              <a:rPr lang="tr-TR" sz="2000" dirty="0"/>
              <a:t>Project </a:t>
            </a:r>
            <a:r>
              <a:rPr lang="en-US" sz="2000" dirty="0"/>
              <a:t>to take steps towards the establishment of the COMCEC Gold Exchange </a:t>
            </a:r>
            <a:r>
              <a:rPr lang="tr-TR" sz="2000" dirty="0"/>
              <a:t>had been initiated at the </a:t>
            </a:r>
            <a:r>
              <a:rPr lang="en-US" sz="2000" dirty="0"/>
              <a:t>COMCEC </a:t>
            </a:r>
            <a:r>
              <a:rPr lang="tr-TR" sz="2000" dirty="0"/>
              <a:t>meeting </a:t>
            </a:r>
            <a:r>
              <a:rPr lang="en-US" sz="2000" dirty="0"/>
              <a:t>dated November 25-28, 2014, at the highest level. </a:t>
            </a:r>
            <a:r>
              <a:rPr lang="tr-TR" sz="2000" dirty="0"/>
              <a:t>T</a:t>
            </a:r>
            <a:r>
              <a:rPr lang="en-US" sz="2000" dirty="0"/>
              <a:t>he first technical report was presented </a:t>
            </a:r>
            <a:r>
              <a:rPr lang="tr-TR" sz="2000" dirty="0"/>
              <a:t>at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31st</a:t>
            </a:r>
            <a:r>
              <a:rPr lang="tr-TR" sz="2000" dirty="0"/>
              <a:t> </a:t>
            </a:r>
            <a:r>
              <a:rPr lang="tr-TR" sz="2000" dirty="0" err="1"/>
              <a:t>meeting</a:t>
            </a:r>
            <a:r>
              <a:rPr lang="tr-TR" sz="2000" dirty="0"/>
              <a:t> of </a:t>
            </a:r>
            <a:r>
              <a:rPr lang="en-US" sz="2000" dirty="0" err="1"/>
              <a:t>COMCEC</a:t>
            </a:r>
            <a:r>
              <a:rPr lang="en-US" sz="2000" dirty="0"/>
              <a:t> dated 23-26 November 2015.</a:t>
            </a:r>
            <a:endParaRPr lang="tr-TR" sz="2000" dirty="0"/>
          </a:p>
          <a:p>
            <a:pPr marL="342900" lvl="1" indent="-342900" algn="just">
              <a:buFont typeface="Arial"/>
              <a:buChar char="•"/>
            </a:pPr>
            <a:endParaRPr lang="tr-TR" sz="2000" dirty="0"/>
          </a:p>
          <a:p>
            <a:pPr marL="342900" lvl="1" indent="-342900" algn="just">
              <a:buFont typeface="Arial"/>
              <a:buChar char="•"/>
            </a:pPr>
            <a:endParaRPr lang="tr-TR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551" y="0"/>
            <a:ext cx="8833449" cy="10980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600" dirty="0" err="1">
                <a:solidFill>
                  <a:schemeClr val="bg1"/>
                </a:solidFill>
                <a:latin typeface="Concord"/>
                <a:cs typeface="Concord"/>
              </a:rPr>
              <a:t>OIC</a:t>
            </a:r>
            <a:r>
              <a:rPr lang="tr-TR" sz="3600" dirty="0">
                <a:solidFill>
                  <a:schemeClr val="bg1"/>
                </a:solidFill>
                <a:latin typeface="Concord"/>
                <a:cs typeface="Concord"/>
              </a:rPr>
              <a:t>/</a:t>
            </a:r>
            <a:r>
              <a:rPr lang="tr-TR" sz="3600" dirty="0" err="1">
                <a:solidFill>
                  <a:schemeClr val="bg1"/>
                </a:solidFill>
                <a:latin typeface="Concord"/>
                <a:cs typeface="Concord"/>
              </a:rPr>
              <a:t>COMCEC</a:t>
            </a:r>
            <a:r>
              <a:rPr lang="tr-TR" sz="3600" dirty="0">
                <a:solidFill>
                  <a:schemeClr val="bg1"/>
                </a:solidFill>
                <a:latin typeface="Concord"/>
                <a:cs typeface="Concord"/>
              </a:rPr>
              <a:t> Gold Exchange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75" y="3547842"/>
            <a:ext cx="4049732" cy="262896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27377" y="3961621"/>
            <a:ext cx="8229600" cy="24854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Arial"/>
              <a:buChar char="•"/>
            </a:pPr>
            <a:endParaRPr lang="tr-TR" sz="500" dirty="0" smtClean="0">
              <a:solidFill>
                <a:srgbClr val="FF0000"/>
              </a:solidFill>
            </a:endParaRPr>
          </a:p>
          <a:p>
            <a:pPr marL="342900" lvl="1" indent="-342900" algn="just">
              <a:buFont typeface="Arial"/>
              <a:buChar char="•"/>
            </a:pPr>
            <a:endParaRPr lang="tr-TR" sz="1600" dirty="0"/>
          </a:p>
          <a:p>
            <a:pPr marL="342900" lvl="1" indent="-342900" algn="just">
              <a:buFont typeface="Arial"/>
              <a:buChar char="•"/>
            </a:pPr>
            <a:endParaRPr lang="tr-TR" sz="16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687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370477"/>
            <a:ext cx="8229600" cy="4123411"/>
          </a:xfrm>
        </p:spPr>
        <p:txBody>
          <a:bodyPr/>
          <a:lstStyle/>
          <a:p>
            <a:pPr lvl="1" algn="just"/>
            <a:r>
              <a:rPr lang="en-US" sz="2200" dirty="0"/>
              <a:t>The Forum mandates that the Task Force on Precious Metals to undertake necessary work</a:t>
            </a:r>
            <a:r>
              <a:rPr lang="tr-TR" sz="2200" dirty="0"/>
              <a:t> </a:t>
            </a:r>
            <a:r>
              <a:rPr lang="en-US" sz="2200" dirty="0"/>
              <a:t>towards providing a gold trading environment for the </a:t>
            </a:r>
            <a:r>
              <a:rPr lang="en-US" sz="2200" dirty="0" err="1"/>
              <a:t>OIC</a:t>
            </a:r>
            <a:r>
              <a:rPr lang="en-US" sz="2200" dirty="0"/>
              <a:t> Member States </a:t>
            </a:r>
            <a:r>
              <a:rPr lang="en-US" sz="2200" b="1" dirty="0"/>
              <a:t>through utilizing</a:t>
            </a:r>
            <a:r>
              <a:rPr lang="tr-TR" sz="2200" b="1" dirty="0"/>
              <a:t> </a:t>
            </a:r>
            <a:r>
              <a:rPr lang="en-US" sz="2200" b="1" dirty="0"/>
              <a:t>the newly developed trading and storage (1,600 ton</a:t>
            </a:r>
            <a:r>
              <a:rPr lang="tr-TR" sz="2200" b="1" dirty="0"/>
              <a:t> </a:t>
            </a:r>
            <a:r>
              <a:rPr lang="en-US" sz="2200" b="1" dirty="0"/>
              <a:t>capacity) infrastructure of </a:t>
            </a:r>
            <a:r>
              <a:rPr lang="en-US" sz="2200" b="1" dirty="0" err="1"/>
              <a:t>Borsa</a:t>
            </a:r>
            <a:r>
              <a:rPr lang="tr-TR" sz="2200" b="1" dirty="0"/>
              <a:t> </a:t>
            </a:r>
            <a:r>
              <a:rPr lang="en-US" sz="2200" b="1" dirty="0"/>
              <a:t>İstanbul’s Precious Metals and Stones Market (or a functioning electronic trading platform</a:t>
            </a:r>
            <a:r>
              <a:rPr lang="tr-TR" sz="2200" b="1" dirty="0"/>
              <a:t> </a:t>
            </a:r>
            <a:r>
              <a:rPr lang="en-US" sz="2200" b="1" dirty="0"/>
              <a:t>as a secondary alternative) as a preceding step</a:t>
            </a:r>
            <a:r>
              <a:rPr lang="en-US" sz="2200" dirty="0"/>
              <a:t> before establishing the </a:t>
            </a:r>
            <a:r>
              <a:rPr lang="en-US" sz="2200" dirty="0" err="1"/>
              <a:t>OIC</a:t>
            </a:r>
            <a:r>
              <a:rPr lang="en-US" sz="2200" dirty="0"/>
              <a:t> Gold Exchange</a:t>
            </a:r>
            <a:r>
              <a:rPr lang="tr-TR" sz="2200" dirty="0"/>
              <a:t> </a:t>
            </a:r>
            <a:r>
              <a:rPr lang="en-US" sz="2200" dirty="0"/>
              <a:t>(an international company).</a:t>
            </a:r>
            <a:endParaRPr lang="tr-TR" sz="2200" dirty="0"/>
          </a:p>
          <a:p>
            <a:pPr lvl="1" algn="just"/>
            <a:endParaRPr lang="en-US" sz="2200" dirty="0"/>
          </a:p>
          <a:p>
            <a:pPr lvl="1" algn="just"/>
            <a:r>
              <a:rPr lang="en-US" sz="2200" dirty="0"/>
              <a:t>The Forum mandates the Task Force on Precious Metals, with reference to the resolution</a:t>
            </a:r>
            <a:r>
              <a:rPr lang="tr-TR" sz="2200" dirty="0"/>
              <a:t> </a:t>
            </a:r>
            <a:r>
              <a:rPr lang="en-US" sz="2200" dirty="0"/>
              <a:t>on the </a:t>
            </a:r>
            <a:r>
              <a:rPr lang="en-US" sz="2200" dirty="0" err="1"/>
              <a:t>OIC</a:t>
            </a:r>
            <a:r>
              <a:rPr lang="en-US" sz="2200" dirty="0"/>
              <a:t> Gold Exchange of the 33rd Ministerial Session of </a:t>
            </a:r>
            <a:r>
              <a:rPr lang="en-US" sz="2200" dirty="0" err="1"/>
              <a:t>COMCEC</a:t>
            </a:r>
            <a:r>
              <a:rPr lang="en-US" sz="2200" dirty="0"/>
              <a:t>, with the ultimate</a:t>
            </a:r>
            <a:r>
              <a:rPr lang="tr-TR" sz="2200" dirty="0"/>
              <a:t> </a:t>
            </a:r>
            <a:r>
              <a:rPr lang="en-US" sz="2200" dirty="0"/>
              <a:t>aim of establishing the gold exchange among volunteering Member States.</a:t>
            </a:r>
            <a:endParaRPr lang="tr-TR" sz="2200" dirty="0"/>
          </a:p>
          <a:p>
            <a:endParaRPr lang="tr-TR" sz="2200" dirty="0"/>
          </a:p>
          <a:p>
            <a:pPr marL="0" indent="0">
              <a:buNone/>
            </a:pPr>
            <a:r>
              <a:rPr lang="tr-TR" sz="2200" dirty="0"/>
              <a:t>	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199" y="0"/>
            <a:ext cx="8509379" cy="1098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12th Forum Meeting </a:t>
            </a: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Decisions 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Gold Exchange Project</a:t>
            </a:r>
            <a:endParaRPr lang="en-US" sz="3200" dirty="0">
              <a:solidFill>
                <a:schemeClr val="bg1"/>
              </a:solidFill>
              <a:latin typeface="Concord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11441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0551" y="0"/>
            <a:ext cx="8833449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34th COMCEC Session </a:t>
            </a: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Decisions on </a:t>
            </a:r>
          </a:p>
          <a:p>
            <a:pPr lvl="0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Gold Exchange Project</a:t>
            </a:r>
            <a:endParaRPr lang="en-US" sz="3200" dirty="0">
              <a:solidFill>
                <a:schemeClr val="bg1"/>
              </a:solidFill>
              <a:latin typeface="Concord"/>
              <a:cs typeface="Concord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7377" y="1580735"/>
            <a:ext cx="8229600" cy="43535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Arial"/>
              <a:buChar char="•"/>
            </a:pPr>
            <a:endParaRPr lang="tr-TR" sz="700" dirty="0" smtClean="0">
              <a:solidFill>
                <a:srgbClr val="FF0000"/>
              </a:solidFill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US" sz="2200" b="1" dirty="0"/>
              <a:t>At 34th Session of the </a:t>
            </a:r>
            <a:r>
              <a:rPr lang="en-US" sz="2200" b="1" dirty="0" err="1"/>
              <a:t>COMCEC</a:t>
            </a:r>
            <a:r>
              <a:rPr lang="en-US" sz="2200" b="1" dirty="0"/>
              <a:t> dated on 26-29 November 2018;</a:t>
            </a:r>
            <a:r>
              <a:rPr lang="tr-TR" sz="2200" b="1" dirty="0"/>
              <a:t> </a:t>
            </a:r>
          </a:p>
          <a:p>
            <a:pPr marL="342900" lvl="1" indent="-342900" algn="just">
              <a:buFont typeface="Arial"/>
              <a:buChar char="•"/>
            </a:pPr>
            <a:endParaRPr lang="tr-TR" sz="2200" dirty="0"/>
          </a:p>
          <a:p>
            <a:pPr marL="742950" lvl="2" indent="-342900" algn="just"/>
            <a:r>
              <a:rPr lang="tr-TR" sz="2200" dirty="0"/>
              <a:t>Borsa İstanbul as </a:t>
            </a:r>
            <a:r>
              <a:rPr lang="en-US" sz="2200" dirty="0"/>
              <a:t>the Forum’s Secretariat</a:t>
            </a:r>
            <a:r>
              <a:rPr lang="tr-TR" sz="2200" dirty="0"/>
              <a:t> </a:t>
            </a:r>
            <a:r>
              <a:rPr lang="tr-TR" sz="2200" dirty="0" err="1"/>
              <a:t>was</a:t>
            </a:r>
            <a:r>
              <a:rPr lang="tr-TR" sz="2200" dirty="0"/>
              <a:t> </a:t>
            </a:r>
            <a:r>
              <a:rPr lang="tr-TR" sz="2200" dirty="0" err="1"/>
              <a:t>requested</a:t>
            </a:r>
            <a:r>
              <a:rPr lang="en-US" sz="2200" dirty="0"/>
              <a:t> to advance the technical preparations for the establishment of the </a:t>
            </a:r>
            <a:r>
              <a:rPr lang="en-US" sz="2200" dirty="0" err="1"/>
              <a:t>OIC</a:t>
            </a:r>
            <a:r>
              <a:rPr lang="en-US" sz="2200" dirty="0"/>
              <a:t> Gold Exchange</a:t>
            </a:r>
            <a:r>
              <a:rPr lang="tr-TR" sz="2200" dirty="0"/>
              <a:t> </a:t>
            </a:r>
            <a:r>
              <a:rPr lang="en-US" sz="2200" dirty="0"/>
              <a:t>and report to the 35th Session of the </a:t>
            </a:r>
            <a:r>
              <a:rPr lang="en-US" sz="2200" dirty="0" err="1"/>
              <a:t>COMCEC</a:t>
            </a:r>
            <a:r>
              <a:rPr lang="en-US" sz="2200" dirty="0"/>
              <a:t>.</a:t>
            </a:r>
            <a:endParaRPr lang="tr-TR" sz="2200" dirty="0"/>
          </a:p>
          <a:p>
            <a:pPr marL="742950" lvl="2" indent="-342900" algn="just"/>
            <a:endParaRPr lang="en-US" sz="2200" dirty="0"/>
          </a:p>
          <a:p>
            <a:pPr marL="742950" lvl="2" indent="-342900" algn="just"/>
            <a:r>
              <a:rPr lang="tr-TR" sz="2200" dirty="0"/>
              <a:t>T</a:t>
            </a:r>
            <a:r>
              <a:rPr lang="en-US" sz="2200" dirty="0"/>
              <a:t>he interested Member States</a:t>
            </a:r>
            <a:r>
              <a:rPr lang="tr-TR" sz="2200" dirty="0"/>
              <a:t> </a:t>
            </a:r>
            <a:r>
              <a:rPr lang="tr-TR" sz="2200" dirty="0" smtClean="0"/>
              <a:t>were </a:t>
            </a:r>
            <a:r>
              <a:rPr lang="tr-TR" sz="2200" dirty="0"/>
              <a:t>invited</a:t>
            </a:r>
            <a:r>
              <a:rPr lang="en-US" sz="2200" dirty="0"/>
              <a:t> to actively support Forum’s Task Force on</a:t>
            </a:r>
            <a:r>
              <a:rPr lang="tr-TR" sz="2200" dirty="0"/>
              <a:t> </a:t>
            </a:r>
            <a:r>
              <a:rPr lang="en-US" sz="2200" dirty="0"/>
              <a:t>Precious Metals to finalize necessary works through accelerating the harmonization of</a:t>
            </a:r>
            <a:r>
              <a:rPr lang="tr-TR" sz="2200" dirty="0"/>
              <a:t> </a:t>
            </a:r>
            <a:r>
              <a:rPr lang="en-US" sz="2200" dirty="0"/>
              <a:t>regulatory frameworks.</a:t>
            </a:r>
          </a:p>
          <a:p>
            <a:pPr algn="just"/>
            <a:endParaRPr lang="tr-TR" sz="2200" dirty="0"/>
          </a:p>
          <a:p>
            <a:pPr algn="just"/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5353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0551" y="0"/>
            <a:ext cx="8833449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cs typeface="Concord"/>
              </a:rPr>
              <a:t>Follow-Up Committee Decisions </a:t>
            </a: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on </a:t>
            </a:r>
          </a:p>
          <a:p>
            <a:pPr lvl="0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Gold Exchange Project</a:t>
            </a:r>
            <a:endParaRPr lang="en-US" sz="3200" dirty="0">
              <a:solidFill>
                <a:schemeClr val="bg1"/>
              </a:solidFill>
              <a:latin typeface="Concord"/>
              <a:cs typeface="Concord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7377" y="1282890"/>
            <a:ext cx="8457316" cy="53499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3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Arial"/>
              <a:buChar char="•"/>
            </a:pPr>
            <a:endParaRPr lang="tr-TR" sz="700" b="1" dirty="0" smtClean="0">
              <a:solidFill>
                <a:srgbClr val="FF0000"/>
              </a:solidFill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US" sz="1800" b="1" dirty="0"/>
              <a:t>At 35th meeting of the Follow-Up Committee of the </a:t>
            </a:r>
            <a:r>
              <a:rPr lang="en-US" sz="1800" b="1" dirty="0" err="1"/>
              <a:t>COMCEC</a:t>
            </a:r>
            <a:r>
              <a:rPr lang="en-US" sz="1800" b="1" dirty="0"/>
              <a:t> dated 24-25 April 2019</a:t>
            </a:r>
            <a:r>
              <a:rPr lang="tr-TR" sz="1800" b="1" dirty="0"/>
              <a:t>,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Committee</a:t>
            </a:r>
            <a:r>
              <a:rPr lang="tr-TR" sz="1800" b="1" dirty="0"/>
              <a:t>; </a:t>
            </a:r>
          </a:p>
          <a:p>
            <a:pPr marL="342900" lvl="1" indent="-342900" algn="just">
              <a:buFont typeface="Arial"/>
              <a:buChar char="•"/>
            </a:pPr>
            <a:endParaRPr lang="tr-TR" sz="1800" dirty="0"/>
          </a:p>
          <a:p>
            <a:pPr marL="742950" lvl="2" indent="-342900" algn="just"/>
            <a:r>
              <a:rPr lang="tr-TR" dirty="0"/>
              <a:t>R</a:t>
            </a:r>
            <a:r>
              <a:rPr lang="en-US" dirty="0" err="1"/>
              <a:t>equested</a:t>
            </a:r>
            <a:r>
              <a:rPr lang="en-US" dirty="0"/>
              <a:t> the Forum’s Secretariat to</a:t>
            </a:r>
            <a:r>
              <a:rPr lang="tr-TR" dirty="0"/>
              <a:t> </a:t>
            </a:r>
            <a:r>
              <a:rPr lang="en-US" b="1" dirty="0"/>
              <a:t>advance the technical preparations </a:t>
            </a:r>
            <a:r>
              <a:rPr lang="en-US" dirty="0"/>
              <a:t>for the establishment of the </a:t>
            </a:r>
            <a:r>
              <a:rPr lang="en-US" dirty="0" err="1"/>
              <a:t>OIC</a:t>
            </a:r>
            <a:r>
              <a:rPr lang="en-US" dirty="0"/>
              <a:t> Gold</a:t>
            </a:r>
            <a:r>
              <a:rPr lang="tr-TR" dirty="0"/>
              <a:t> </a:t>
            </a:r>
            <a:r>
              <a:rPr lang="en-US" dirty="0"/>
              <a:t>Exchange and report to the 35th Session of the </a:t>
            </a:r>
            <a:r>
              <a:rPr lang="en-US" dirty="0" err="1"/>
              <a:t>COMCEC</a:t>
            </a:r>
            <a:r>
              <a:rPr lang="en-US" dirty="0"/>
              <a:t>.</a:t>
            </a:r>
          </a:p>
          <a:p>
            <a:pPr marL="742950" lvl="2" indent="-342900" algn="just"/>
            <a:endParaRPr lang="tr-TR" dirty="0"/>
          </a:p>
          <a:p>
            <a:pPr marL="742950" lvl="2" indent="-342900" algn="just"/>
            <a:r>
              <a:rPr lang="tr-TR" dirty="0"/>
              <a:t>I</a:t>
            </a:r>
            <a:r>
              <a:rPr lang="en-US" dirty="0" err="1"/>
              <a:t>nvited</a:t>
            </a:r>
            <a:r>
              <a:rPr lang="en-US" dirty="0"/>
              <a:t> the </a:t>
            </a:r>
            <a:r>
              <a:rPr lang="en-US" b="1" dirty="0"/>
              <a:t>interested</a:t>
            </a:r>
            <a:r>
              <a:rPr lang="en-US" dirty="0"/>
              <a:t> </a:t>
            </a:r>
            <a:r>
              <a:rPr lang="en-US" b="1" dirty="0"/>
              <a:t>member states to actively support</a:t>
            </a:r>
            <a:r>
              <a:rPr lang="tr-TR" b="1" dirty="0"/>
              <a:t> </a:t>
            </a:r>
            <a:r>
              <a:rPr lang="en-US" b="1" dirty="0"/>
              <a:t>Forum’s Task Force on Precious Metals </a:t>
            </a:r>
            <a:r>
              <a:rPr lang="en-US" dirty="0"/>
              <a:t>through, among others, by finding</a:t>
            </a:r>
            <a:r>
              <a:rPr lang="tr-TR" dirty="0"/>
              <a:t> </a:t>
            </a:r>
            <a:r>
              <a:rPr lang="en-US" dirty="0"/>
              <a:t>counterparts and designating focal points in their respective countries to lead</a:t>
            </a:r>
            <a:r>
              <a:rPr lang="tr-TR" dirty="0"/>
              <a:t> </a:t>
            </a:r>
            <a:r>
              <a:rPr lang="en-US" dirty="0"/>
              <a:t>the </a:t>
            </a:r>
            <a:r>
              <a:rPr lang="en-US" dirty="0" err="1"/>
              <a:t>OIC</a:t>
            </a:r>
            <a:r>
              <a:rPr lang="en-US" dirty="0"/>
              <a:t> Gold Exchange Project.</a:t>
            </a:r>
          </a:p>
          <a:p>
            <a:pPr marL="742950" lvl="2" indent="-342900" algn="just"/>
            <a:endParaRPr lang="tr-TR" dirty="0"/>
          </a:p>
          <a:p>
            <a:pPr marL="742950" lvl="2" indent="-342900" algn="just"/>
            <a:r>
              <a:rPr lang="tr-TR" b="1" dirty="0"/>
              <a:t>I</a:t>
            </a:r>
            <a:r>
              <a:rPr lang="en-US" b="1" dirty="0" err="1"/>
              <a:t>nvited</a:t>
            </a:r>
            <a:r>
              <a:rPr lang="en-US" b="1" dirty="0"/>
              <a:t> all Exchanges </a:t>
            </a:r>
            <a:r>
              <a:rPr lang="en-US" dirty="0"/>
              <a:t>(including stock, commodity,</a:t>
            </a:r>
            <a:r>
              <a:rPr lang="tr-TR" dirty="0"/>
              <a:t> </a:t>
            </a:r>
            <a:r>
              <a:rPr lang="en-US" dirty="0"/>
              <a:t>derivatives and precious metals) and other relevant parties of interested</a:t>
            </a:r>
            <a:r>
              <a:rPr lang="tr-TR" dirty="0"/>
              <a:t> </a:t>
            </a:r>
            <a:r>
              <a:rPr lang="en-US" dirty="0"/>
              <a:t>member states to </a:t>
            </a:r>
            <a:r>
              <a:rPr lang="en-US" b="1" dirty="0"/>
              <a:t>actively support Forum’s Task Force </a:t>
            </a:r>
            <a:r>
              <a:rPr lang="en-US" dirty="0"/>
              <a:t>on Precious Metals, to</a:t>
            </a:r>
            <a:r>
              <a:rPr lang="tr-TR" dirty="0"/>
              <a:t> </a:t>
            </a:r>
            <a:r>
              <a:rPr lang="en-US" dirty="0"/>
              <a:t>engage in discussions and to help formulation of the business model for a well</a:t>
            </a:r>
            <a:r>
              <a:rPr lang="tr-TR" dirty="0"/>
              <a:t>-</a:t>
            </a:r>
            <a:r>
              <a:rPr lang="en-US" dirty="0"/>
              <a:t>functioning </a:t>
            </a:r>
            <a:r>
              <a:rPr lang="en-US" dirty="0" err="1"/>
              <a:t>OIC</a:t>
            </a:r>
            <a:r>
              <a:rPr lang="en-US" dirty="0"/>
              <a:t> Gold Market.</a:t>
            </a:r>
            <a:endParaRPr lang="tr-TR" dirty="0"/>
          </a:p>
          <a:p>
            <a:pPr algn="just"/>
            <a:endParaRPr lang="tr-TR" sz="1800" dirty="0"/>
          </a:p>
          <a:p>
            <a:pPr algn="just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3009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3649"/>
            <a:ext cx="8238931" cy="4102468"/>
          </a:xfrm>
          <a:noFill/>
        </p:spPr>
        <p:txBody>
          <a:bodyPr/>
          <a:lstStyle/>
          <a:p>
            <a:pPr marL="342900" lvl="1" indent="-342900" algn="just">
              <a:buFont typeface="Arial"/>
              <a:buChar char="•"/>
            </a:pPr>
            <a:endParaRPr lang="tr-TR" sz="1800" dirty="0"/>
          </a:p>
          <a:p>
            <a:pPr marL="342900" lvl="1" indent="-342900" algn="just">
              <a:buFont typeface="Arial"/>
              <a:buChar char="•"/>
            </a:pPr>
            <a:r>
              <a:rPr lang="tr-TR" sz="2200" dirty="0" smtClean="0"/>
              <a:t>Two technical r</a:t>
            </a:r>
            <a:r>
              <a:rPr lang="en-US" sz="2200" dirty="0" err="1" smtClean="0"/>
              <a:t>eports</a:t>
            </a:r>
            <a:r>
              <a:rPr lang="en-US" sz="2200" dirty="0" smtClean="0"/>
              <a:t> were prepared with the contributions of the task force </a:t>
            </a:r>
            <a:r>
              <a:rPr lang="tr-TR" sz="2200" dirty="0" smtClean="0"/>
              <a:t>(Malaysia, Turkey, UAE) and several </a:t>
            </a:r>
            <a:r>
              <a:rPr lang="en-US" sz="2200" dirty="0" smtClean="0"/>
              <a:t>attempt</a:t>
            </a:r>
            <a:r>
              <a:rPr lang="tr-TR" sz="2200" dirty="0" smtClean="0"/>
              <a:t>s</a:t>
            </a:r>
            <a:r>
              <a:rPr lang="en-US" sz="2200" dirty="0" smtClean="0"/>
              <a:t> </a:t>
            </a:r>
            <a:r>
              <a:rPr lang="tr-TR" sz="2200" dirty="0" smtClean="0"/>
              <a:t>have been</a:t>
            </a:r>
            <a:r>
              <a:rPr lang="en-US" sz="2200" dirty="0" smtClean="0"/>
              <a:t> made to </a:t>
            </a:r>
            <a:r>
              <a:rPr lang="tr-TR" sz="2200" dirty="0" smtClean="0"/>
              <a:t>build </a:t>
            </a:r>
            <a:r>
              <a:rPr lang="en-US" sz="2200" dirty="0" smtClean="0"/>
              <a:t>co</a:t>
            </a:r>
            <a:r>
              <a:rPr lang="tr-TR" sz="2200" dirty="0" smtClean="0"/>
              <a:t>llaboration on this way.</a:t>
            </a:r>
          </a:p>
          <a:p>
            <a:pPr marL="342900" lvl="1" indent="-342900" algn="just">
              <a:buFont typeface="Arial"/>
              <a:buChar char="•"/>
            </a:pPr>
            <a:endParaRPr lang="tr-TR" sz="2200" dirty="0" smtClean="0"/>
          </a:p>
          <a:p>
            <a:pPr marL="342900" lvl="1" indent="-342900" algn="just">
              <a:buFont typeface="Arial"/>
              <a:buChar char="•"/>
            </a:pPr>
            <a:r>
              <a:rPr lang="tr-TR" sz="2200" dirty="0" smtClean="0"/>
              <a:t>Meetings with local members, World Gold Council, and DCGX, UZCE and several calls to Forum members for  possible support and participation</a:t>
            </a:r>
          </a:p>
          <a:p>
            <a:pPr marL="342900" lvl="1" indent="-342900" algn="just">
              <a:buFont typeface="Arial"/>
              <a:buChar char="•"/>
            </a:pPr>
            <a:endParaRPr lang="tr-TR" sz="2200" dirty="0" smtClean="0"/>
          </a:p>
          <a:p>
            <a:pPr marL="342900" lvl="1" indent="-342900" algn="just">
              <a:buFont typeface="Arial"/>
              <a:buChar char="•"/>
            </a:pPr>
            <a:r>
              <a:rPr lang="en-US" sz="2200" dirty="0" smtClean="0"/>
              <a:t>However</a:t>
            </a:r>
            <a:r>
              <a:rPr lang="en-US" sz="2200" dirty="0"/>
              <a:t>, </a:t>
            </a:r>
            <a:r>
              <a:rPr lang="tr-TR" sz="2200" b="1" dirty="0"/>
              <a:t>there is no </a:t>
            </a:r>
            <a:r>
              <a:rPr lang="en-US" sz="2200" b="1" dirty="0" smtClean="0"/>
              <a:t>interest</a:t>
            </a:r>
            <a:r>
              <a:rPr lang="tr-TR" sz="2200" b="1" dirty="0" smtClean="0"/>
              <a:t>/support from </a:t>
            </a:r>
            <a:r>
              <a:rPr lang="tr-TR" sz="2200" b="1" dirty="0"/>
              <a:t>the Members</a:t>
            </a:r>
            <a:r>
              <a:rPr lang="en-US" sz="2200" b="1" dirty="0"/>
              <a:t> </a:t>
            </a:r>
            <a:r>
              <a:rPr lang="tr-TR" sz="2200" dirty="0"/>
              <a:t>to </a:t>
            </a:r>
            <a:r>
              <a:rPr lang="en-US" sz="2200" dirty="0"/>
              <a:t>the OIC Gold Exchange </a:t>
            </a:r>
            <a:r>
              <a:rPr lang="tr-TR" sz="2200" dirty="0"/>
              <a:t>P</a:t>
            </a:r>
            <a:r>
              <a:rPr lang="en-US" sz="2200" dirty="0" err="1"/>
              <a:t>roject</a:t>
            </a:r>
            <a:r>
              <a:rPr lang="en-US" sz="2200" dirty="0"/>
              <a:t> on the basis of </a:t>
            </a:r>
            <a:r>
              <a:rPr lang="tr-TR" sz="2200" dirty="0"/>
              <a:t>physical-delivery </a:t>
            </a:r>
            <a:r>
              <a:rPr lang="en-US" sz="2200" dirty="0"/>
              <a:t>spot gold trading</a:t>
            </a:r>
            <a:r>
              <a:rPr lang="tr-TR" sz="2200" dirty="0"/>
              <a:t> in an organized market.</a:t>
            </a:r>
          </a:p>
          <a:p>
            <a:pPr marL="342900" lvl="1" indent="-342900" algn="just">
              <a:buFont typeface="Arial"/>
              <a:buChar char="•"/>
            </a:pPr>
            <a:endParaRPr lang="tr-TR" sz="2200" dirty="0"/>
          </a:p>
          <a:p>
            <a:pPr marL="342900" lvl="1" indent="-342900" algn="just">
              <a:buFont typeface="Arial"/>
              <a:buChar char="•"/>
            </a:pPr>
            <a:endParaRPr lang="tr-TR" sz="2200" dirty="0" smtClean="0"/>
          </a:p>
          <a:p>
            <a:pPr marL="342900" lvl="1" indent="-342900" algn="just">
              <a:buFont typeface="Arial"/>
              <a:buChar char="•"/>
            </a:pPr>
            <a:endParaRPr lang="tr-TR" sz="2200" dirty="0" smtClean="0"/>
          </a:p>
          <a:p>
            <a:pPr marL="742950" lvl="2" indent="-342900" algn="just"/>
            <a:endParaRPr lang="tr-TR" sz="2200" dirty="0" smtClean="0"/>
          </a:p>
          <a:p>
            <a:pPr marL="342900" lvl="1" indent="-342900" algn="just">
              <a:buFont typeface="Arial"/>
              <a:buChar char="•"/>
            </a:pPr>
            <a:endParaRPr lang="tr-TR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629" y="0"/>
            <a:ext cx="9013371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Gold Exchange Project</a:t>
            </a:r>
            <a:endParaRPr lang="tr-TR" sz="3200" dirty="0"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25765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5233" y="1577501"/>
            <a:ext cx="8677467" cy="4123411"/>
          </a:xfrm>
        </p:spPr>
        <p:txBody>
          <a:bodyPr/>
          <a:lstStyle/>
          <a:p>
            <a:r>
              <a:rPr lang="tr-TR" b="1" dirty="0" err="1" smtClean="0"/>
              <a:t>OIC</a:t>
            </a:r>
            <a:r>
              <a:rPr lang="tr-TR" b="1" dirty="0" smtClean="0"/>
              <a:t> </a:t>
            </a:r>
            <a:r>
              <a:rPr lang="tr-TR" b="1" dirty="0" err="1" smtClean="0"/>
              <a:t>Exchanges</a:t>
            </a:r>
            <a:r>
              <a:rPr lang="tr-TR" b="1" dirty="0" smtClean="0"/>
              <a:t> Forum </a:t>
            </a:r>
          </a:p>
          <a:p>
            <a:endParaRPr lang="tr-TR" b="1" dirty="0" smtClean="0"/>
          </a:p>
          <a:p>
            <a:r>
              <a:rPr lang="tr-TR" b="1" dirty="0"/>
              <a:t>OIC/COMCEC S&amp;P 50 Shariah Index Task Force</a:t>
            </a:r>
          </a:p>
          <a:p>
            <a:endParaRPr lang="tr-TR" b="1" dirty="0" smtClean="0"/>
          </a:p>
          <a:p>
            <a:r>
              <a:rPr lang="tr-TR" b="1" dirty="0" smtClean="0"/>
              <a:t>OIC/COMCEC </a:t>
            </a:r>
            <a:r>
              <a:rPr lang="tr-TR" b="1" dirty="0"/>
              <a:t>Gold </a:t>
            </a:r>
            <a:r>
              <a:rPr lang="tr-TR" b="1" dirty="0" smtClean="0"/>
              <a:t>Exchange Task Force</a:t>
            </a:r>
          </a:p>
          <a:p>
            <a:pPr lvl="1"/>
            <a:endParaRPr lang="tr-TR" b="1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4000" dirty="0">
                <a:solidFill>
                  <a:schemeClr val="bg1"/>
                </a:solidFill>
                <a:latin typeface="Concord"/>
                <a:cs typeface="Concord"/>
              </a:rPr>
              <a:t>13th OIC Exchanges Forum</a:t>
            </a:r>
          </a:p>
        </p:txBody>
      </p:sp>
    </p:spTree>
    <p:extLst>
      <p:ext uri="{BB962C8B-B14F-4D97-AF65-F5344CB8AC3E}">
        <p14:creationId xmlns:p14="http://schemas.microsoft.com/office/powerpoint/2010/main" val="5170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70324"/>
            <a:ext cx="7997587" cy="5066582"/>
          </a:xfrm>
          <a:noFill/>
        </p:spPr>
        <p:txBody>
          <a:bodyPr/>
          <a:lstStyle/>
          <a:p>
            <a:pPr marL="342900" lvl="1" indent="-342900" algn="just">
              <a:buFont typeface="Arial"/>
              <a:buChar char="•"/>
            </a:pPr>
            <a:endParaRPr lang="tr-TR" sz="1800" dirty="0"/>
          </a:p>
          <a:p>
            <a:pPr marL="342900" lvl="1" indent="-342900" algn="just">
              <a:buFont typeface="Arial"/>
              <a:buChar char="•"/>
            </a:pPr>
            <a:endParaRPr lang="tr-TR" sz="2000" dirty="0"/>
          </a:p>
          <a:p>
            <a:pPr marL="342900" lvl="1" indent="-342900" algn="just">
              <a:buFont typeface="Arial"/>
              <a:buChar char="•"/>
            </a:pPr>
            <a:r>
              <a:rPr lang="tr-TR" sz="2200" dirty="0"/>
              <a:t>Recent contact with Uzbekistan Commodity Exchange for possible cooperation</a:t>
            </a:r>
          </a:p>
          <a:p>
            <a:pPr marL="742950" lvl="2" indent="-342900" algn="just"/>
            <a:r>
              <a:rPr lang="tr-TR" sz="2200" dirty="0" smtClean="0"/>
              <a:t>waiting </a:t>
            </a:r>
            <a:r>
              <a:rPr lang="tr-TR" sz="2200" dirty="0"/>
              <a:t>for a meeting with Uzbakistan Central Bank, which controls gold trade in Uzbekistan</a:t>
            </a:r>
          </a:p>
          <a:p>
            <a:pPr marL="519750" lvl="1" indent="0" algn="just">
              <a:buNone/>
            </a:pPr>
            <a:endParaRPr lang="tr-TR" sz="2000" dirty="0"/>
          </a:p>
          <a:p>
            <a:pPr marL="342900" lvl="1" indent="-342900" algn="just">
              <a:buFont typeface="Arial"/>
              <a:buChar char="•"/>
            </a:pPr>
            <a:r>
              <a:rPr lang="en-US" sz="2200" dirty="0" smtClean="0"/>
              <a:t>At </a:t>
            </a:r>
            <a:r>
              <a:rPr lang="en-US" sz="2200" dirty="0"/>
              <a:t>the current stage, </a:t>
            </a:r>
            <a:r>
              <a:rPr lang="tr-TR" sz="2200" dirty="0"/>
              <a:t>we need to consider </a:t>
            </a:r>
            <a:r>
              <a:rPr lang="tr-TR" sz="2200" b="1" dirty="0"/>
              <a:t>alternative approaches...</a:t>
            </a:r>
          </a:p>
          <a:p>
            <a:pPr marL="342900" lvl="1" indent="-342900" algn="just">
              <a:buFont typeface="Arial"/>
              <a:buChar char="•"/>
            </a:pPr>
            <a:endParaRPr lang="tr-TR" sz="2200" dirty="0" smtClean="0"/>
          </a:p>
          <a:p>
            <a:pPr marL="342900" lvl="1" indent="-342900" algn="just">
              <a:buFont typeface="Arial"/>
              <a:buChar char="•"/>
            </a:pPr>
            <a:r>
              <a:rPr lang="tr-TR" sz="2200" dirty="0"/>
              <a:t>Engaging OIC Central Banks Forum and receiving the possible support of Central Banks</a:t>
            </a:r>
          </a:p>
          <a:p>
            <a:pPr marL="342900" lvl="1" indent="-342900" algn="just">
              <a:buFont typeface="Arial"/>
              <a:buChar char="•"/>
            </a:pPr>
            <a:endParaRPr lang="tr-TR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629" y="0"/>
            <a:ext cx="9013371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Gold Exchange Project: </a:t>
            </a:r>
            <a:r>
              <a:rPr lang="tr-TR" sz="3200" dirty="0">
                <a:latin typeface="Concord"/>
                <a:cs typeface="Concord"/>
              </a:rPr>
              <a:t>Alternative Approaches</a:t>
            </a:r>
            <a:endParaRPr lang="tr-TR" sz="3200" dirty="0"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26065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6322" y="1256927"/>
            <a:ext cx="8369103" cy="4335793"/>
          </a:xfrm>
          <a:noFill/>
        </p:spPr>
        <p:txBody>
          <a:bodyPr/>
          <a:lstStyle/>
          <a:p>
            <a:pPr marL="342900" lvl="1" indent="-342900" algn="just">
              <a:buFont typeface="Arial"/>
              <a:buChar char="•"/>
            </a:pPr>
            <a:endParaRPr lang="tr-TR" sz="1800" dirty="0"/>
          </a:p>
          <a:p>
            <a:pPr marL="342900" lvl="1" indent="-342900" algn="just">
              <a:buFont typeface="Arial"/>
              <a:buChar char="•"/>
            </a:pPr>
            <a:endParaRPr lang="tr-TR" sz="2000" dirty="0" smtClean="0"/>
          </a:p>
          <a:p>
            <a:pPr marL="342900" lvl="1" indent="-342900" algn="just">
              <a:buFont typeface="Arial"/>
              <a:buChar char="•"/>
            </a:pPr>
            <a:r>
              <a:rPr lang="tr-TR" dirty="0"/>
              <a:t>Gold Exchange Traded Funds (ETF) already listed in Borsa İstanbul &amp; Malaysia </a:t>
            </a:r>
            <a:r>
              <a:rPr lang="tr-TR" dirty="0" smtClean="0"/>
              <a:t>can </a:t>
            </a:r>
            <a:r>
              <a:rPr lang="tr-TR" dirty="0"/>
              <a:t>be listed on other willing OIC Exchanges (Dual listing of Gold </a:t>
            </a:r>
            <a:r>
              <a:rPr lang="tr-TR" dirty="0" smtClean="0"/>
              <a:t>ETF)</a:t>
            </a:r>
          </a:p>
          <a:p>
            <a:pPr marL="742950" lvl="2" indent="-342900" algn="just">
              <a:buFontTx/>
              <a:buChar char="-"/>
            </a:pPr>
            <a:r>
              <a:rPr lang="tr-TR" dirty="0"/>
              <a:t>More detail by </a:t>
            </a:r>
            <a:r>
              <a:rPr lang="tr-TR" dirty="0" smtClean="0"/>
              <a:t>QNB Finans Portföy</a:t>
            </a:r>
            <a:endParaRPr lang="tr-TR" dirty="0"/>
          </a:p>
          <a:p>
            <a:pPr marL="342900" lvl="1" indent="-342900" algn="just">
              <a:buFont typeface="Arial"/>
              <a:buChar char="•"/>
            </a:pPr>
            <a:endParaRPr lang="tr-TR" dirty="0"/>
          </a:p>
          <a:p>
            <a:pPr marL="400050" lvl="2" indent="0" algn="just">
              <a:buNone/>
            </a:pPr>
            <a:endParaRPr lang="tr-TR" sz="2400" dirty="0"/>
          </a:p>
          <a:p>
            <a:pPr marL="354013" lvl="1" indent="-354013" algn="just">
              <a:buFont typeface="Arial" panose="020B0604020202020204" pitchFamily="34" charset="0"/>
              <a:buChar char="•"/>
            </a:pPr>
            <a:r>
              <a:rPr lang="tr-TR" dirty="0"/>
              <a:t>Takasbank Gold Transfer System and </a:t>
            </a:r>
            <a:r>
              <a:rPr lang="tr-TR" dirty="0" smtClean="0"/>
              <a:t>BiGA (One Gram Gold) Project</a:t>
            </a:r>
            <a:endParaRPr lang="tr-TR" dirty="0"/>
          </a:p>
          <a:p>
            <a:pPr marL="742950" lvl="2" indent="-342900" algn="just">
              <a:buFontTx/>
              <a:buChar char="-"/>
            </a:pPr>
            <a:r>
              <a:rPr lang="tr-TR" dirty="0" err="1" smtClean="0"/>
              <a:t>More</a:t>
            </a:r>
            <a:r>
              <a:rPr lang="tr-TR" dirty="0" smtClean="0"/>
              <a:t> detail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Takasbank</a:t>
            </a:r>
            <a:endParaRPr lang="tr-TR" dirty="0" smtClean="0"/>
          </a:p>
          <a:p>
            <a:pPr marL="742950" lvl="2" indent="-342900" algn="just">
              <a:buFontTx/>
              <a:buChar char="-"/>
            </a:pPr>
            <a:endParaRPr lang="tr-T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629" y="0"/>
            <a:ext cx="9013371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Gold Exchange Project: </a:t>
            </a:r>
            <a:r>
              <a:rPr lang="tr-TR" sz="3200" dirty="0" smtClean="0">
                <a:latin typeface="Concord"/>
                <a:ea typeface="+mj-ea"/>
                <a:cs typeface="Concord"/>
              </a:rPr>
              <a:t>Alternative Approaches</a:t>
            </a:r>
            <a:endParaRPr lang="tr-TR" sz="3200" dirty="0"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6778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408" y="0"/>
            <a:ext cx="8867955" cy="10980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600" dirty="0" err="1" smtClean="0">
                <a:solidFill>
                  <a:schemeClr val="bg1"/>
                </a:solidFill>
                <a:latin typeface="Concord"/>
                <a:cs typeface="Concord"/>
              </a:rPr>
              <a:t>Expectations</a:t>
            </a:r>
            <a:r>
              <a:rPr lang="tr-TR" sz="3600" dirty="0" smtClean="0">
                <a:solidFill>
                  <a:schemeClr val="bg1"/>
                </a:solidFill>
                <a:latin typeface="Concord"/>
                <a:cs typeface="Concord"/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  <a:latin typeface="Concord"/>
                <a:cs typeface="Concord"/>
              </a:rPr>
              <a:t>from</a:t>
            </a:r>
            <a:r>
              <a:rPr lang="tr-TR" sz="3600" dirty="0" smtClean="0">
                <a:solidFill>
                  <a:schemeClr val="bg1"/>
                </a:solidFill>
                <a:latin typeface="Concord"/>
                <a:cs typeface="Concord"/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  <a:latin typeface="Concord"/>
                <a:cs typeface="Concord"/>
              </a:rPr>
              <a:t>the</a:t>
            </a:r>
            <a:r>
              <a:rPr lang="tr-TR" sz="3600" dirty="0" smtClean="0">
                <a:solidFill>
                  <a:schemeClr val="bg1"/>
                </a:solidFill>
                <a:latin typeface="Concord"/>
                <a:cs typeface="Concord"/>
              </a:rPr>
              <a:t> Forum</a:t>
            </a:r>
            <a:endParaRPr lang="tr-TR" sz="3600" dirty="0">
              <a:solidFill>
                <a:schemeClr val="bg1"/>
              </a:solidFill>
              <a:latin typeface="Concord"/>
              <a:ea typeface="+mj-ea"/>
              <a:cs typeface="Concor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86128"/>
            <a:ext cx="8509378" cy="4123411"/>
          </a:xfrm>
        </p:spPr>
        <p:txBody>
          <a:bodyPr/>
          <a:lstStyle/>
          <a:p>
            <a:pPr algn="just"/>
            <a:r>
              <a:rPr lang="tr-TR" sz="2400" dirty="0" smtClean="0"/>
              <a:t>Working on new approaches to execute OIC </a:t>
            </a:r>
            <a:r>
              <a:rPr lang="tr-TR" sz="2400" dirty="0"/>
              <a:t>Gold Exchange Project</a:t>
            </a:r>
          </a:p>
          <a:p>
            <a:endParaRPr lang="tr-TR" sz="2400" dirty="0"/>
          </a:p>
          <a:p>
            <a:pPr marL="342900" lvl="1" indent="-342900" algn="just">
              <a:buFont typeface="Arial"/>
              <a:buChar char="•"/>
            </a:pPr>
            <a:r>
              <a:rPr lang="tr-TR" dirty="0" smtClean="0"/>
              <a:t>Support for a</a:t>
            </a:r>
            <a:r>
              <a:rPr lang="en-US" dirty="0" err="1" smtClean="0"/>
              <a:t>ctive</a:t>
            </a:r>
            <a:r>
              <a:rPr lang="en-US" dirty="0" smtClean="0"/>
              <a:t> </a:t>
            </a:r>
            <a:r>
              <a:rPr lang="en-US" dirty="0"/>
              <a:t>promotion of the S&amp;P</a:t>
            </a:r>
            <a:r>
              <a:rPr lang="tr-TR" dirty="0"/>
              <a:t> </a:t>
            </a:r>
            <a:r>
              <a:rPr lang="en-US" dirty="0"/>
              <a:t>OIC/COMCEC </a:t>
            </a:r>
            <a:r>
              <a:rPr lang="en-US" dirty="0" err="1"/>
              <a:t>Shariah</a:t>
            </a:r>
            <a:r>
              <a:rPr lang="en-US" dirty="0"/>
              <a:t> 50 Index </a:t>
            </a:r>
            <a:r>
              <a:rPr lang="tr-TR" dirty="0"/>
              <a:t>Fund </a:t>
            </a:r>
            <a:r>
              <a:rPr lang="en-US" dirty="0"/>
              <a:t>to the investors and the finance community in</a:t>
            </a:r>
            <a:r>
              <a:rPr lang="tr-TR" dirty="0"/>
              <a:t> members’</a:t>
            </a:r>
            <a:r>
              <a:rPr lang="en-US" dirty="0"/>
              <a:t> respective countries as well as publishing the Index on the official</a:t>
            </a:r>
            <a:r>
              <a:rPr lang="tr-TR" dirty="0"/>
              <a:t> </a:t>
            </a:r>
            <a:r>
              <a:rPr lang="en-US" dirty="0"/>
              <a:t>websites of their Exchanges.</a:t>
            </a:r>
            <a:endParaRPr lang="tr-TR" dirty="0"/>
          </a:p>
          <a:p>
            <a:endParaRPr lang="tr-TR" sz="2400" dirty="0"/>
          </a:p>
          <a:p>
            <a:pPr algn="just"/>
            <a:r>
              <a:rPr lang="tr-TR" sz="2400" dirty="0" smtClean="0"/>
              <a:t>Developing a  </a:t>
            </a:r>
            <a:r>
              <a:rPr lang="tr-TR" sz="2400" dirty="0"/>
              <a:t>new </a:t>
            </a:r>
            <a:r>
              <a:rPr lang="tr-TR" sz="2400" dirty="0" smtClean="0"/>
              <a:t>project and related new task force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756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79741" y="3287357"/>
            <a:ext cx="2689562" cy="686833"/>
            <a:chOff x="6379741" y="3287357"/>
            <a:chExt cx="2689562" cy="686833"/>
          </a:xfrm>
        </p:grpSpPr>
        <p:sp>
          <p:nvSpPr>
            <p:cNvPr id="4" name="Rectangle 3"/>
            <p:cNvSpPr/>
            <p:nvPr/>
          </p:nvSpPr>
          <p:spPr>
            <a:xfrm>
              <a:off x="6624147" y="3287357"/>
              <a:ext cx="2445156" cy="522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borsa_bfi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9192"/>
            <a:stretch>
              <a:fillRect/>
            </a:stretch>
          </p:blipFill>
          <p:spPr>
            <a:xfrm>
              <a:off x="6379741" y="3287357"/>
              <a:ext cx="2689562" cy="686833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-205274" y="2079316"/>
            <a:ext cx="5225143" cy="16484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678"/>
                </a:solidFill>
                <a:latin typeface="Concord"/>
                <a:ea typeface="+mj-ea"/>
                <a:cs typeface="Concord"/>
              </a:defRPr>
            </a:lvl1pPr>
          </a:lstStyle>
          <a:p>
            <a:pPr algn="ctr"/>
            <a:r>
              <a:rPr lang="tr-TR" sz="3600" dirty="0" smtClean="0"/>
              <a:t>Thank your for your attention and  participation</a:t>
            </a:r>
          </a:p>
          <a:p>
            <a:pPr algn="ctr"/>
            <a:endParaRPr lang="tr-TR" sz="4000" dirty="0"/>
          </a:p>
          <a:p>
            <a:pPr algn="ctr"/>
            <a:endParaRPr lang="tr-TR" sz="4000" dirty="0" smtClean="0"/>
          </a:p>
          <a:p>
            <a:pPr algn="ctr"/>
            <a:r>
              <a:rPr lang="tr-TR" sz="2400" dirty="0" smtClean="0"/>
              <a:t>E-mail:    oicexchanges@borsaistanbul.com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2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098000"/>
            <a:ext cx="8229600" cy="5454374"/>
          </a:xfrm>
        </p:spPr>
        <p:txBody>
          <a:bodyPr/>
          <a:lstStyle/>
          <a:p>
            <a:pPr marL="519750" lvl="1" indent="0" algn="just">
              <a:buNone/>
            </a:pPr>
            <a:endParaRPr lang="tr-TR" sz="28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800" dirty="0" smtClean="0"/>
              <a:t>76 participants </a:t>
            </a:r>
            <a:r>
              <a:rPr lang="tr-TR" sz="2800" dirty="0"/>
              <a:t>from 16 countries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800" dirty="0" smtClean="0"/>
              <a:t>14 Exchanges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800" dirty="0" smtClean="0"/>
              <a:t>  7 Clearing, Settlement and Custodians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800" dirty="0" smtClean="0"/>
              <a:t>17</a:t>
            </a:r>
            <a:r>
              <a:rPr lang="tr-TR" sz="2800" dirty="0" smtClean="0"/>
              <a:t> </a:t>
            </a:r>
            <a:r>
              <a:rPr lang="tr-TR" sz="2800" dirty="0" smtClean="0"/>
              <a:t>Domestic/International Institutions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800" dirty="0" smtClean="0"/>
              <a:t>Full-day extensive program with distinguished guest speakers and moderators</a:t>
            </a:r>
            <a:endParaRPr lang="tr-TR" sz="28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lvl="1" algn="just"/>
            <a:endParaRPr lang="tr-TR" sz="2800" dirty="0" smtClean="0"/>
          </a:p>
          <a:p>
            <a:pPr lvl="1" algn="just"/>
            <a:endParaRPr lang="tr-TR" sz="6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4000" dirty="0" err="1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13th</a:t>
            </a:r>
            <a:r>
              <a:rPr lang="tr-TR" sz="40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OIC</a:t>
            </a:r>
            <a:r>
              <a:rPr lang="tr-TR" sz="40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Exchanges</a:t>
            </a:r>
            <a:r>
              <a:rPr lang="tr-TR" sz="40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 Forum</a:t>
            </a:r>
            <a:endParaRPr lang="tr-TR" sz="4000" dirty="0">
              <a:solidFill>
                <a:schemeClr val="bg1"/>
              </a:solidFill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41633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258322"/>
            <a:ext cx="8229600" cy="5294052"/>
          </a:xfrm>
        </p:spPr>
        <p:txBody>
          <a:bodyPr/>
          <a:lstStyle/>
          <a:p>
            <a:pPr lvl="1" algn="just"/>
            <a:endParaRPr lang="tr-TR" sz="700" dirty="0" smtClean="0"/>
          </a:p>
          <a:p>
            <a:pPr lvl="1" algn="just"/>
            <a:r>
              <a:rPr lang="tr-TR" sz="2200" b="1" dirty="0" smtClean="0"/>
              <a:t>Best Practice Session</a:t>
            </a:r>
            <a:r>
              <a:rPr lang="tr-TR" sz="2200" dirty="0" smtClean="0"/>
              <a:t>: A session where OIC Exchanges can share their own experiences, success stories and lessons learned. Peer to peer learning among OIC Exchanges</a:t>
            </a:r>
          </a:p>
          <a:p>
            <a:pPr lvl="1" algn="just"/>
            <a:endParaRPr lang="tr-TR" sz="2200" dirty="0" smtClean="0"/>
          </a:p>
          <a:p>
            <a:pPr lvl="1" algn="just"/>
            <a:r>
              <a:rPr lang="tr-TR" sz="2200" b="1" dirty="0" smtClean="0"/>
              <a:t>Capacity </a:t>
            </a:r>
            <a:r>
              <a:rPr lang="tr-TR" sz="2200" b="1" dirty="0" err="1" smtClean="0"/>
              <a:t>Building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Programmes</a:t>
            </a:r>
            <a:r>
              <a:rPr lang="tr-TR" sz="2200" b="1" dirty="0" smtClean="0"/>
              <a:t>: </a:t>
            </a:r>
          </a:p>
          <a:p>
            <a:pPr lvl="2" algn="just"/>
            <a:r>
              <a:rPr lang="tr-TR" sz="2200" dirty="0" smtClean="0"/>
              <a:t>A two day learning workshop to increase know-how on Islamic Capital Markets and </a:t>
            </a:r>
            <a:r>
              <a:rPr lang="tr-TR" sz="2200" dirty="0"/>
              <a:t>Sukuk f</a:t>
            </a:r>
            <a:r>
              <a:rPr lang="tr-TR" sz="2200" dirty="0" smtClean="0"/>
              <a:t>ollowing the Forum</a:t>
            </a:r>
          </a:p>
          <a:p>
            <a:pPr lvl="2" algn="just"/>
            <a:endParaRPr lang="tr-TR" sz="2200" dirty="0" smtClean="0"/>
          </a:p>
          <a:p>
            <a:pPr lvl="2" algn="just"/>
            <a:r>
              <a:rPr lang="tr-TR" sz="2200" dirty="0" smtClean="0"/>
              <a:t>Organized </a:t>
            </a:r>
            <a:r>
              <a:rPr lang="tr-TR" sz="2200" dirty="0"/>
              <a:t>two day Technical Capacity Building </a:t>
            </a:r>
            <a:r>
              <a:rPr lang="tr-TR" sz="2200" dirty="0" smtClean="0"/>
              <a:t>Programmes about </a:t>
            </a:r>
            <a:r>
              <a:rPr lang="tr-TR" sz="2200" dirty="0"/>
              <a:t>derivatives, FX markets, listing, index and other demanded </a:t>
            </a:r>
            <a:r>
              <a:rPr lang="tr-TR" sz="2200" dirty="0" smtClean="0"/>
              <a:t>subjects provided by </a:t>
            </a:r>
            <a:r>
              <a:rPr lang="tr-TR" sz="2200" dirty="0"/>
              <a:t>Borsa </a:t>
            </a:r>
            <a:r>
              <a:rPr lang="tr-TR" sz="2200" dirty="0" smtClean="0"/>
              <a:t>İstanbul </a:t>
            </a:r>
            <a:r>
              <a:rPr lang="tr-TR" sz="2200" dirty="0"/>
              <a:t>for </a:t>
            </a:r>
            <a:r>
              <a:rPr lang="tr-TR" sz="2200" i="1" dirty="0"/>
              <a:t>Uzbekistan Toshkent Stock Exchange</a:t>
            </a:r>
            <a:r>
              <a:rPr lang="tr-TR" sz="2200" dirty="0"/>
              <a:t> and  </a:t>
            </a:r>
            <a:r>
              <a:rPr lang="tr-TR" sz="2200" i="1" dirty="0"/>
              <a:t>Palestine Stock </a:t>
            </a:r>
            <a:r>
              <a:rPr lang="tr-TR" sz="2200" i="1" dirty="0" smtClean="0"/>
              <a:t>Exchange</a:t>
            </a:r>
          </a:p>
          <a:p>
            <a:pPr lvl="2" algn="just"/>
            <a:endParaRPr lang="tr-TR" sz="2000" dirty="0" smtClean="0"/>
          </a:p>
          <a:p>
            <a:pPr lvl="1" algn="just"/>
            <a:endParaRPr lang="tr-TR" sz="2000" dirty="0"/>
          </a:p>
          <a:p>
            <a:pPr lvl="1" algn="just"/>
            <a:endParaRPr lang="tr-TR" sz="2000" dirty="0" smtClean="0"/>
          </a:p>
          <a:p>
            <a:pPr lvl="1" algn="just"/>
            <a:endParaRPr lang="tr-TR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075" y="160322"/>
            <a:ext cx="8645856" cy="1545648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13th OIC Exchanges Forum: </a:t>
            </a:r>
            <a:r>
              <a:rPr lang="tr-TR" sz="3200" dirty="0">
                <a:latin typeface="Concord"/>
              </a:rPr>
              <a:t>What is </a:t>
            </a:r>
            <a:r>
              <a:rPr lang="tr-TR" sz="3200" dirty="0" smtClean="0">
                <a:latin typeface="Concord"/>
              </a:rPr>
              <a:t>new?</a:t>
            </a:r>
            <a:endParaRPr lang="tr-TR" sz="3200" dirty="0">
              <a:latin typeface="Concord"/>
            </a:endParaRPr>
          </a:p>
          <a:p>
            <a:pPr lvl="0">
              <a:spcBef>
                <a:spcPct val="0"/>
              </a:spcBef>
              <a:defRPr/>
            </a:pPr>
            <a:endParaRPr lang="tr-TR" sz="4400" dirty="0">
              <a:solidFill>
                <a:schemeClr val="bg1"/>
              </a:solidFill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30499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258322"/>
            <a:ext cx="8229600" cy="5294052"/>
          </a:xfrm>
        </p:spPr>
        <p:txBody>
          <a:bodyPr/>
          <a:lstStyle/>
          <a:p>
            <a:pPr lvl="1" algn="just"/>
            <a:endParaRPr lang="tr-TR" sz="700" dirty="0" smtClean="0"/>
          </a:p>
          <a:p>
            <a:pPr lvl="1" algn="just"/>
            <a:endParaRPr lang="tr-TR" sz="700" dirty="0"/>
          </a:p>
          <a:p>
            <a:pPr lvl="1" algn="just"/>
            <a:r>
              <a:rPr lang="tr-TR" b="1" dirty="0"/>
              <a:t>OIC Exchanges Statistics Report </a:t>
            </a:r>
            <a:r>
              <a:rPr lang="tr-TR" b="1" dirty="0" smtClean="0"/>
              <a:t>and Newsletter – </a:t>
            </a:r>
            <a:r>
              <a:rPr lang="tr-TR" b="1" dirty="0"/>
              <a:t>2018 </a:t>
            </a:r>
            <a:r>
              <a:rPr lang="tr-TR" dirty="0" smtClean="0"/>
              <a:t>have </a:t>
            </a:r>
            <a:r>
              <a:rPr lang="tr-TR" dirty="0"/>
              <a:t>been prepared </a:t>
            </a:r>
            <a:r>
              <a:rPr lang="tr-TR" dirty="0" smtClean="0"/>
              <a:t>and published</a:t>
            </a:r>
          </a:p>
          <a:p>
            <a:pPr lvl="1" algn="just"/>
            <a:endParaRPr lang="tr-TR" b="1" dirty="0"/>
          </a:p>
          <a:p>
            <a:pPr lvl="1" algn="just"/>
            <a:r>
              <a:rPr lang="tr-TR" b="1" dirty="0" smtClean="0"/>
              <a:t>New OIC Exchanges Website</a:t>
            </a:r>
            <a:r>
              <a:rPr lang="tr-TR" dirty="0" smtClean="0"/>
              <a:t>: OIC Exchange website has been renewed</a:t>
            </a:r>
            <a:endParaRPr lang="tr-TR" dirty="0"/>
          </a:p>
          <a:p>
            <a:pPr lvl="1" algn="just"/>
            <a:endParaRPr lang="tr-TR" dirty="0" smtClean="0"/>
          </a:p>
          <a:p>
            <a:pPr lvl="1" algn="just"/>
            <a:r>
              <a:rPr lang="tr-TR" b="1" dirty="0" smtClean="0"/>
              <a:t>Logo: </a:t>
            </a:r>
            <a:r>
              <a:rPr lang="tr-TR" dirty="0" smtClean="0"/>
              <a:t>to be decided based on your decision</a:t>
            </a:r>
          </a:p>
          <a:p>
            <a:pPr lvl="1" algn="just"/>
            <a:endParaRPr lang="tr-TR" dirty="0"/>
          </a:p>
          <a:p>
            <a:pPr lvl="1" algn="just"/>
            <a:r>
              <a:rPr lang="tr-TR" dirty="0"/>
              <a:t>Borsa İstanbul Review Special Issue on Islamic Financial Instruments and Institutions</a:t>
            </a:r>
          </a:p>
          <a:p>
            <a:pPr lvl="1" algn="just"/>
            <a:endParaRPr lang="tr-TR" dirty="0" smtClean="0"/>
          </a:p>
          <a:p>
            <a:pPr lvl="1" algn="just"/>
            <a:endParaRPr lang="tr-TR" sz="900" dirty="0"/>
          </a:p>
          <a:p>
            <a:pPr lvl="1" algn="just"/>
            <a:endParaRPr lang="tr-TR" sz="900" dirty="0" smtClean="0"/>
          </a:p>
          <a:p>
            <a:pPr lvl="1" algn="just"/>
            <a:endParaRPr lang="tr-TR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075" y="160322"/>
            <a:ext cx="8645856" cy="1545648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13th OIC Exchanges Forum: </a:t>
            </a:r>
            <a:r>
              <a:rPr lang="tr-TR" sz="3200" dirty="0">
                <a:latin typeface="Concord"/>
              </a:rPr>
              <a:t>What is new?</a:t>
            </a:r>
          </a:p>
          <a:p>
            <a:pPr lvl="0">
              <a:spcBef>
                <a:spcPct val="0"/>
              </a:spcBef>
              <a:defRPr/>
            </a:pPr>
            <a:endParaRPr lang="tr-TR" sz="4400" dirty="0">
              <a:solidFill>
                <a:schemeClr val="bg1"/>
              </a:solidFill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5694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283" y="1217657"/>
            <a:ext cx="8229600" cy="5005861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/>
              <a:t>We need your approval on OIC Exchanges Forum Logo:</a:t>
            </a:r>
            <a:endParaRPr lang="tr-TR" sz="2400" dirty="0"/>
          </a:p>
          <a:p>
            <a:pPr lvl="1" algn="just"/>
            <a:endParaRPr lang="tr-TR" sz="900" dirty="0" smtClean="0"/>
          </a:p>
          <a:p>
            <a:pPr lvl="1" algn="just"/>
            <a:endParaRPr lang="tr-TR" sz="900" dirty="0" smtClean="0"/>
          </a:p>
          <a:p>
            <a:pPr lvl="1" algn="just"/>
            <a:endParaRPr lang="tr-TR" sz="900" dirty="0"/>
          </a:p>
          <a:p>
            <a:pPr lvl="1" algn="just"/>
            <a:endParaRPr lang="tr-TR" sz="900" dirty="0"/>
          </a:p>
          <a:p>
            <a:pPr lvl="1" algn="just"/>
            <a:r>
              <a:rPr lang="tr-TR" sz="2000" b="1" dirty="0" smtClean="0"/>
              <a:t>Option 1</a:t>
            </a:r>
            <a:r>
              <a:rPr lang="tr-TR" sz="2000" dirty="0"/>
              <a:t>:</a:t>
            </a:r>
            <a:endParaRPr lang="tr-TR" sz="2000" dirty="0" smtClean="0"/>
          </a:p>
          <a:p>
            <a:pPr lvl="1" algn="just"/>
            <a:endParaRPr lang="tr-TR" sz="900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/>
          </a:p>
          <a:p>
            <a:pPr lvl="1" algn="just"/>
            <a:endParaRPr lang="tr-TR" sz="2000" b="1" dirty="0" smtClean="0"/>
          </a:p>
          <a:p>
            <a:pPr lvl="1" algn="just"/>
            <a:r>
              <a:rPr lang="tr-TR" sz="2000" b="1" dirty="0" smtClean="0"/>
              <a:t>Option 2</a:t>
            </a:r>
            <a:r>
              <a:rPr lang="tr-TR" sz="2000" dirty="0" smtClean="0"/>
              <a:t>:</a:t>
            </a:r>
            <a:endParaRPr lang="tr-TR" sz="2000" b="1" dirty="0" smtClean="0"/>
          </a:p>
          <a:p>
            <a:pPr lvl="1" algn="just"/>
            <a:endParaRPr lang="tr-TR" sz="2000" dirty="0" smtClean="0"/>
          </a:p>
          <a:p>
            <a:pPr lvl="1" algn="just"/>
            <a:endParaRPr lang="tr-TR" sz="2000" b="1" dirty="0" smtClean="0"/>
          </a:p>
          <a:p>
            <a:pPr marL="519750" lvl="1" indent="0" algn="just">
              <a:buNone/>
            </a:pPr>
            <a:endParaRPr lang="tr-TR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Concord"/>
                <a:ea typeface="+mj-ea"/>
                <a:cs typeface="Concord"/>
              </a:rPr>
              <a:t>Logo Alternatives: </a:t>
            </a:r>
            <a:r>
              <a:rPr lang="tr-TR" sz="3200" dirty="0" smtClean="0">
                <a:latin typeface="Concord"/>
                <a:ea typeface="+mj-ea"/>
                <a:cs typeface="Concord"/>
              </a:rPr>
              <a:t>What is your choice?</a:t>
            </a:r>
            <a:endParaRPr lang="tr-TR" sz="3200" dirty="0">
              <a:latin typeface="Concord"/>
              <a:ea typeface="+mj-ea"/>
              <a:cs typeface="Conco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79" y="1805182"/>
            <a:ext cx="2895794" cy="1369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579" y="3382250"/>
            <a:ext cx="2929715" cy="24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283" y="1217657"/>
            <a:ext cx="8229600" cy="5005861"/>
          </a:xfrm>
        </p:spPr>
        <p:txBody>
          <a:bodyPr/>
          <a:lstStyle/>
          <a:p>
            <a:pPr lvl="1" algn="just"/>
            <a:endParaRPr lang="tr-TR" sz="900" dirty="0" smtClean="0"/>
          </a:p>
          <a:p>
            <a:pPr lvl="1" algn="just"/>
            <a:endParaRPr lang="tr-TR" sz="900" dirty="0" smtClean="0"/>
          </a:p>
          <a:p>
            <a:pPr lvl="1" algn="just"/>
            <a:endParaRPr lang="tr-TR" sz="900" dirty="0"/>
          </a:p>
          <a:p>
            <a:pPr lvl="1" algn="just"/>
            <a:endParaRPr lang="tr-TR" sz="900" dirty="0"/>
          </a:p>
          <a:p>
            <a:pPr lvl="1" algn="just"/>
            <a:r>
              <a:rPr lang="tr-TR" sz="2000" b="1" dirty="0" smtClean="0"/>
              <a:t>Option 3</a:t>
            </a:r>
            <a:r>
              <a:rPr lang="tr-TR" sz="2000" dirty="0" smtClean="0"/>
              <a:t>:</a:t>
            </a:r>
          </a:p>
          <a:p>
            <a:pPr lvl="1" algn="just"/>
            <a:endParaRPr lang="tr-TR" sz="900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 smtClean="0"/>
          </a:p>
          <a:p>
            <a:pPr lvl="1" algn="just"/>
            <a:endParaRPr lang="tr-TR" sz="2000" b="1" dirty="0"/>
          </a:p>
          <a:p>
            <a:pPr lvl="1" algn="just"/>
            <a:endParaRPr lang="tr-TR" sz="2000" b="1" dirty="0" smtClean="0"/>
          </a:p>
          <a:p>
            <a:pPr lvl="1" algn="just"/>
            <a:r>
              <a:rPr lang="tr-TR" sz="2000" b="1" dirty="0" smtClean="0"/>
              <a:t>Option 4</a:t>
            </a:r>
            <a:r>
              <a:rPr lang="tr-TR" sz="2000" dirty="0" smtClean="0"/>
              <a:t>:</a:t>
            </a:r>
            <a:endParaRPr lang="tr-TR" sz="2000" b="1" dirty="0" smtClean="0"/>
          </a:p>
          <a:p>
            <a:pPr lvl="1" algn="just"/>
            <a:endParaRPr lang="tr-TR" sz="2000" dirty="0" smtClean="0"/>
          </a:p>
          <a:p>
            <a:pPr lvl="1" algn="just"/>
            <a:endParaRPr lang="tr-TR" sz="2000" b="1" dirty="0" smtClean="0"/>
          </a:p>
          <a:p>
            <a:pPr marL="519750" lvl="1" indent="0" algn="just">
              <a:buNone/>
            </a:pPr>
            <a:endParaRPr lang="tr-TR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09800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Concord"/>
                <a:cs typeface="Concord"/>
              </a:rPr>
              <a:t>Logo Alternatives: </a:t>
            </a:r>
            <a:r>
              <a:rPr lang="tr-TR" sz="3200" dirty="0">
                <a:latin typeface="Concord"/>
                <a:cs typeface="Concord"/>
              </a:rPr>
              <a:t>What is your choice?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66" y="1704033"/>
            <a:ext cx="3753433" cy="148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73" y="3178666"/>
            <a:ext cx="2812888" cy="30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9" y="228034"/>
            <a:ext cx="5450541" cy="6405847"/>
          </a:xfrm>
        </p:spPr>
      </p:pic>
    </p:spTree>
    <p:extLst>
      <p:ext uri="{BB962C8B-B14F-4D97-AF65-F5344CB8AC3E}">
        <p14:creationId xmlns:p14="http://schemas.microsoft.com/office/powerpoint/2010/main" val="30036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1" y="1292836"/>
            <a:ext cx="8229600" cy="4123411"/>
          </a:xfrm>
        </p:spPr>
        <p:txBody>
          <a:bodyPr/>
          <a:lstStyle/>
          <a:p>
            <a:pPr algn="just"/>
            <a:r>
              <a:rPr lang="en-US" sz="2400" dirty="0" smtClean="0"/>
              <a:t>S&amp;P </a:t>
            </a:r>
            <a:r>
              <a:rPr lang="en-US" sz="2400" dirty="0"/>
              <a:t>OIC COMCEC 50 </a:t>
            </a:r>
            <a:r>
              <a:rPr lang="en-US" sz="2400" dirty="0" err="1"/>
              <a:t>Shariah</a:t>
            </a:r>
            <a:r>
              <a:rPr lang="en-US" sz="2400" dirty="0"/>
              <a:t> Index</a:t>
            </a:r>
            <a:r>
              <a:rPr lang="tr-TR" sz="2400" dirty="0" smtClean="0"/>
              <a:t>, launched in </a:t>
            </a:r>
            <a:r>
              <a:rPr lang="tr-TR" sz="2400" dirty="0" err="1" smtClean="0"/>
              <a:t>June</a:t>
            </a:r>
            <a:r>
              <a:rPr lang="tr-TR" sz="2400" dirty="0" smtClean="0"/>
              <a:t> </a:t>
            </a:r>
            <a:r>
              <a:rPr lang="tr-TR" sz="2400" dirty="0" err="1"/>
              <a:t>22nd</a:t>
            </a:r>
            <a:r>
              <a:rPr lang="tr-TR" sz="2400" dirty="0"/>
              <a:t>, 2012 as a benchmark </a:t>
            </a:r>
            <a:r>
              <a:rPr lang="tr-TR" sz="2400" dirty="0" err="1"/>
              <a:t>index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b="1" dirty="0"/>
              <a:t>The goals are;</a:t>
            </a:r>
          </a:p>
          <a:p>
            <a:pPr lvl="1"/>
            <a:r>
              <a:rPr lang="tr-TR" dirty="0" smtClean="0"/>
              <a:t>Introducing </a:t>
            </a:r>
            <a:r>
              <a:rPr lang="tr-TR" dirty="0"/>
              <a:t>(publishing on the websites) </a:t>
            </a:r>
            <a:r>
              <a:rPr lang="tr-TR" dirty="0" smtClean="0"/>
              <a:t>and </a:t>
            </a:r>
            <a:r>
              <a:rPr lang="tr-TR" dirty="0"/>
              <a:t>promoting  the </a:t>
            </a:r>
            <a:r>
              <a:rPr lang="tr-TR" dirty="0" smtClean="0"/>
              <a:t>Index</a:t>
            </a:r>
            <a:endParaRPr lang="tr-TR" dirty="0"/>
          </a:p>
          <a:p>
            <a:pPr lvl="1" algn="just"/>
            <a:r>
              <a:rPr lang="tr-TR" dirty="0"/>
              <a:t>Developing sub-indices and financial products on the </a:t>
            </a:r>
            <a:r>
              <a:rPr lang="tr-TR" dirty="0" smtClean="0"/>
              <a:t>Index</a:t>
            </a:r>
            <a:endParaRPr lang="tr-T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408" y="0"/>
            <a:ext cx="8867955" cy="10980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tr-TR" sz="3600" dirty="0" smtClean="0">
                <a:solidFill>
                  <a:schemeClr val="bg1"/>
                </a:solidFill>
                <a:latin typeface="Concord"/>
                <a:cs typeface="Concord"/>
              </a:rPr>
              <a:t>OIC/COMCEC Index Project</a:t>
            </a:r>
            <a:endParaRPr lang="tr-TR" sz="3600" dirty="0">
              <a:solidFill>
                <a:schemeClr val="bg1"/>
              </a:solidFill>
              <a:latin typeface="Concord"/>
              <a:ea typeface="+mj-ea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42299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5481</TotalTime>
  <Words>1709</Words>
  <Application>Microsoft Office PowerPoint</Application>
  <PresentationFormat>On-screen Show (4:3)</PresentationFormat>
  <Paragraphs>214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Concord</vt:lpstr>
      <vt:lpstr>Concord Thin</vt:lpstr>
      <vt:lpstr>Office Theme</vt:lpstr>
      <vt:lpstr>13th OIC Exchanges  Forum Meeting       Dr. Recep Bildik Director, COMCEC, OIC Exchanges Forum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 RSCG 4D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Maviş</dc:creator>
  <cp:lastModifiedBy>Muhammet Mustafa Şenel</cp:lastModifiedBy>
  <cp:revision>242</cp:revision>
  <cp:lastPrinted>2019-09-25T14:37:05Z</cp:lastPrinted>
  <dcterms:created xsi:type="dcterms:W3CDTF">2013-05-20T22:51:08Z</dcterms:created>
  <dcterms:modified xsi:type="dcterms:W3CDTF">2019-10-08T10:43:13Z</dcterms:modified>
</cp:coreProperties>
</file>