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diagrams/drawing3.xml" ContentType="application/vnd.ms-office.drawingml.diagramDrawing+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handoutMasters/handoutMaster1.xml" ContentType="application/vnd.openxmlformats-officedocument.presentationml.handoutMaster+xml"/>
  <Override PartName="/ppt/diagrams/layout3.xml" ContentType="application/vnd.openxmlformats-officedocument.drawingml.diagramLayout+xml"/>
  <Override PartName="/ppt/diagrams/colors2.xml" ContentType="application/vnd.openxmlformats-officedocument.drawingml.diagramColors+xml"/>
  <Override PartName="/ppt/diagrams/layout2.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79" r:id="rId1"/>
    <p:sldMasterId id="2147484989" r:id="rId2"/>
  </p:sldMasterIdLst>
  <p:notesMasterIdLst>
    <p:notesMasterId r:id="rId19"/>
  </p:notesMasterIdLst>
  <p:handoutMasterIdLst>
    <p:handoutMasterId r:id="rId20"/>
  </p:handoutMasterIdLst>
  <p:sldIdLst>
    <p:sldId id="628" r:id="rId3"/>
    <p:sldId id="946" r:id="rId4"/>
    <p:sldId id="959" r:id="rId5"/>
    <p:sldId id="968" r:id="rId6"/>
    <p:sldId id="969" r:id="rId7"/>
    <p:sldId id="970" r:id="rId8"/>
    <p:sldId id="971" r:id="rId9"/>
    <p:sldId id="972" r:id="rId10"/>
    <p:sldId id="973" r:id="rId11"/>
    <p:sldId id="974" r:id="rId12"/>
    <p:sldId id="976" r:id="rId13"/>
    <p:sldId id="977" r:id="rId14"/>
    <p:sldId id="979" r:id="rId15"/>
    <p:sldId id="980" r:id="rId16"/>
    <p:sldId id="936" r:id="rId17"/>
    <p:sldId id="917" r:id="rId18"/>
  </p:sldIdLst>
  <p:sldSz cx="9144000" cy="6858000" type="screen4x3"/>
  <p:notesSz cx="6883400" cy="9906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D4E8"/>
    <a:srgbClr val="10253F"/>
    <a:srgbClr val="0C4144"/>
    <a:srgbClr val="40E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6" autoAdjust="0"/>
    <p:restoredTop sz="94675" autoAdjust="0"/>
  </p:normalViewPr>
  <p:slideViewPr>
    <p:cSldViewPr>
      <p:cViewPr varScale="1">
        <p:scale>
          <a:sx n="110" d="100"/>
          <a:sy n="110" d="100"/>
        </p:scale>
        <p:origin x="16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3120"/>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B5798-6CF6-4F5C-B2E4-91622685372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tr-TR"/>
        </a:p>
      </dgm:t>
    </dgm:pt>
    <dgm:pt modelId="{8B24EBC9-D8DC-4CE7-91CF-0EC28C0F9B73}">
      <dgm:prSet phldrT="[Text]" custT="1"/>
      <dgm:spPr>
        <a:solidFill>
          <a:schemeClr val="accent3">
            <a:lumMod val="60000"/>
            <a:lumOff val="40000"/>
          </a:schemeClr>
        </a:solidFill>
      </dgm:spPr>
      <dgm:t>
        <a:bodyPr/>
        <a:lstStyle/>
        <a:p>
          <a:pPr algn="ctr"/>
          <a:r>
            <a:rPr lang="tr-TR" sz="2000" b="1" dirty="0" smtClean="0">
              <a:latin typeface="Cambria" panose="02040503050406030204" pitchFamily="18" charset="0"/>
            </a:rPr>
            <a:t>Buy Side Member</a:t>
          </a:r>
        </a:p>
        <a:p>
          <a:pPr algn="just"/>
          <a:r>
            <a:rPr lang="tr-TR" sz="2000" dirty="0" smtClean="0">
              <a:latin typeface="Cambria" panose="02040503050406030204" pitchFamily="18" charset="0"/>
            </a:rPr>
            <a:t>Sells the lease certificate</a:t>
          </a:r>
        </a:p>
        <a:p>
          <a:pPr algn="just"/>
          <a:r>
            <a:rPr lang="tr-TR" sz="2000" b="0" dirty="0" smtClean="0">
              <a:solidFill>
                <a:srgbClr val="C00000"/>
              </a:solidFill>
              <a:latin typeface="Cambria" panose="02040503050406030204" pitchFamily="18" charset="0"/>
            </a:rPr>
            <a:t>with a buy-back commitment</a:t>
          </a:r>
        </a:p>
      </dgm:t>
    </dgm:pt>
    <dgm:pt modelId="{0881B2CE-82D8-47D8-8825-8553995DDA47}" type="parTrans" cxnId="{2540D701-CE30-432D-BE90-3059AE0C1ACB}">
      <dgm:prSet/>
      <dgm:spPr/>
      <dgm:t>
        <a:bodyPr/>
        <a:lstStyle/>
        <a:p>
          <a:endParaRPr lang="tr-TR"/>
        </a:p>
      </dgm:t>
    </dgm:pt>
    <dgm:pt modelId="{B5E906BA-D35C-450A-9810-A367694E1AC1}" type="sibTrans" cxnId="{2540D701-CE30-432D-BE90-3059AE0C1ACB}">
      <dgm:prSet/>
      <dgm:spPr/>
      <dgm:t>
        <a:bodyPr/>
        <a:lstStyle/>
        <a:p>
          <a:endParaRPr lang="tr-TR"/>
        </a:p>
      </dgm:t>
    </dgm:pt>
    <dgm:pt modelId="{759FC75B-559B-4E58-9E9A-D5F899C2B376}">
      <dgm:prSet phldrT="[Text]" custT="1"/>
      <dgm:spPr>
        <a:solidFill>
          <a:schemeClr val="accent6">
            <a:lumMod val="40000"/>
            <a:lumOff val="60000"/>
          </a:schemeClr>
        </a:solidFill>
      </dgm:spPr>
      <dgm:t>
        <a:bodyPr/>
        <a:lstStyle/>
        <a:p>
          <a:pPr algn="ctr"/>
          <a:r>
            <a:rPr lang="tr-TR" sz="2000" b="1" dirty="0" smtClean="0">
              <a:latin typeface="Cambria" panose="02040503050406030204" pitchFamily="18" charset="0"/>
            </a:rPr>
            <a:t>Sell Side Member</a:t>
          </a:r>
        </a:p>
        <a:p>
          <a:pPr algn="just"/>
          <a:r>
            <a:rPr lang="tr-TR" sz="2000" dirty="0" smtClean="0">
              <a:latin typeface="Cambria" panose="02040503050406030204" pitchFamily="18" charset="0"/>
            </a:rPr>
            <a:t>Buys the lease certificate</a:t>
          </a:r>
        </a:p>
        <a:p>
          <a:pPr algn="just"/>
          <a:r>
            <a:rPr lang="tr-TR" sz="2000" dirty="0" smtClean="0">
              <a:solidFill>
                <a:srgbClr val="C00000"/>
              </a:solidFill>
              <a:latin typeface="Cambria" panose="02040503050406030204" pitchFamily="18" charset="0"/>
            </a:rPr>
            <a:t>with a sell-back commitment</a:t>
          </a:r>
        </a:p>
      </dgm:t>
    </dgm:pt>
    <dgm:pt modelId="{2A77CAA9-3D69-49CF-9B43-BE3E870CA7D9}" type="parTrans" cxnId="{244B2037-BE3D-45B8-8B64-34243CD36969}">
      <dgm:prSet/>
      <dgm:spPr/>
      <dgm:t>
        <a:bodyPr/>
        <a:lstStyle/>
        <a:p>
          <a:endParaRPr lang="tr-TR"/>
        </a:p>
      </dgm:t>
    </dgm:pt>
    <dgm:pt modelId="{5BE48A06-3950-432C-8CBF-07DFF567D1A7}" type="sibTrans" cxnId="{244B2037-BE3D-45B8-8B64-34243CD36969}">
      <dgm:prSet/>
      <dgm:spPr/>
      <dgm:t>
        <a:bodyPr/>
        <a:lstStyle/>
        <a:p>
          <a:endParaRPr lang="tr-TR"/>
        </a:p>
      </dgm:t>
    </dgm:pt>
    <dgm:pt modelId="{1D37B793-9202-4F4B-8823-C47BE3F1E723}" type="pres">
      <dgm:prSet presAssocID="{2D0B5798-6CF6-4F5C-B2E4-91622685372C}" presName="Name0" presStyleCnt="0">
        <dgm:presLayoutVars>
          <dgm:chMax val="2"/>
          <dgm:chPref val="2"/>
          <dgm:animLvl val="lvl"/>
        </dgm:presLayoutVars>
      </dgm:prSet>
      <dgm:spPr/>
      <dgm:t>
        <a:bodyPr/>
        <a:lstStyle/>
        <a:p>
          <a:endParaRPr lang="tr-TR"/>
        </a:p>
      </dgm:t>
    </dgm:pt>
    <dgm:pt modelId="{B634F3F1-33C9-4CD4-A239-5FD3260C84B0}" type="pres">
      <dgm:prSet presAssocID="{2D0B5798-6CF6-4F5C-B2E4-91622685372C}" presName="LeftText" presStyleLbl="revTx" presStyleIdx="0" presStyleCnt="0">
        <dgm:presLayoutVars>
          <dgm:bulletEnabled val="1"/>
        </dgm:presLayoutVars>
      </dgm:prSet>
      <dgm:spPr/>
      <dgm:t>
        <a:bodyPr/>
        <a:lstStyle/>
        <a:p>
          <a:endParaRPr lang="tr-TR"/>
        </a:p>
      </dgm:t>
    </dgm:pt>
    <dgm:pt modelId="{3814EB57-E43D-4DB0-9A29-BB09EA5A5C9F}" type="pres">
      <dgm:prSet presAssocID="{2D0B5798-6CF6-4F5C-B2E4-91622685372C}" presName="LeftNode" presStyleLbl="bgImgPlace1" presStyleIdx="0" presStyleCnt="2" custScaleX="449230" custScaleY="97583" custLinFactX="-88811" custLinFactNeighborX="-100000" custLinFactNeighborY="-217">
        <dgm:presLayoutVars>
          <dgm:chMax val="2"/>
          <dgm:chPref val="2"/>
        </dgm:presLayoutVars>
      </dgm:prSet>
      <dgm:spPr/>
      <dgm:t>
        <a:bodyPr/>
        <a:lstStyle/>
        <a:p>
          <a:endParaRPr lang="tr-TR"/>
        </a:p>
      </dgm:t>
    </dgm:pt>
    <dgm:pt modelId="{6EB9A87F-E625-47A2-9C09-125BDC33FDB5}" type="pres">
      <dgm:prSet presAssocID="{2D0B5798-6CF6-4F5C-B2E4-91622685372C}" presName="RightText" presStyleLbl="revTx" presStyleIdx="0" presStyleCnt="0">
        <dgm:presLayoutVars>
          <dgm:bulletEnabled val="1"/>
        </dgm:presLayoutVars>
      </dgm:prSet>
      <dgm:spPr/>
      <dgm:t>
        <a:bodyPr/>
        <a:lstStyle/>
        <a:p>
          <a:endParaRPr lang="tr-TR"/>
        </a:p>
      </dgm:t>
    </dgm:pt>
    <dgm:pt modelId="{EA9C9CDF-736F-42B6-A225-38386F42225B}" type="pres">
      <dgm:prSet presAssocID="{2D0B5798-6CF6-4F5C-B2E4-91622685372C}" presName="RightNode" presStyleLbl="bgImgPlace1" presStyleIdx="1" presStyleCnt="2" custScaleX="462562" custScaleY="98017" custLinFactX="88812" custLinFactNeighborX="100000" custLinFactNeighborY="-4">
        <dgm:presLayoutVars>
          <dgm:chMax val="0"/>
          <dgm:chPref val="0"/>
        </dgm:presLayoutVars>
      </dgm:prSet>
      <dgm:spPr/>
      <dgm:t>
        <a:bodyPr/>
        <a:lstStyle/>
        <a:p>
          <a:endParaRPr lang="tr-TR"/>
        </a:p>
      </dgm:t>
    </dgm:pt>
    <dgm:pt modelId="{44161051-3F73-492A-A37C-CC9E995C6E92}" type="pres">
      <dgm:prSet presAssocID="{2D0B5798-6CF6-4F5C-B2E4-91622685372C}" presName="TopArrow" presStyleLbl="node1" presStyleIdx="0" presStyleCnt="2"/>
      <dgm:spPr>
        <a:solidFill>
          <a:schemeClr val="accent4">
            <a:lumMod val="75000"/>
          </a:schemeClr>
        </a:solidFill>
      </dgm:spPr>
    </dgm:pt>
    <dgm:pt modelId="{E12BCC9C-AA39-4876-9C16-3C925FD78A6C}" type="pres">
      <dgm:prSet presAssocID="{2D0B5798-6CF6-4F5C-B2E4-91622685372C}" presName="BottomArrow" presStyleLbl="node1" presStyleIdx="1" presStyleCnt="2"/>
      <dgm:spPr>
        <a:solidFill>
          <a:srgbClr val="00B050"/>
        </a:solidFill>
      </dgm:spPr>
    </dgm:pt>
  </dgm:ptLst>
  <dgm:cxnLst>
    <dgm:cxn modelId="{AE4487E7-EA4A-4F44-82DC-A6F27C6BE060}" type="presOf" srcId="{759FC75B-559B-4E58-9E9A-D5F899C2B376}" destId="{6EB9A87F-E625-47A2-9C09-125BDC33FDB5}" srcOrd="0" destOrd="0" presId="urn:microsoft.com/office/officeart/2009/layout/ReverseList"/>
    <dgm:cxn modelId="{ED82F916-6345-4042-B576-D686197F07B5}" type="presOf" srcId="{759FC75B-559B-4E58-9E9A-D5F899C2B376}" destId="{EA9C9CDF-736F-42B6-A225-38386F42225B}" srcOrd="1" destOrd="0" presId="urn:microsoft.com/office/officeart/2009/layout/ReverseList"/>
    <dgm:cxn modelId="{B6F0B6D5-EF11-47A8-AB8F-AA0A60A4CB80}" type="presOf" srcId="{2D0B5798-6CF6-4F5C-B2E4-91622685372C}" destId="{1D37B793-9202-4F4B-8823-C47BE3F1E723}" srcOrd="0" destOrd="0" presId="urn:microsoft.com/office/officeart/2009/layout/ReverseList"/>
    <dgm:cxn modelId="{DD3C3A63-D36D-48EB-BE6E-476E346E3B84}" type="presOf" srcId="{8B24EBC9-D8DC-4CE7-91CF-0EC28C0F9B73}" destId="{B634F3F1-33C9-4CD4-A239-5FD3260C84B0}" srcOrd="0" destOrd="0" presId="urn:microsoft.com/office/officeart/2009/layout/ReverseList"/>
    <dgm:cxn modelId="{EC00F98C-02D2-4C68-8A0F-C7D7CF1367A2}" type="presOf" srcId="{8B24EBC9-D8DC-4CE7-91CF-0EC28C0F9B73}" destId="{3814EB57-E43D-4DB0-9A29-BB09EA5A5C9F}" srcOrd="1" destOrd="0" presId="urn:microsoft.com/office/officeart/2009/layout/ReverseList"/>
    <dgm:cxn modelId="{2540D701-CE30-432D-BE90-3059AE0C1ACB}" srcId="{2D0B5798-6CF6-4F5C-B2E4-91622685372C}" destId="{8B24EBC9-D8DC-4CE7-91CF-0EC28C0F9B73}" srcOrd="0" destOrd="0" parTransId="{0881B2CE-82D8-47D8-8825-8553995DDA47}" sibTransId="{B5E906BA-D35C-450A-9810-A367694E1AC1}"/>
    <dgm:cxn modelId="{244B2037-BE3D-45B8-8B64-34243CD36969}" srcId="{2D0B5798-6CF6-4F5C-B2E4-91622685372C}" destId="{759FC75B-559B-4E58-9E9A-D5F899C2B376}" srcOrd="1" destOrd="0" parTransId="{2A77CAA9-3D69-49CF-9B43-BE3E870CA7D9}" sibTransId="{5BE48A06-3950-432C-8CBF-07DFF567D1A7}"/>
    <dgm:cxn modelId="{5EBA2736-E473-4BCA-9A2D-77E7B23B7235}" type="presParOf" srcId="{1D37B793-9202-4F4B-8823-C47BE3F1E723}" destId="{B634F3F1-33C9-4CD4-A239-5FD3260C84B0}" srcOrd="0" destOrd="0" presId="urn:microsoft.com/office/officeart/2009/layout/ReverseList"/>
    <dgm:cxn modelId="{175914E3-265B-469F-A8DE-2BA5D26E3B83}" type="presParOf" srcId="{1D37B793-9202-4F4B-8823-C47BE3F1E723}" destId="{3814EB57-E43D-4DB0-9A29-BB09EA5A5C9F}" srcOrd="1" destOrd="0" presId="urn:microsoft.com/office/officeart/2009/layout/ReverseList"/>
    <dgm:cxn modelId="{E27960BE-EA01-42FE-A0A3-D46FB785B99B}" type="presParOf" srcId="{1D37B793-9202-4F4B-8823-C47BE3F1E723}" destId="{6EB9A87F-E625-47A2-9C09-125BDC33FDB5}" srcOrd="2" destOrd="0" presId="urn:microsoft.com/office/officeart/2009/layout/ReverseList"/>
    <dgm:cxn modelId="{8DDE50FB-E13B-4893-902F-241C86D57F64}" type="presParOf" srcId="{1D37B793-9202-4F4B-8823-C47BE3F1E723}" destId="{EA9C9CDF-736F-42B6-A225-38386F42225B}" srcOrd="3" destOrd="0" presId="urn:microsoft.com/office/officeart/2009/layout/ReverseList"/>
    <dgm:cxn modelId="{9E2D70F9-BE55-4677-8937-FD536F5FABB2}" type="presParOf" srcId="{1D37B793-9202-4F4B-8823-C47BE3F1E723}" destId="{44161051-3F73-492A-A37C-CC9E995C6E92}" srcOrd="4" destOrd="0" presId="urn:microsoft.com/office/officeart/2009/layout/ReverseList"/>
    <dgm:cxn modelId="{9336B534-5E7F-4552-8489-5436B68A49B1}" type="presParOf" srcId="{1D37B793-9202-4F4B-8823-C47BE3F1E723}" destId="{E12BCC9C-AA39-4876-9C16-3C925FD78A6C}"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B5798-6CF6-4F5C-B2E4-91622685372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tr-TR"/>
        </a:p>
      </dgm:t>
    </dgm:pt>
    <dgm:pt modelId="{8B24EBC9-D8DC-4CE7-91CF-0EC28C0F9B73}">
      <dgm:prSet phldrT="[Text]" custT="1"/>
      <dgm:spPr>
        <a:solidFill>
          <a:schemeClr val="accent3">
            <a:lumMod val="60000"/>
            <a:lumOff val="40000"/>
          </a:schemeClr>
        </a:solidFill>
      </dgm:spPr>
      <dgm:t>
        <a:bodyPr/>
        <a:lstStyle/>
        <a:p>
          <a:pPr algn="ctr"/>
          <a:r>
            <a:rPr lang="tr-TR" sz="2000" b="1" dirty="0" smtClean="0">
              <a:latin typeface="Cambria" panose="02040503050406030204" pitchFamily="18" charset="0"/>
            </a:rPr>
            <a:t>Sell Side Member</a:t>
          </a:r>
        </a:p>
        <a:p>
          <a:pPr algn="just"/>
          <a:r>
            <a:rPr lang="tr-TR" sz="2000" dirty="0" smtClean="0">
              <a:latin typeface="Cambria" panose="02040503050406030204" pitchFamily="18" charset="0"/>
            </a:rPr>
            <a:t>Sells the lease certificate</a:t>
          </a:r>
        </a:p>
        <a:p>
          <a:pPr algn="just"/>
          <a:r>
            <a:rPr lang="tr-TR" sz="2000" dirty="0" smtClean="0">
              <a:latin typeface="Cambria" panose="02040503050406030204" pitchFamily="18" charset="0"/>
            </a:rPr>
            <a:t>Receives the cash amount</a:t>
          </a:r>
          <a:endParaRPr lang="tr-TR" sz="2000" b="0" dirty="0" smtClean="0">
            <a:solidFill>
              <a:srgbClr val="C00000"/>
            </a:solidFill>
            <a:latin typeface="Cambria" panose="02040503050406030204" pitchFamily="18" charset="0"/>
          </a:endParaRPr>
        </a:p>
      </dgm:t>
    </dgm:pt>
    <dgm:pt modelId="{0881B2CE-82D8-47D8-8825-8553995DDA47}" type="parTrans" cxnId="{2540D701-CE30-432D-BE90-3059AE0C1ACB}">
      <dgm:prSet/>
      <dgm:spPr/>
      <dgm:t>
        <a:bodyPr/>
        <a:lstStyle/>
        <a:p>
          <a:endParaRPr lang="tr-TR"/>
        </a:p>
      </dgm:t>
    </dgm:pt>
    <dgm:pt modelId="{B5E906BA-D35C-450A-9810-A367694E1AC1}" type="sibTrans" cxnId="{2540D701-CE30-432D-BE90-3059AE0C1ACB}">
      <dgm:prSet/>
      <dgm:spPr/>
      <dgm:t>
        <a:bodyPr/>
        <a:lstStyle/>
        <a:p>
          <a:endParaRPr lang="tr-TR"/>
        </a:p>
      </dgm:t>
    </dgm:pt>
    <dgm:pt modelId="{759FC75B-559B-4E58-9E9A-D5F899C2B376}">
      <dgm:prSet phldrT="[Text]" custT="1"/>
      <dgm:spPr>
        <a:solidFill>
          <a:schemeClr val="accent6">
            <a:lumMod val="40000"/>
            <a:lumOff val="60000"/>
          </a:schemeClr>
        </a:solidFill>
      </dgm:spPr>
      <dgm:t>
        <a:bodyPr/>
        <a:lstStyle/>
        <a:p>
          <a:pPr algn="ctr"/>
          <a:r>
            <a:rPr lang="tr-TR" sz="2000" b="1" dirty="0" smtClean="0">
              <a:latin typeface="Cambria" panose="02040503050406030204" pitchFamily="18" charset="0"/>
            </a:rPr>
            <a:t>Takasbank</a:t>
          </a:r>
        </a:p>
        <a:p>
          <a:pPr algn="just"/>
          <a:r>
            <a:rPr lang="tr-TR" sz="2000" dirty="0" smtClean="0">
              <a:latin typeface="Cambria" panose="02040503050406030204" pitchFamily="18" charset="0"/>
            </a:rPr>
            <a:t>Buys the lease certificate</a:t>
          </a:r>
        </a:p>
        <a:p>
          <a:pPr algn="just"/>
          <a:r>
            <a:rPr lang="tr-TR" sz="2000" dirty="0" smtClean="0">
              <a:latin typeface="Cambria" panose="02040503050406030204" pitchFamily="18" charset="0"/>
            </a:rPr>
            <a:t>Send the cash amount</a:t>
          </a:r>
          <a:endParaRPr lang="tr-TR" sz="2000" dirty="0" smtClean="0">
            <a:solidFill>
              <a:srgbClr val="C00000"/>
            </a:solidFill>
            <a:latin typeface="Cambria" panose="02040503050406030204" pitchFamily="18" charset="0"/>
          </a:endParaRPr>
        </a:p>
      </dgm:t>
    </dgm:pt>
    <dgm:pt modelId="{2A77CAA9-3D69-49CF-9B43-BE3E870CA7D9}" type="parTrans" cxnId="{244B2037-BE3D-45B8-8B64-34243CD36969}">
      <dgm:prSet/>
      <dgm:spPr/>
      <dgm:t>
        <a:bodyPr/>
        <a:lstStyle/>
        <a:p>
          <a:endParaRPr lang="tr-TR"/>
        </a:p>
      </dgm:t>
    </dgm:pt>
    <dgm:pt modelId="{5BE48A06-3950-432C-8CBF-07DFF567D1A7}" type="sibTrans" cxnId="{244B2037-BE3D-45B8-8B64-34243CD36969}">
      <dgm:prSet/>
      <dgm:spPr/>
      <dgm:t>
        <a:bodyPr/>
        <a:lstStyle/>
        <a:p>
          <a:endParaRPr lang="tr-TR"/>
        </a:p>
      </dgm:t>
    </dgm:pt>
    <dgm:pt modelId="{1D37B793-9202-4F4B-8823-C47BE3F1E723}" type="pres">
      <dgm:prSet presAssocID="{2D0B5798-6CF6-4F5C-B2E4-91622685372C}" presName="Name0" presStyleCnt="0">
        <dgm:presLayoutVars>
          <dgm:chMax val="2"/>
          <dgm:chPref val="2"/>
          <dgm:animLvl val="lvl"/>
        </dgm:presLayoutVars>
      </dgm:prSet>
      <dgm:spPr/>
      <dgm:t>
        <a:bodyPr/>
        <a:lstStyle/>
        <a:p>
          <a:endParaRPr lang="tr-TR"/>
        </a:p>
      </dgm:t>
    </dgm:pt>
    <dgm:pt modelId="{B634F3F1-33C9-4CD4-A239-5FD3260C84B0}" type="pres">
      <dgm:prSet presAssocID="{2D0B5798-6CF6-4F5C-B2E4-91622685372C}" presName="LeftText" presStyleLbl="revTx" presStyleIdx="0" presStyleCnt="0">
        <dgm:presLayoutVars>
          <dgm:bulletEnabled val="1"/>
        </dgm:presLayoutVars>
      </dgm:prSet>
      <dgm:spPr/>
      <dgm:t>
        <a:bodyPr/>
        <a:lstStyle/>
        <a:p>
          <a:endParaRPr lang="tr-TR"/>
        </a:p>
      </dgm:t>
    </dgm:pt>
    <dgm:pt modelId="{3814EB57-E43D-4DB0-9A29-BB09EA5A5C9F}" type="pres">
      <dgm:prSet presAssocID="{2D0B5798-6CF6-4F5C-B2E4-91622685372C}" presName="LeftNode" presStyleLbl="bgImgPlace1" presStyleIdx="0" presStyleCnt="2" custScaleX="449230" custScaleY="97583" custLinFactX="-88811" custLinFactNeighborX="-100000" custLinFactNeighborY="-217">
        <dgm:presLayoutVars>
          <dgm:chMax val="2"/>
          <dgm:chPref val="2"/>
        </dgm:presLayoutVars>
      </dgm:prSet>
      <dgm:spPr/>
      <dgm:t>
        <a:bodyPr/>
        <a:lstStyle/>
        <a:p>
          <a:endParaRPr lang="tr-TR"/>
        </a:p>
      </dgm:t>
    </dgm:pt>
    <dgm:pt modelId="{6EB9A87F-E625-47A2-9C09-125BDC33FDB5}" type="pres">
      <dgm:prSet presAssocID="{2D0B5798-6CF6-4F5C-B2E4-91622685372C}" presName="RightText" presStyleLbl="revTx" presStyleIdx="0" presStyleCnt="0">
        <dgm:presLayoutVars>
          <dgm:bulletEnabled val="1"/>
        </dgm:presLayoutVars>
      </dgm:prSet>
      <dgm:spPr/>
      <dgm:t>
        <a:bodyPr/>
        <a:lstStyle/>
        <a:p>
          <a:endParaRPr lang="tr-TR"/>
        </a:p>
      </dgm:t>
    </dgm:pt>
    <dgm:pt modelId="{EA9C9CDF-736F-42B6-A225-38386F42225B}" type="pres">
      <dgm:prSet presAssocID="{2D0B5798-6CF6-4F5C-B2E4-91622685372C}" presName="RightNode" presStyleLbl="bgImgPlace1" presStyleIdx="1" presStyleCnt="2" custScaleX="462562" custScaleY="98017" custLinFactX="88812" custLinFactNeighborX="100000" custLinFactNeighborY="-4">
        <dgm:presLayoutVars>
          <dgm:chMax val="0"/>
          <dgm:chPref val="0"/>
        </dgm:presLayoutVars>
      </dgm:prSet>
      <dgm:spPr/>
      <dgm:t>
        <a:bodyPr/>
        <a:lstStyle/>
        <a:p>
          <a:endParaRPr lang="tr-TR"/>
        </a:p>
      </dgm:t>
    </dgm:pt>
    <dgm:pt modelId="{44161051-3F73-492A-A37C-CC9E995C6E92}" type="pres">
      <dgm:prSet presAssocID="{2D0B5798-6CF6-4F5C-B2E4-91622685372C}" presName="TopArrow" presStyleLbl="node1" presStyleIdx="0" presStyleCnt="2"/>
      <dgm:spPr>
        <a:solidFill>
          <a:schemeClr val="accent4">
            <a:lumMod val="75000"/>
          </a:schemeClr>
        </a:solidFill>
      </dgm:spPr>
    </dgm:pt>
    <dgm:pt modelId="{E12BCC9C-AA39-4876-9C16-3C925FD78A6C}" type="pres">
      <dgm:prSet presAssocID="{2D0B5798-6CF6-4F5C-B2E4-91622685372C}" presName="BottomArrow" presStyleLbl="node1" presStyleIdx="1" presStyleCnt="2"/>
      <dgm:spPr>
        <a:solidFill>
          <a:srgbClr val="00B050"/>
        </a:solidFill>
      </dgm:spPr>
    </dgm:pt>
  </dgm:ptLst>
  <dgm:cxnLst>
    <dgm:cxn modelId="{0BBEC653-160F-4CA0-9E8A-5A6EB83F8B4C}" type="presOf" srcId="{759FC75B-559B-4E58-9E9A-D5F899C2B376}" destId="{EA9C9CDF-736F-42B6-A225-38386F42225B}" srcOrd="1" destOrd="0" presId="urn:microsoft.com/office/officeart/2009/layout/ReverseList"/>
    <dgm:cxn modelId="{39C3D5A2-2E26-4854-A368-93B30D42B1F6}" type="presOf" srcId="{2D0B5798-6CF6-4F5C-B2E4-91622685372C}" destId="{1D37B793-9202-4F4B-8823-C47BE3F1E723}" srcOrd="0" destOrd="0" presId="urn:microsoft.com/office/officeart/2009/layout/ReverseList"/>
    <dgm:cxn modelId="{47EF0060-AB8C-4C5E-AFEF-A71096C7783F}" type="presOf" srcId="{759FC75B-559B-4E58-9E9A-D5F899C2B376}" destId="{6EB9A87F-E625-47A2-9C09-125BDC33FDB5}" srcOrd="0" destOrd="0" presId="urn:microsoft.com/office/officeart/2009/layout/ReverseList"/>
    <dgm:cxn modelId="{EE69AF3A-E6E3-494F-9BD5-ED6ED5151265}" type="presOf" srcId="{8B24EBC9-D8DC-4CE7-91CF-0EC28C0F9B73}" destId="{3814EB57-E43D-4DB0-9A29-BB09EA5A5C9F}" srcOrd="1" destOrd="0" presId="urn:microsoft.com/office/officeart/2009/layout/ReverseList"/>
    <dgm:cxn modelId="{2540D701-CE30-432D-BE90-3059AE0C1ACB}" srcId="{2D0B5798-6CF6-4F5C-B2E4-91622685372C}" destId="{8B24EBC9-D8DC-4CE7-91CF-0EC28C0F9B73}" srcOrd="0" destOrd="0" parTransId="{0881B2CE-82D8-47D8-8825-8553995DDA47}" sibTransId="{B5E906BA-D35C-450A-9810-A367694E1AC1}"/>
    <dgm:cxn modelId="{DFFC04A0-5C5A-44CC-B12E-2C08E540EA95}" type="presOf" srcId="{8B24EBC9-D8DC-4CE7-91CF-0EC28C0F9B73}" destId="{B634F3F1-33C9-4CD4-A239-5FD3260C84B0}" srcOrd="0" destOrd="0" presId="urn:microsoft.com/office/officeart/2009/layout/ReverseList"/>
    <dgm:cxn modelId="{244B2037-BE3D-45B8-8B64-34243CD36969}" srcId="{2D0B5798-6CF6-4F5C-B2E4-91622685372C}" destId="{759FC75B-559B-4E58-9E9A-D5F899C2B376}" srcOrd="1" destOrd="0" parTransId="{2A77CAA9-3D69-49CF-9B43-BE3E870CA7D9}" sibTransId="{5BE48A06-3950-432C-8CBF-07DFF567D1A7}"/>
    <dgm:cxn modelId="{C201810E-1854-45D8-83BB-9B5F29438A36}" type="presParOf" srcId="{1D37B793-9202-4F4B-8823-C47BE3F1E723}" destId="{B634F3F1-33C9-4CD4-A239-5FD3260C84B0}" srcOrd="0" destOrd="0" presId="urn:microsoft.com/office/officeart/2009/layout/ReverseList"/>
    <dgm:cxn modelId="{6AFBA626-E608-421C-8CB6-ACC6084FEA45}" type="presParOf" srcId="{1D37B793-9202-4F4B-8823-C47BE3F1E723}" destId="{3814EB57-E43D-4DB0-9A29-BB09EA5A5C9F}" srcOrd="1" destOrd="0" presId="urn:microsoft.com/office/officeart/2009/layout/ReverseList"/>
    <dgm:cxn modelId="{183C1A8E-8847-4BB9-8E0A-67424F30298F}" type="presParOf" srcId="{1D37B793-9202-4F4B-8823-C47BE3F1E723}" destId="{6EB9A87F-E625-47A2-9C09-125BDC33FDB5}" srcOrd="2" destOrd="0" presId="urn:microsoft.com/office/officeart/2009/layout/ReverseList"/>
    <dgm:cxn modelId="{EC66452A-D8FB-4A2F-A203-4A4DBA2E8C03}" type="presParOf" srcId="{1D37B793-9202-4F4B-8823-C47BE3F1E723}" destId="{EA9C9CDF-736F-42B6-A225-38386F42225B}" srcOrd="3" destOrd="0" presId="urn:microsoft.com/office/officeart/2009/layout/ReverseList"/>
    <dgm:cxn modelId="{63E85413-67A8-4111-A9A0-766D7F727C8C}" type="presParOf" srcId="{1D37B793-9202-4F4B-8823-C47BE3F1E723}" destId="{44161051-3F73-492A-A37C-CC9E995C6E92}" srcOrd="4" destOrd="0" presId="urn:microsoft.com/office/officeart/2009/layout/ReverseList"/>
    <dgm:cxn modelId="{C23A9D8D-69B5-4618-8DB9-27BE43B29DB0}" type="presParOf" srcId="{1D37B793-9202-4F4B-8823-C47BE3F1E723}" destId="{E12BCC9C-AA39-4876-9C16-3C925FD78A6C}"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0B5798-6CF6-4F5C-B2E4-91622685372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tr-TR"/>
        </a:p>
      </dgm:t>
    </dgm:pt>
    <dgm:pt modelId="{8B24EBC9-D8DC-4CE7-91CF-0EC28C0F9B73}">
      <dgm:prSet phldrT="[Text]" custT="1"/>
      <dgm:spPr>
        <a:solidFill>
          <a:schemeClr val="accent3">
            <a:lumMod val="60000"/>
            <a:lumOff val="40000"/>
          </a:schemeClr>
        </a:solidFill>
      </dgm:spPr>
      <dgm:t>
        <a:bodyPr/>
        <a:lstStyle/>
        <a:p>
          <a:pPr algn="ctr"/>
          <a:r>
            <a:rPr lang="tr-TR" sz="2000" b="1" dirty="0" smtClean="0">
              <a:latin typeface="Cambria" panose="02040503050406030204" pitchFamily="18" charset="0"/>
            </a:rPr>
            <a:t>Takasbank</a:t>
          </a:r>
        </a:p>
        <a:p>
          <a:pPr algn="just"/>
          <a:r>
            <a:rPr lang="tr-TR" sz="2000" dirty="0" smtClean="0">
              <a:latin typeface="Cambria" panose="02040503050406030204" pitchFamily="18" charset="0"/>
            </a:rPr>
            <a:t>Sells the lease certificate</a:t>
          </a:r>
        </a:p>
        <a:p>
          <a:pPr algn="just"/>
          <a:r>
            <a:rPr lang="tr-TR" sz="2000" dirty="0" smtClean="0">
              <a:latin typeface="Cambria" panose="02040503050406030204" pitchFamily="18" charset="0"/>
            </a:rPr>
            <a:t>Receives the cash amount</a:t>
          </a:r>
          <a:endParaRPr lang="tr-TR" sz="2000" b="0" dirty="0" smtClean="0">
            <a:solidFill>
              <a:srgbClr val="C00000"/>
            </a:solidFill>
            <a:latin typeface="Cambria" panose="02040503050406030204" pitchFamily="18" charset="0"/>
          </a:endParaRPr>
        </a:p>
      </dgm:t>
    </dgm:pt>
    <dgm:pt modelId="{0881B2CE-82D8-47D8-8825-8553995DDA47}" type="parTrans" cxnId="{2540D701-CE30-432D-BE90-3059AE0C1ACB}">
      <dgm:prSet/>
      <dgm:spPr/>
      <dgm:t>
        <a:bodyPr/>
        <a:lstStyle/>
        <a:p>
          <a:endParaRPr lang="tr-TR"/>
        </a:p>
      </dgm:t>
    </dgm:pt>
    <dgm:pt modelId="{B5E906BA-D35C-450A-9810-A367694E1AC1}" type="sibTrans" cxnId="{2540D701-CE30-432D-BE90-3059AE0C1ACB}">
      <dgm:prSet/>
      <dgm:spPr/>
      <dgm:t>
        <a:bodyPr/>
        <a:lstStyle/>
        <a:p>
          <a:endParaRPr lang="tr-TR"/>
        </a:p>
      </dgm:t>
    </dgm:pt>
    <dgm:pt modelId="{759FC75B-559B-4E58-9E9A-D5F899C2B376}">
      <dgm:prSet phldrT="[Text]" custT="1"/>
      <dgm:spPr>
        <a:solidFill>
          <a:schemeClr val="accent6">
            <a:lumMod val="40000"/>
            <a:lumOff val="60000"/>
          </a:schemeClr>
        </a:solidFill>
      </dgm:spPr>
      <dgm:t>
        <a:bodyPr/>
        <a:lstStyle/>
        <a:p>
          <a:pPr algn="ctr"/>
          <a:r>
            <a:rPr lang="tr-TR" sz="2000" b="1" dirty="0" smtClean="0">
              <a:latin typeface="Cambria" panose="02040503050406030204" pitchFamily="18" charset="0"/>
            </a:rPr>
            <a:t>Sell Side Member</a:t>
          </a:r>
        </a:p>
        <a:p>
          <a:pPr algn="just"/>
          <a:r>
            <a:rPr lang="tr-TR" sz="2000" dirty="0" smtClean="0">
              <a:latin typeface="Cambria" panose="02040503050406030204" pitchFamily="18" charset="0"/>
            </a:rPr>
            <a:t>Buys the lease certificate</a:t>
          </a:r>
        </a:p>
        <a:p>
          <a:pPr algn="just"/>
          <a:r>
            <a:rPr lang="tr-TR" sz="2000" dirty="0" smtClean="0">
              <a:latin typeface="Cambria" panose="02040503050406030204" pitchFamily="18" charset="0"/>
            </a:rPr>
            <a:t>Send the cash amount</a:t>
          </a:r>
          <a:endParaRPr lang="tr-TR" sz="2000" dirty="0" smtClean="0">
            <a:solidFill>
              <a:srgbClr val="C00000"/>
            </a:solidFill>
            <a:latin typeface="Cambria" panose="02040503050406030204" pitchFamily="18" charset="0"/>
          </a:endParaRPr>
        </a:p>
      </dgm:t>
    </dgm:pt>
    <dgm:pt modelId="{2A77CAA9-3D69-49CF-9B43-BE3E870CA7D9}" type="parTrans" cxnId="{244B2037-BE3D-45B8-8B64-34243CD36969}">
      <dgm:prSet/>
      <dgm:spPr/>
      <dgm:t>
        <a:bodyPr/>
        <a:lstStyle/>
        <a:p>
          <a:endParaRPr lang="tr-TR"/>
        </a:p>
      </dgm:t>
    </dgm:pt>
    <dgm:pt modelId="{5BE48A06-3950-432C-8CBF-07DFF567D1A7}" type="sibTrans" cxnId="{244B2037-BE3D-45B8-8B64-34243CD36969}">
      <dgm:prSet/>
      <dgm:spPr/>
      <dgm:t>
        <a:bodyPr/>
        <a:lstStyle/>
        <a:p>
          <a:endParaRPr lang="tr-TR"/>
        </a:p>
      </dgm:t>
    </dgm:pt>
    <dgm:pt modelId="{1D37B793-9202-4F4B-8823-C47BE3F1E723}" type="pres">
      <dgm:prSet presAssocID="{2D0B5798-6CF6-4F5C-B2E4-91622685372C}" presName="Name0" presStyleCnt="0">
        <dgm:presLayoutVars>
          <dgm:chMax val="2"/>
          <dgm:chPref val="2"/>
          <dgm:animLvl val="lvl"/>
        </dgm:presLayoutVars>
      </dgm:prSet>
      <dgm:spPr/>
      <dgm:t>
        <a:bodyPr/>
        <a:lstStyle/>
        <a:p>
          <a:endParaRPr lang="tr-TR"/>
        </a:p>
      </dgm:t>
    </dgm:pt>
    <dgm:pt modelId="{B634F3F1-33C9-4CD4-A239-5FD3260C84B0}" type="pres">
      <dgm:prSet presAssocID="{2D0B5798-6CF6-4F5C-B2E4-91622685372C}" presName="LeftText" presStyleLbl="revTx" presStyleIdx="0" presStyleCnt="0">
        <dgm:presLayoutVars>
          <dgm:bulletEnabled val="1"/>
        </dgm:presLayoutVars>
      </dgm:prSet>
      <dgm:spPr/>
      <dgm:t>
        <a:bodyPr/>
        <a:lstStyle/>
        <a:p>
          <a:endParaRPr lang="tr-TR"/>
        </a:p>
      </dgm:t>
    </dgm:pt>
    <dgm:pt modelId="{3814EB57-E43D-4DB0-9A29-BB09EA5A5C9F}" type="pres">
      <dgm:prSet presAssocID="{2D0B5798-6CF6-4F5C-B2E4-91622685372C}" presName="LeftNode" presStyleLbl="bgImgPlace1" presStyleIdx="0" presStyleCnt="2" custScaleX="449230" custScaleY="97583" custLinFactX="-88811" custLinFactNeighborX="-100000" custLinFactNeighborY="-217">
        <dgm:presLayoutVars>
          <dgm:chMax val="2"/>
          <dgm:chPref val="2"/>
        </dgm:presLayoutVars>
      </dgm:prSet>
      <dgm:spPr/>
      <dgm:t>
        <a:bodyPr/>
        <a:lstStyle/>
        <a:p>
          <a:endParaRPr lang="tr-TR"/>
        </a:p>
      </dgm:t>
    </dgm:pt>
    <dgm:pt modelId="{6EB9A87F-E625-47A2-9C09-125BDC33FDB5}" type="pres">
      <dgm:prSet presAssocID="{2D0B5798-6CF6-4F5C-B2E4-91622685372C}" presName="RightText" presStyleLbl="revTx" presStyleIdx="0" presStyleCnt="0">
        <dgm:presLayoutVars>
          <dgm:bulletEnabled val="1"/>
        </dgm:presLayoutVars>
      </dgm:prSet>
      <dgm:spPr/>
      <dgm:t>
        <a:bodyPr/>
        <a:lstStyle/>
        <a:p>
          <a:endParaRPr lang="tr-TR"/>
        </a:p>
      </dgm:t>
    </dgm:pt>
    <dgm:pt modelId="{EA9C9CDF-736F-42B6-A225-38386F42225B}" type="pres">
      <dgm:prSet presAssocID="{2D0B5798-6CF6-4F5C-B2E4-91622685372C}" presName="RightNode" presStyleLbl="bgImgPlace1" presStyleIdx="1" presStyleCnt="2" custScaleX="462562" custScaleY="98017" custLinFactX="88812" custLinFactNeighborX="100000" custLinFactNeighborY="-4">
        <dgm:presLayoutVars>
          <dgm:chMax val="0"/>
          <dgm:chPref val="0"/>
        </dgm:presLayoutVars>
      </dgm:prSet>
      <dgm:spPr/>
      <dgm:t>
        <a:bodyPr/>
        <a:lstStyle/>
        <a:p>
          <a:endParaRPr lang="tr-TR"/>
        </a:p>
      </dgm:t>
    </dgm:pt>
    <dgm:pt modelId="{44161051-3F73-492A-A37C-CC9E995C6E92}" type="pres">
      <dgm:prSet presAssocID="{2D0B5798-6CF6-4F5C-B2E4-91622685372C}" presName="TopArrow" presStyleLbl="node1" presStyleIdx="0" presStyleCnt="2"/>
      <dgm:spPr>
        <a:solidFill>
          <a:schemeClr val="accent4">
            <a:lumMod val="75000"/>
          </a:schemeClr>
        </a:solidFill>
      </dgm:spPr>
    </dgm:pt>
    <dgm:pt modelId="{E12BCC9C-AA39-4876-9C16-3C925FD78A6C}" type="pres">
      <dgm:prSet presAssocID="{2D0B5798-6CF6-4F5C-B2E4-91622685372C}" presName="BottomArrow" presStyleLbl="node1" presStyleIdx="1" presStyleCnt="2"/>
      <dgm:spPr>
        <a:solidFill>
          <a:srgbClr val="00B050"/>
        </a:solidFill>
      </dgm:spPr>
    </dgm:pt>
  </dgm:ptLst>
  <dgm:cxnLst>
    <dgm:cxn modelId="{01EF1E49-077E-4631-A67F-562449DF81F0}" type="presOf" srcId="{759FC75B-559B-4E58-9E9A-D5F899C2B376}" destId="{6EB9A87F-E625-47A2-9C09-125BDC33FDB5}" srcOrd="0" destOrd="0" presId="urn:microsoft.com/office/officeart/2009/layout/ReverseList"/>
    <dgm:cxn modelId="{B141E602-AA34-4440-9C94-C1D9B3BC1028}" type="presOf" srcId="{2D0B5798-6CF6-4F5C-B2E4-91622685372C}" destId="{1D37B793-9202-4F4B-8823-C47BE3F1E723}" srcOrd="0" destOrd="0" presId="urn:microsoft.com/office/officeart/2009/layout/ReverseList"/>
    <dgm:cxn modelId="{D28E85B7-CC9E-4508-A295-197CAAB5993F}" type="presOf" srcId="{8B24EBC9-D8DC-4CE7-91CF-0EC28C0F9B73}" destId="{B634F3F1-33C9-4CD4-A239-5FD3260C84B0}" srcOrd="0" destOrd="0" presId="urn:microsoft.com/office/officeart/2009/layout/ReverseList"/>
    <dgm:cxn modelId="{2540D701-CE30-432D-BE90-3059AE0C1ACB}" srcId="{2D0B5798-6CF6-4F5C-B2E4-91622685372C}" destId="{8B24EBC9-D8DC-4CE7-91CF-0EC28C0F9B73}" srcOrd="0" destOrd="0" parTransId="{0881B2CE-82D8-47D8-8825-8553995DDA47}" sibTransId="{B5E906BA-D35C-450A-9810-A367694E1AC1}"/>
    <dgm:cxn modelId="{244B2037-BE3D-45B8-8B64-34243CD36969}" srcId="{2D0B5798-6CF6-4F5C-B2E4-91622685372C}" destId="{759FC75B-559B-4E58-9E9A-D5F899C2B376}" srcOrd="1" destOrd="0" parTransId="{2A77CAA9-3D69-49CF-9B43-BE3E870CA7D9}" sibTransId="{5BE48A06-3950-432C-8CBF-07DFF567D1A7}"/>
    <dgm:cxn modelId="{715C3072-6091-4B5E-A8C6-9259CEE28CFD}" type="presOf" srcId="{759FC75B-559B-4E58-9E9A-D5F899C2B376}" destId="{EA9C9CDF-736F-42B6-A225-38386F42225B}" srcOrd="1" destOrd="0" presId="urn:microsoft.com/office/officeart/2009/layout/ReverseList"/>
    <dgm:cxn modelId="{9312927A-224C-42FE-8B5D-A3A97D4D94DE}" type="presOf" srcId="{8B24EBC9-D8DC-4CE7-91CF-0EC28C0F9B73}" destId="{3814EB57-E43D-4DB0-9A29-BB09EA5A5C9F}" srcOrd="1" destOrd="0" presId="urn:microsoft.com/office/officeart/2009/layout/ReverseList"/>
    <dgm:cxn modelId="{5AF5BF5B-BB09-4DEF-925F-CBC66A88F193}" type="presParOf" srcId="{1D37B793-9202-4F4B-8823-C47BE3F1E723}" destId="{B634F3F1-33C9-4CD4-A239-5FD3260C84B0}" srcOrd="0" destOrd="0" presId="urn:microsoft.com/office/officeart/2009/layout/ReverseList"/>
    <dgm:cxn modelId="{DCA67561-EFCC-49A8-981B-E1AEB641E989}" type="presParOf" srcId="{1D37B793-9202-4F4B-8823-C47BE3F1E723}" destId="{3814EB57-E43D-4DB0-9A29-BB09EA5A5C9F}" srcOrd="1" destOrd="0" presId="urn:microsoft.com/office/officeart/2009/layout/ReverseList"/>
    <dgm:cxn modelId="{2B6BDB40-FB64-46D8-A2EE-09EE29F5D6B2}" type="presParOf" srcId="{1D37B793-9202-4F4B-8823-C47BE3F1E723}" destId="{6EB9A87F-E625-47A2-9C09-125BDC33FDB5}" srcOrd="2" destOrd="0" presId="urn:microsoft.com/office/officeart/2009/layout/ReverseList"/>
    <dgm:cxn modelId="{AC478A0E-0699-4819-BD75-3AAB190356CF}" type="presParOf" srcId="{1D37B793-9202-4F4B-8823-C47BE3F1E723}" destId="{EA9C9CDF-736F-42B6-A225-38386F42225B}" srcOrd="3" destOrd="0" presId="urn:microsoft.com/office/officeart/2009/layout/ReverseList"/>
    <dgm:cxn modelId="{92554D22-4E51-4F64-9AF4-C24D05A7F881}" type="presParOf" srcId="{1D37B793-9202-4F4B-8823-C47BE3F1E723}" destId="{44161051-3F73-492A-A37C-CC9E995C6E92}" srcOrd="4" destOrd="0" presId="urn:microsoft.com/office/officeart/2009/layout/ReverseList"/>
    <dgm:cxn modelId="{B1E7BF52-4BF2-416F-B0F4-9A239141F4CA}" type="presParOf" srcId="{1D37B793-9202-4F4B-8823-C47BE3F1E723}" destId="{E12BCC9C-AA39-4876-9C16-3C925FD78A6C}"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95300"/>
          </a:xfrm>
          <a:prstGeom prst="rect">
            <a:avLst/>
          </a:prstGeom>
        </p:spPr>
        <p:txBody>
          <a:bodyPr vert="horz" lIns="95939" tIns="47969" rIns="95939" bIns="47969" rtlCol="0"/>
          <a:lstStyle>
            <a:lvl1pPr algn="l">
              <a:defRPr sz="1300">
                <a:latin typeface="Arial" pitchFamily="34" charset="0"/>
                <a:cs typeface="Arial" pitchFamily="34" charset="0"/>
              </a:defRPr>
            </a:lvl1pPr>
          </a:lstStyle>
          <a:p>
            <a:pPr>
              <a:defRPr/>
            </a:pPr>
            <a:endParaRPr lang="tr-TR"/>
          </a:p>
        </p:txBody>
      </p:sp>
      <p:sp>
        <p:nvSpPr>
          <p:cNvPr id="3" name="Date Placeholder 2"/>
          <p:cNvSpPr>
            <a:spLocks noGrp="1"/>
          </p:cNvSpPr>
          <p:nvPr>
            <p:ph type="dt" sz="quarter" idx="1"/>
          </p:nvPr>
        </p:nvSpPr>
        <p:spPr>
          <a:xfrm>
            <a:off x="3899000" y="0"/>
            <a:ext cx="2982807" cy="495300"/>
          </a:xfrm>
          <a:prstGeom prst="rect">
            <a:avLst/>
          </a:prstGeom>
        </p:spPr>
        <p:txBody>
          <a:bodyPr vert="horz" lIns="95939" tIns="47969" rIns="95939" bIns="47969" rtlCol="0"/>
          <a:lstStyle>
            <a:lvl1pPr algn="r">
              <a:defRPr sz="1300">
                <a:latin typeface="Arial" pitchFamily="34" charset="0"/>
                <a:cs typeface="Arial" pitchFamily="34" charset="0"/>
              </a:defRPr>
            </a:lvl1pPr>
          </a:lstStyle>
          <a:p>
            <a:pPr>
              <a:defRPr/>
            </a:pPr>
            <a:endParaRPr lang="tr-TR"/>
          </a:p>
        </p:txBody>
      </p:sp>
      <p:sp>
        <p:nvSpPr>
          <p:cNvPr id="4" name="Footer Placeholder 3"/>
          <p:cNvSpPr>
            <a:spLocks noGrp="1"/>
          </p:cNvSpPr>
          <p:nvPr>
            <p:ph type="ftr" sz="quarter" idx="2"/>
          </p:nvPr>
        </p:nvSpPr>
        <p:spPr>
          <a:xfrm>
            <a:off x="0" y="9408981"/>
            <a:ext cx="2982807" cy="495300"/>
          </a:xfrm>
          <a:prstGeom prst="rect">
            <a:avLst/>
          </a:prstGeom>
        </p:spPr>
        <p:txBody>
          <a:bodyPr vert="horz" lIns="95939" tIns="47969" rIns="95939" bIns="47969" rtlCol="0" anchor="b"/>
          <a:lstStyle>
            <a:lvl1pPr algn="l">
              <a:defRPr sz="1300">
                <a:latin typeface="Arial" pitchFamily="34" charset="0"/>
                <a:cs typeface="Arial" pitchFamily="34" charset="0"/>
              </a:defRPr>
            </a:lvl1pPr>
          </a:lstStyle>
          <a:p>
            <a:pPr>
              <a:defRPr/>
            </a:pPr>
            <a:endParaRPr lang="tr-TR"/>
          </a:p>
        </p:txBody>
      </p:sp>
      <p:sp>
        <p:nvSpPr>
          <p:cNvPr id="5" name="Slide Number Placeholder 4"/>
          <p:cNvSpPr>
            <a:spLocks noGrp="1"/>
          </p:cNvSpPr>
          <p:nvPr>
            <p:ph type="sldNum" sz="quarter" idx="3"/>
          </p:nvPr>
        </p:nvSpPr>
        <p:spPr>
          <a:xfrm>
            <a:off x="3899000" y="9408981"/>
            <a:ext cx="2982807" cy="495300"/>
          </a:xfrm>
          <a:prstGeom prst="rect">
            <a:avLst/>
          </a:prstGeom>
        </p:spPr>
        <p:txBody>
          <a:bodyPr vert="horz" lIns="95939" tIns="47969" rIns="95939" bIns="47969" rtlCol="0" anchor="b"/>
          <a:lstStyle>
            <a:lvl1pPr algn="r">
              <a:defRPr sz="1300">
                <a:latin typeface="Arial" pitchFamily="34" charset="0"/>
                <a:cs typeface="Arial" pitchFamily="34" charset="0"/>
              </a:defRPr>
            </a:lvl1pPr>
          </a:lstStyle>
          <a:p>
            <a:pPr>
              <a:defRPr/>
            </a:pPr>
            <a:fld id="{A1A0EB0F-5443-49E3-9F0D-38BCCF7B644E}" type="slidenum">
              <a:rPr lang="tr-TR"/>
              <a:pPr>
                <a:defRPr/>
              </a:pPr>
              <a:t>‹#›</a:t>
            </a:fld>
            <a:endParaRPr lang="tr-TR"/>
          </a:p>
        </p:txBody>
      </p:sp>
    </p:spTree>
    <p:extLst>
      <p:ext uri="{BB962C8B-B14F-4D97-AF65-F5344CB8AC3E}">
        <p14:creationId xmlns:p14="http://schemas.microsoft.com/office/powerpoint/2010/main" val="83074310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95300"/>
          </a:xfrm>
          <a:prstGeom prst="rect">
            <a:avLst/>
          </a:prstGeom>
        </p:spPr>
        <p:txBody>
          <a:bodyPr vert="horz" lIns="95939" tIns="47969" rIns="95939" bIns="47969" rtlCol="0"/>
          <a:lstStyle>
            <a:lvl1pPr algn="l" fontAlgn="auto">
              <a:spcBef>
                <a:spcPts val="0"/>
              </a:spcBef>
              <a:spcAft>
                <a:spcPts val="0"/>
              </a:spcAft>
              <a:defRPr sz="1300">
                <a:latin typeface="+mn-lt"/>
                <a:cs typeface="+mn-cs"/>
              </a:defRPr>
            </a:lvl1pPr>
          </a:lstStyle>
          <a:p>
            <a:pPr>
              <a:defRPr/>
            </a:pPr>
            <a:endParaRPr lang="tr-TR"/>
          </a:p>
        </p:txBody>
      </p:sp>
      <p:sp>
        <p:nvSpPr>
          <p:cNvPr id="3" name="Date Placeholder 2"/>
          <p:cNvSpPr>
            <a:spLocks noGrp="1"/>
          </p:cNvSpPr>
          <p:nvPr>
            <p:ph type="dt" idx="1"/>
          </p:nvPr>
        </p:nvSpPr>
        <p:spPr>
          <a:xfrm>
            <a:off x="3899000" y="0"/>
            <a:ext cx="2982807" cy="495300"/>
          </a:xfrm>
          <a:prstGeom prst="rect">
            <a:avLst/>
          </a:prstGeom>
        </p:spPr>
        <p:txBody>
          <a:bodyPr vert="horz" lIns="95939" tIns="47969" rIns="95939" bIns="47969" rtlCol="0"/>
          <a:lstStyle>
            <a:lvl1pPr algn="r" fontAlgn="auto">
              <a:spcBef>
                <a:spcPts val="0"/>
              </a:spcBef>
              <a:spcAft>
                <a:spcPts val="0"/>
              </a:spcAft>
              <a:defRPr sz="1300">
                <a:latin typeface="+mn-lt"/>
                <a:cs typeface="+mn-cs"/>
              </a:defRPr>
            </a:lvl1pPr>
          </a:lstStyle>
          <a:p>
            <a:pPr>
              <a:defRPr/>
            </a:pPr>
            <a:endParaRPr lang="tr-TR"/>
          </a:p>
        </p:txBody>
      </p:sp>
      <p:sp>
        <p:nvSpPr>
          <p:cNvPr id="4" name="Slide Image Placeholder 3"/>
          <p:cNvSpPr>
            <a:spLocks noGrp="1" noRot="1" noChangeAspect="1"/>
          </p:cNvSpPr>
          <p:nvPr>
            <p:ph type="sldImg" idx="2"/>
          </p:nvPr>
        </p:nvSpPr>
        <p:spPr>
          <a:xfrm>
            <a:off x="965200" y="742950"/>
            <a:ext cx="4953000" cy="3714750"/>
          </a:xfrm>
          <a:prstGeom prst="rect">
            <a:avLst/>
          </a:prstGeom>
          <a:noFill/>
          <a:ln w="12700">
            <a:solidFill>
              <a:prstClr val="black"/>
            </a:solidFill>
          </a:ln>
        </p:spPr>
        <p:txBody>
          <a:bodyPr vert="horz" lIns="95939" tIns="47969" rIns="95939" bIns="47969" rtlCol="0" anchor="ctr"/>
          <a:lstStyle/>
          <a:p>
            <a:pPr lvl="0"/>
            <a:endParaRPr lang="tr-TR" noProof="0" smtClean="0"/>
          </a:p>
        </p:txBody>
      </p:sp>
      <p:sp>
        <p:nvSpPr>
          <p:cNvPr id="5" name="Notes Placeholder 4"/>
          <p:cNvSpPr>
            <a:spLocks noGrp="1"/>
          </p:cNvSpPr>
          <p:nvPr>
            <p:ph type="body" sz="quarter" idx="3"/>
          </p:nvPr>
        </p:nvSpPr>
        <p:spPr>
          <a:xfrm>
            <a:off x="688340" y="4705350"/>
            <a:ext cx="5506720" cy="4457700"/>
          </a:xfrm>
          <a:prstGeom prst="rect">
            <a:avLst/>
          </a:prstGeom>
        </p:spPr>
        <p:txBody>
          <a:bodyPr vert="horz" lIns="95939" tIns="47969" rIns="95939" bIns="4796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smtClean="0"/>
          </a:p>
        </p:txBody>
      </p:sp>
      <p:sp>
        <p:nvSpPr>
          <p:cNvPr id="6" name="Footer Placeholder 5"/>
          <p:cNvSpPr>
            <a:spLocks noGrp="1"/>
          </p:cNvSpPr>
          <p:nvPr>
            <p:ph type="ftr" sz="quarter" idx="4"/>
          </p:nvPr>
        </p:nvSpPr>
        <p:spPr>
          <a:xfrm>
            <a:off x="0" y="9408981"/>
            <a:ext cx="2982807" cy="495300"/>
          </a:xfrm>
          <a:prstGeom prst="rect">
            <a:avLst/>
          </a:prstGeom>
        </p:spPr>
        <p:txBody>
          <a:bodyPr vert="horz" lIns="95939" tIns="47969" rIns="95939" bIns="47969" rtlCol="0" anchor="b"/>
          <a:lstStyle>
            <a:lvl1pPr algn="l" fontAlgn="auto">
              <a:spcBef>
                <a:spcPts val="0"/>
              </a:spcBef>
              <a:spcAft>
                <a:spcPts val="0"/>
              </a:spcAft>
              <a:defRPr sz="1300">
                <a:latin typeface="+mn-lt"/>
                <a:cs typeface="+mn-cs"/>
              </a:defRPr>
            </a:lvl1pPr>
          </a:lstStyle>
          <a:p>
            <a:pPr>
              <a:defRPr/>
            </a:pPr>
            <a:endParaRPr lang="tr-TR"/>
          </a:p>
        </p:txBody>
      </p:sp>
      <p:sp>
        <p:nvSpPr>
          <p:cNvPr id="7" name="Slide Number Placeholder 6"/>
          <p:cNvSpPr>
            <a:spLocks noGrp="1"/>
          </p:cNvSpPr>
          <p:nvPr>
            <p:ph type="sldNum" sz="quarter" idx="5"/>
          </p:nvPr>
        </p:nvSpPr>
        <p:spPr>
          <a:xfrm>
            <a:off x="3899000" y="9408981"/>
            <a:ext cx="2982807" cy="495300"/>
          </a:xfrm>
          <a:prstGeom prst="rect">
            <a:avLst/>
          </a:prstGeom>
        </p:spPr>
        <p:txBody>
          <a:bodyPr vert="horz" lIns="95939" tIns="47969" rIns="95939" bIns="47969" rtlCol="0" anchor="b"/>
          <a:lstStyle>
            <a:lvl1pPr algn="r" fontAlgn="auto">
              <a:spcBef>
                <a:spcPts val="0"/>
              </a:spcBef>
              <a:spcAft>
                <a:spcPts val="0"/>
              </a:spcAft>
              <a:defRPr sz="1300">
                <a:latin typeface="+mn-lt"/>
                <a:cs typeface="+mn-cs"/>
              </a:defRPr>
            </a:lvl1pPr>
          </a:lstStyle>
          <a:p>
            <a:pPr>
              <a:defRPr/>
            </a:pPr>
            <a:fld id="{6C1899C3-E7A4-4B6D-B824-BD164C144066}" type="slidenum">
              <a:rPr lang="tr-TR"/>
              <a:pPr>
                <a:defRPr/>
              </a:pPr>
              <a:t>‹#›</a:t>
            </a:fld>
            <a:endParaRPr lang="tr-TR"/>
          </a:p>
        </p:txBody>
      </p:sp>
    </p:spTree>
    <p:extLst>
      <p:ext uri="{BB962C8B-B14F-4D97-AF65-F5344CB8AC3E}">
        <p14:creationId xmlns:p14="http://schemas.microsoft.com/office/powerpoint/2010/main" val="3998393212"/>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Date Placeholder 3"/>
          <p:cNvSpPr>
            <a:spLocks noGrp="1"/>
          </p:cNvSpPr>
          <p:nvPr>
            <p:ph type="dt" idx="10"/>
          </p:nvPr>
        </p:nvSpPr>
        <p:spPr/>
        <p:txBody>
          <a:bodyPr/>
          <a:lstStyle/>
          <a:p>
            <a:pPr>
              <a:defRPr/>
            </a:pPr>
            <a:endParaRPr lang="tr-TR"/>
          </a:p>
        </p:txBody>
      </p:sp>
    </p:spTree>
    <p:extLst>
      <p:ext uri="{BB962C8B-B14F-4D97-AF65-F5344CB8AC3E}">
        <p14:creationId xmlns:p14="http://schemas.microsoft.com/office/powerpoint/2010/main" val="1466745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bi_powerpoint_sunum+-02.jpg"/>
          <p:cNvPicPr>
            <a:picLocks noChangeAspect="1"/>
          </p:cNvPicPr>
          <p:nvPr userDrawn="1"/>
        </p:nvPicPr>
        <p:blipFill>
          <a:blip r:embed="rId2" cstate="print"/>
          <a:stretch>
            <a:fillRect/>
          </a:stretch>
        </p:blipFill>
        <p:spPr>
          <a:xfrm>
            <a:off x="1" y="-1"/>
            <a:ext cx="9144000" cy="6858001"/>
          </a:xfrm>
          <a:prstGeom prst="rect">
            <a:avLst/>
          </a:prstGeom>
        </p:spPr>
      </p:pic>
      <p:pic>
        <p:nvPicPr>
          <p:cNvPr id="12" name="Picture 11" descr="yatay yatirimli.jpg"/>
          <p:cNvPicPr>
            <a:picLocks noChangeAspect="1"/>
          </p:cNvPicPr>
          <p:nvPr userDrawn="1"/>
        </p:nvPicPr>
        <p:blipFill>
          <a:blip r:embed="rId3" cstate="print">
            <a:clrChange>
              <a:clrFrom>
                <a:srgbClr val="FFFFFF"/>
              </a:clrFrom>
              <a:clrTo>
                <a:srgbClr val="FFFFFF">
                  <a:alpha val="0"/>
                </a:srgbClr>
              </a:clrTo>
            </a:clrChange>
          </a:blip>
          <a:srcRect l="41801" t="62497" b="7022"/>
          <a:stretch>
            <a:fillRect/>
          </a:stretch>
        </p:blipFill>
        <p:spPr>
          <a:xfrm>
            <a:off x="6772843" y="3294221"/>
            <a:ext cx="2265333" cy="701180"/>
          </a:xfrm>
          <a:prstGeom prst="rect">
            <a:avLst/>
          </a:prstGeom>
        </p:spPr>
      </p:pic>
      <p:grpSp>
        <p:nvGrpSpPr>
          <p:cNvPr id="4" name="Group 3"/>
          <p:cNvGrpSpPr/>
          <p:nvPr userDrawn="1"/>
        </p:nvGrpSpPr>
        <p:grpSpPr>
          <a:xfrm>
            <a:off x="6379741" y="3287357"/>
            <a:ext cx="2689562" cy="686833"/>
            <a:chOff x="6379741" y="3287357"/>
            <a:chExt cx="2689562" cy="686833"/>
          </a:xfrm>
        </p:grpSpPr>
        <p:sp>
          <p:nvSpPr>
            <p:cNvPr id="5" name="Rectangle 4"/>
            <p:cNvSpPr/>
            <p:nvPr/>
          </p:nvSpPr>
          <p:spPr>
            <a:xfrm>
              <a:off x="6624147" y="3287357"/>
              <a:ext cx="2445156" cy="5229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borsa_bfi.jpg"/>
            <p:cNvPicPr>
              <a:picLocks noChangeAspect="1"/>
            </p:cNvPicPr>
            <p:nvPr/>
          </p:nvPicPr>
          <p:blipFill>
            <a:blip r:embed="rId4">
              <a:clrChange>
                <a:clrFrom>
                  <a:srgbClr val="FFFFFF"/>
                </a:clrFrom>
                <a:clrTo>
                  <a:srgbClr val="FFFFFF">
                    <a:alpha val="0"/>
                  </a:srgbClr>
                </a:clrTo>
              </a:clrChange>
            </a:blip>
            <a:srcRect t="79192"/>
            <a:stretch>
              <a:fillRect/>
            </a:stretch>
          </p:blipFill>
          <p:spPr>
            <a:xfrm>
              <a:off x="6379741" y="3287357"/>
              <a:ext cx="2689562" cy="686833"/>
            </a:xfrm>
            <a:prstGeom prst="rect">
              <a:avLst/>
            </a:prstGeom>
          </p:spPr>
        </p:pic>
      </p:grpSp>
    </p:spTree>
    <p:extLst>
      <p:ext uri="{BB962C8B-B14F-4D97-AF65-F5344CB8AC3E}">
        <p14:creationId xmlns:p14="http://schemas.microsoft.com/office/powerpoint/2010/main" val="94685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9/19/2019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dirty="0"/>
          </a:p>
        </p:txBody>
      </p:sp>
    </p:spTree>
    <p:extLst>
      <p:ext uri="{BB962C8B-B14F-4D97-AF65-F5344CB8AC3E}">
        <p14:creationId xmlns:p14="http://schemas.microsoft.com/office/powerpoint/2010/main" val="171373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9/19/2019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dirty="0"/>
          </a:p>
        </p:txBody>
      </p:sp>
    </p:spTree>
    <p:extLst>
      <p:ext uri="{BB962C8B-B14F-4D97-AF65-F5344CB8AC3E}">
        <p14:creationId xmlns:p14="http://schemas.microsoft.com/office/powerpoint/2010/main" val="2082543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a:prstGeom prst="rect">
            <a:avLst/>
          </a:prstGeom>
        </p:spPr>
        <p:txBody>
          <a:bodyPr anchor="b"/>
          <a:lstStyle>
            <a:lvl1pPr algn="l">
              <a:defRPr sz="2000" b="1"/>
            </a:lvl1pPr>
          </a:lstStyle>
          <a:p>
            <a:r>
              <a:rPr lang="tr-TR" dirty="0" smtClean="0"/>
              <a:t>Click to edit Master title style</a:t>
            </a:r>
            <a:endParaRPr lang="en-US" dirty="0"/>
          </a:p>
        </p:txBody>
      </p:sp>
      <p:sp>
        <p:nvSpPr>
          <p:cNvPr id="3" name="Content Placeholder 2"/>
          <p:cNvSpPr>
            <a:spLocks noGrp="1"/>
          </p:cNvSpPr>
          <p:nvPr>
            <p:ph idx="1"/>
          </p:nvPr>
        </p:nvSpPr>
        <p:spPr>
          <a:xfrm>
            <a:off x="3575050" y="1435100"/>
            <a:ext cx="5111750" cy="46910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dirty="0" smtClean="0"/>
              <a:t>Click to edit Master text styles</a:t>
            </a:r>
          </a:p>
          <a:p>
            <a:pPr lvl="1"/>
            <a:r>
              <a:rPr lang="tr-TR" dirty="0" smtClean="0"/>
              <a:t>Second level</a:t>
            </a:r>
          </a:p>
          <a:p>
            <a:pPr lvl="2"/>
            <a:r>
              <a:rPr lang="tr-TR" dirty="0" smtClean="0"/>
              <a:t>Third level</a:t>
            </a:r>
          </a:p>
          <a:p>
            <a:pPr lvl="3"/>
            <a:r>
              <a:rPr lang="tr-TR" dirty="0" smtClean="0"/>
              <a:t>Fourth level</a:t>
            </a:r>
          </a:p>
          <a:p>
            <a:pPr lvl="4"/>
            <a:r>
              <a:rPr lang="tr-TR" dirty="0" smtClean="0"/>
              <a:t>Fifth level</a:t>
            </a:r>
            <a:endParaRPr lang="en-US" dirty="0"/>
          </a:p>
        </p:txBody>
      </p:sp>
      <p:sp>
        <p:nvSpPr>
          <p:cNvPr id="4" name="Text Placeholder 3"/>
          <p:cNvSpPr>
            <a:spLocks noGrp="1"/>
          </p:cNvSpPr>
          <p:nvPr>
            <p:ph type="body" sz="half" idx="2"/>
          </p:nvPr>
        </p:nvSpPr>
        <p:spPr>
          <a:xfrm>
            <a:off x="457200" y="2597150"/>
            <a:ext cx="3008313" cy="35290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9/19/2019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dirty="0"/>
          </a:p>
        </p:txBody>
      </p:sp>
    </p:spTree>
    <p:extLst>
      <p:ext uri="{BB962C8B-B14F-4D97-AF65-F5344CB8AC3E}">
        <p14:creationId xmlns:p14="http://schemas.microsoft.com/office/powerpoint/2010/main" val="179890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1282699"/>
            <a:ext cx="5486400" cy="34448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9/19/2019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dirty="0"/>
          </a:p>
        </p:txBody>
      </p:sp>
    </p:spTree>
    <p:extLst>
      <p:ext uri="{BB962C8B-B14F-4D97-AF65-F5344CB8AC3E}">
        <p14:creationId xmlns:p14="http://schemas.microsoft.com/office/powerpoint/2010/main" val="28734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Media Placeholder 17"/>
          <p:cNvSpPr>
            <a:spLocks noGrp="1"/>
          </p:cNvSpPr>
          <p:nvPr>
            <p:ph type="media" sz="quarter" idx="13"/>
          </p:nvPr>
        </p:nvSpPr>
        <p:spPr>
          <a:xfrm>
            <a:off x="457200" y="1282699"/>
            <a:ext cx="8229600" cy="4816475"/>
          </a:xfrm>
          <a:prstGeom prst="rect">
            <a:avLst/>
          </a:prstGeom>
        </p:spPr>
        <p:txBody>
          <a:bodyPr/>
          <a:lstStyle/>
          <a:p>
            <a:endParaRPr lang="en-US" dirty="0"/>
          </a:p>
        </p:txBody>
      </p:sp>
      <p:sp>
        <p:nvSpPr>
          <p:cNvPr id="20" name="Text Placeholder 3"/>
          <p:cNvSpPr>
            <a:spLocks noGrp="1"/>
          </p:cNvSpPr>
          <p:nvPr>
            <p:ph type="body" sz="half" idx="2"/>
          </p:nvPr>
        </p:nvSpPr>
        <p:spPr>
          <a:xfrm>
            <a:off x="1792288" y="6356350"/>
            <a:ext cx="5486400" cy="5016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Click to edit Master text styles</a:t>
            </a:r>
          </a:p>
        </p:txBody>
      </p:sp>
    </p:spTree>
    <p:extLst>
      <p:ext uri="{BB962C8B-B14F-4D97-AF65-F5344CB8AC3E}">
        <p14:creationId xmlns:p14="http://schemas.microsoft.com/office/powerpoint/2010/main" val="220770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9/19/2019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dirty="0"/>
          </a:p>
        </p:txBody>
      </p:sp>
      <p:cxnSp>
        <p:nvCxnSpPr>
          <p:cNvPr id="7" name="Straight Connector 6"/>
          <p:cNvCxnSpPr/>
          <p:nvPr userDrawn="1"/>
        </p:nvCxnSpPr>
        <p:spPr>
          <a:xfrm>
            <a:off x="457200" y="6356349"/>
            <a:ext cx="7086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66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a:prstGeom prst="rect">
            <a:avLst/>
          </a:prstGeom>
        </p:spPr>
        <p:txBody>
          <a:bodyPr vert="eaVert"/>
          <a:lstStyle/>
          <a:p>
            <a:r>
              <a:rPr lang="tr-TR"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9/19/2019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dirty="0"/>
          </a:p>
        </p:txBody>
      </p:sp>
    </p:spTree>
    <p:extLst>
      <p:ext uri="{BB962C8B-B14F-4D97-AF65-F5344CB8AC3E}">
        <p14:creationId xmlns:p14="http://schemas.microsoft.com/office/powerpoint/2010/main" val="174430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lus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870800"/>
            <a:ext cx="8229600" cy="4123411"/>
          </a:xfrm>
          <a:prstGeom prst="rect">
            <a:avLst/>
          </a:prstGeom>
        </p:spPr>
        <p:txBody>
          <a:bodyPr/>
          <a:lstStyle>
            <a:lvl1pPr>
              <a:lnSpc>
                <a:spcPct val="90000"/>
              </a:lnSpc>
              <a:defRPr/>
            </a:lvl1pPr>
            <a:lvl2pPr indent="-223200">
              <a:lnSpc>
                <a:spcPct val="90000"/>
              </a:lnSpc>
              <a:defRPr/>
            </a:lvl2pPr>
            <a:lvl3pPr indent="-223200">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GB" dirty="0" smtClean="0"/>
          </a:p>
        </p:txBody>
      </p:sp>
    </p:spTree>
    <p:extLst>
      <p:ext uri="{BB962C8B-B14F-4D97-AF65-F5344CB8AC3E}">
        <p14:creationId xmlns:p14="http://schemas.microsoft.com/office/powerpoint/2010/main" val="17070508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lus Graphic: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509" y="1872000"/>
            <a:ext cx="3142045" cy="4104839"/>
          </a:xfrm>
          <a:prstGeom prst="rect">
            <a:avLst/>
          </a:prstGeom>
        </p:spPr>
        <p:txBody>
          <a:bodyPr/>
          <a:lstStyle>
            <a:lvl1pPr>
              <a:lnSpc>
                <a:spcPct val="90000"/>
              </a:lnSpc>
              <a:spcAft>
                <a:spcPts val="1600"/>
              </a:spcAft>
              <a:defRPr/>
            </a:lvl1pPr>
            <a:lvl2pPr>
              <a:lnSpc>
                <a:spcPct val="90000"/>
              </a:lnSpc>
              <a:spcAft>
                <a:spcPts val="1600"/>
              </a:spcAft>
              <a:defRPr/>
            </a:lvl2pPr>
            <a:lvl3pPr>
              <a:lnSpc>
                <a:spcPct val="90000"/>
              </a:lnSpc>
              <a:spcAft>
                <a:spcPts val="1600"/>
              </a:spcAft>
              <a:defRPr/>
            </a:lvl3pPr>
            <a:lvl4pPr>
              <a:lnSpc>
                <a:spcPct val="90000"/>
              </a:lnSpc>
              <a:spcAft>
                <a:spcPts val="1600"/>
              </a:spcAft>
              <a:defRPr/>
            </a:lvl4pPr>
            <a:lvl5pPr indent="-223200">
              <a:lnSpc>
                <a:spcPct val="90000"/>
              </a:lnSpc>
              <a:spcAft>
                <a:spcPts val="1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0"/>
          </p:nvPr>
        </p:nvSpPr>
        <p:spPr>
          <a:xfrm>
            <a:off x="4186238" y="1872000"/>
            <a:ext cx="4500562" cy="4096926"/>
          </a:xfrm>
          <a:prstGeom prst="rect">
            <a:avLst/>
          </a:prstGeom>
        </p:spPr>
        <p:txBody>
          <a:bodyPr/>
          <a:lstStyle/>
          <a:p>
            <a:endParaRPr lang="en-GB" dirty="0"/>
          </a:p>
        </p:txBody>
      </p:sp>
    </p:spTree>
    <p:extLst>
      <p:ext uri="{BB962C8B-B14F-4D97-AF65-F5344CB8AC3E}">
        <p14:creationId xmlns:p14="http://schemas.microsoft.com/office/powerpoint/2010/main" val="39484041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ple Images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1294" y="1346395"/>
            <a:ext cx="3924300" cy="4679421"/>
          </a:xfrm>
          <a:prstGeom prst="rect">
            <a:avLst/>
          </a:prstGeom>
        </p:spPr>
        <p:txBody>
          <a:bodyPr/>
          <a:lstStyle>
            <a:lvl1pPr>
              <a:defRPr sz="1800">
                <a:solidFill>
                  <a:schemeClr val="bg1"/>
                </a:solidFill>
              </a:defRPr>
            </a:lvl1pPr>
          </a:lstStyle>
          <a:p>
            <a:endParaRPr lang="en-GB" dirty="0"/>
          </a:p>
        </p:txBody>
      </p:sp>
      <p:sp>
        <p:nvSpPr>
          <p:cNvPr id="6" name="Picture Placeholder 4"/>
          <p:cNvSpPr>
            <a:spLocks noGrp="1"/>
          </p:cNvSpPr>
          <p:nvPr>
            <p:ph type="pic" sz="quarter" idx="11"/>
          </p:nvPr>
        </p:nvSpPr>
        <p:spPr>
          <a:xfrm>
            <a:off x="4606697" y="1346395"/>
            <a:ext cx="4091589" cy="2725416"/>
          </a:xfrm>
          <a:prstGeom prst="rect">
            <a:avLst/>
          </a:prstGeom>
        </p:spPr>
        <p:txBody>
          <a:bodyPr/>
          <a:lstStyle>
            <a:lvl1pPr>
              <a:defRPr sz="1800">
                <a:solidFill>
                  <a:schemeClr val="bg1"/>
                </a:solidFill>
              </a:defRPr>
            </a:lvl1pPr>
          </a:lstStyle>
          <a:p>
            <a:endParaRPr lang="en-GB" dirty="0"/>
          </a:p>
        </p:txBody>
      </p:sp>
      <p:sp>
        <p:nvSpPr>
          <p:cNvPr id="7" name="Picture Placeholder 4"/>
          <p:cNvSpPr>
            <a:spLocks noGrp="1"/>
          </p:cNvSpPr>
          <p:nvPr>
            <p:ph type="pic" sz="quarter" idx="12"/>
          </p:nvPr>
        </p:nvSpPr>
        <p:spPr>
          <a:xfrm>
            <a:off x="4606697" y="4275189"/>
            <a:ext cx="1943924" cy="1763705"/>
          </a:xfrm>
          <a:prstGeom prst="rect">
            <a:avLst/>
          </a:prstGeom>
        </p:spPr>
        <p:txBody>
          <a:bodyPr/>
          <a:lstStyle>
            <a:lvl1pPr>
              <a:defRPr sz="1800">
                <a:solidFill>
                  <a:schemeClr val="bg1"/>
                </a:solidFill>
              </a:defRPr>
            </a:lvl1pPr>
          </a:lstStyle>
          <a:p>
            <a:endParaRPr lang="en-GB" dirty="0"/>
          </a:p>
        </p:txBody>
      </p:sp>
      <p:sp>
        <p:nvSpPr>
          <p:cNvPr id="8" name="Picture Placeholder 4"/>
          <p:cNvSpPr>
            <a:spLocks noGrp="1"/>
          </p:cNvSpPr>
          <p:nvPr>
            <p:ph type="pic" sz="quarter" idx="13"/>
          </p:nvPr>
        </p:nvSpPr>
        <p:spPr>
          <a:xfrm>
            <a:off x="6772113" y="4275189"/>
            <a:ext cx="1943924" cy="1763705"/>
          </a:xfrm>
          <a:prstGeom prst="rect">
            <a:avLst/>
          </a:prstGeom>
        </p:spPr>
        <p:txBody>
          <a:bodyPr/>
          <a:lstStyle>
            <a:lvl1pPr>
              <a:defRPr sz="1800">
                <a:solidFill>
                  <a:schemeClr val="bg1"/>
                </a:solidFill>
              </a:defRPr>
            </a:lvl1pPr>
          </a:lstStyle>
          <a:p>
            <a:endParaRPr lang="en-GB" dirty="0"/>
          </a:p>
        </p:txBody>
      </p:sp>
    </p:spTree>
    <p:extLst>
      <p:ext uri="{BB962C8B-B14F-4D97-AF65-F5344CB8AC3E}">
        <p14:creationId xmlns:p14="http://schemas.microsoft.com/office/powerpoint/2010/main" val="10912384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5732463"/>
            <a:ext cx="6937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92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Title 5"/>
          <p:cNvSpPr>
            <a:spLocks noGrp="1"/>
          </p:cNvSpPr>
          <p:nvPr>
            <p:ph type="title"/>
          </p:nvPr>
        </p:nvSpPr>
        <p:spPr>
          <a:xfrm>
            <a:off x="0" y="0"/>
            <a:ext cx="9144000" cy="692150"/>
          </a:xfrm>
          <a:prstGeom prst="rect">
            <a:avLst/>
          </a:prstGeom>
        </p:spPr>
        <p:txBody>
          <a:bodyPr anchor="ct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tr-TR" dirty="0"/>
          </a:p>
        </p:txBody>
      </p:sp>
      <p:sp>
        <p:nvSpPr>
          <p:cNvPr id="8" name="Text Placeholder 7"/>
          <p:cNvSpPr>
            <a:spLocks noGrp="1"/>
          </p:cNvSpPr>
          <p:nvPr>
            <p:ph type="body" sz="quarter" idx="10"/>
          </p:nvPr>
        </p:nvSpPr>
        <p:spPr>
          <a:xfrm>
            <a:off x="899592" y="908720"/>
            <a:ext cx="7875908" cy="5328591"/>
          </a:xfrm>
          <a:prstGeom prst="rect">
            <a:avLst/>
          </a:prstGeom>
        </p:spPr>
        <p:txBody>
          <a:bodyPr/>
          <a:lstStyle>
            <a:lvl1pPr>
              <a:defRPr sz="2600" b="1">
                <a:latin typeface="Concord"/>
                <a:cs typeface="Arial" pitchFamily="34" charset="0"/>
              </a:defRPr>
            </a:lvl1pPr>
            <a:lvl2pPr>
              <a:defRPr sz="2400">
                <a:latin typeface="Concord"/>
                <a:cs typeface="Arial" pitchFamily="34" charset="0"/>
              </a:defRPr>
            </a:lvl2pPr>
            <a:lvl3pPr>
              <a:defRPr sz="2200">
                <a:latin typeface="Concord"/>
                <a:cs typeface="Arial" pitchFamily="34" charset="0"/>
              </a:defRPr>
            </a:lvl3pPr>
            <a:lvl4pPr>
              <a:defRPr>
                <a:latin typeface="Concord"/>
                <a:cs typeface="Arial" pitchFamily="34" charset="0"/>
              </a:defRPr>
            </a:lvl4pPr>
            <a:lvl5pPr>
              <a:defRPr sz="1700">
                <a:latin typeface="Concord"/>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9" name="Rectangle 9"/>
          <p:cNvSpPr>
            <a:spLocks noChangeArrowheads="1"/>
          </p:cNvSpPr>
          <p:nvPr userDrawn="1"/>
        </p:nvSpPr>
        <p:spPr bwMode="auto">
          <a:xfrm>
            <a:off x="7020272" y="6525344"/>
            <a:ext cx="20882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sz="1000" dirty="0" smtClean="0"/>
              <a:t> </a:t>
            </a:r>
            <a:fld id="{910CB1A6-2F31-455B-8538-65859E3E968E}" type="datetime4">
              <a:rPr lang="en-US" sz="1000" smtClean="0"/>
              <a:pPr/>
              <a:t>September 19, 2019</a:t>
            </a:fld>
            <a:r>
              <a:rPr lang="tr-TR" sz="1000" dirty="0" smtClean="0"/>
              <a:t>            </a:t>
            </a:r>
            <a:fld id="{DB626BCC-0B6D-43F1-8D5E-6975BADDBF72}" type="slidenum">
              <a:rPr lang="tr-TR" sz="1000" smtClean="0"/>
              <a:pPr/>
              <a:t>‹#›</a:t>
            </a:fld>
            <a:endParaRPr lang="tr-TR" sz="1000" dirty="0"/>
          </a:p>
        </p:txBody>
      </p:sp>
      <p:cxnSp>
        <p:nvCxnSpPr>
          <p:cNvPr id="10" name="Straight Connector 9"/>
          <p:cNvCxnSpPr/>
          <p:nvPr userDrawn="1"/>
        </p:nvCxnSpPr>
        <p:spPr>
          <a:xfrm>
            <a:off x="8532440" y="6525344"/>
            <a:ext cx="0" cy="24549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119837"/>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5732463"/>
            <a:ext cx="6937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userDrawn="1"/>
        </p:nvCxnSpPr>
        <p:spPr>
          <a:xfrm>
            <a:off x="8604448" y="6525344"/>
            <a:ext cx="0" cy="317500"/>
          </a:xfrm>
          <a:prstGeom prst="line">
            <a:avLst/>
          </a:prstGeom>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0" y="0"/>
            <a:ext cx="9144000" cy="692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Rectangle 9"/>
          <p:cNvSpPr>
            <a:spLocks noChangeArrowheads="1"/>
          </p:cNvSpPr>
          <p:nvPr userDrawn="1"/>
        </p:nvSpPr>
        <p:spPr bwMode="auto">
          <a:xfrm>
            <a:off x="7452320" y="6525344"/>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fld id="{910CB1A6-2F31-455B-8538-65859E3E968E}" type="datetime4">
              <a:rPr lang="en-US" sz="1000" smtClean="0"/>
              <a:pPr/>
              <a:t>September 19, 2019</a:t>
            </a:fld>
            <a:r>
              <a:rPr lang="tr-TR" sz="1000" dirty="0" smtClean="0"/>
              <a:t>       </a:t>
            </a:r>
            <a:fld id="{DB626BCC-0B6D-43F1-8D5E-6975BADDBF72}" type="slidenum">
              <a:rPr lang="tr-TR" sz="1000" smtClean="0"/>
              <a:pPr/>
              <a:t>‹#›</a:t>
            </a:fld>
            <a:endParaRPr lang="tr-TR" sz="1000" dirty="0"/>
          </a:p>
        </p:txBody>
      </p:sp>
      <p:sp>
        <p:nvSpPr>
          <p:cNvPr id="6" name="Title 5"/>
          <p:cNvSpPr>
            <a:spLocks noGrp="1"/>
          </p:cNvSpPr>
          <p:nvPr>
            <p:ph type="title"/>
          </p:nvPr>
        </p:nvSpPr>
        <p:spPr>
          <a:xfrm>
            <a:off x="0" y="0"/>
            <a:ext cx="9144000" cy="692150"/>
          </a:xfrm>
          <a:prstGeom prst="rect">
            <a:avLst/>
          </a:prstGeom>
        </p:spPr>
        <p:txBody>
          <a:bodyPr anchor="ct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tr-TR" dirty="0"/>
          </a:p>
        </p:txBody>
      </p:sp>
      <p:sp>
        <p:nvSpPr>
          <p:cNvPr id="7" name="Rectangle 6"/>
          <p:cNvSpPr/>
          <p:nvPr userDrawn="1"/>
        </p:nvSpPr>
        <p:spPr>
          <a:xfrm>
            <a:off x="1707820" y="2163341"/>
            <a:ext cx="6030416" cy="1769715"/>
          </a:xfrm>
          <a:prstGeom prst="rect">
            <a:avLst/>
          </a:prstGeom>
        </p:spPr>
        <p:txBody>
          <a:bodyPr wrap="square">
            <a:spAutoFit/>
          </a:bodyPr>
          <a:lstStyle/>
          <a:p>
            <a:r>
              <a:rPr lang="tr-TR" sz="2600" b="1" dirty="0">
                <a:latin typeface="Concord"/>
                <a:cs typeface="Arial" pitchFamily="34" charset="0"/>
              </a:rPr>
              <a:t>• Lorem ipsom dolor. Arial Bold 26 pt</a:t>
            </a:r>
          </a:p>
          <a:p>
            <a:r>
              <a:rPr lang="pt-BR" sz="2400" dirty="0">
                <a:latin typeface="Concord"/>
                <a:cs typeface="Arial" pitchFamily="34" charset="0"/>
              </a:rPr>
              <a:t>• Lorem ipsom dolor. Arial Regular 24 pt</a:t>
            </a:r>
          </a:p>
          <a:p>
            <a:r>
              <a:rPr lang="pt-BR" sz="2200" dirty="0">
                <a:latin typeface="Concord"/>
                <a:cs typeface="Arial" pitchFamily="34" charset="0"/>
              </a:rPr>
              <a:t>• Lorem ipsom dolor. Arial Regular 22 pt</a:t>
            </a:r>
          </a:p>
          <a:p>
            <a:r>
              <a:rPr lang="pt-BR" sz="2000" dirty="0">
                <a:latin typeface="Concord"/>
                <a:cs typeface="Arial" pitchFamily="34" charset="0"/>
              </a:rPr>
              <a:t>• Lorem ipsom dolor. Arial Regular 20 pt</a:t>
            </a:r>
          </a:p>
          <a:p>
            <a:r>
              <a:rPr lang="pt-BR" sz="1700" dirty="0">
                <a:latin typeface="Concord"/>
                <a:cs typeface="Arial" pitchFamily="34" charset="0"/>
              </a:rPr>
              <a:t>• Lorem ipsom dolor. Arial Regular 17 pt</a:t>
            </a:r>
            <a:endParaRPr lang="tr-TR" sz="1700" dirty="0">
              <a:latin typeface="Concord"/>
              <a:cs typeface="Arial" pitchFamily="34" charset="0"/>
            </a:endParaRPr>
          </a:p>
        </p:txBody>
      </p:sp>
    </p:spTree>
    <p:extLst>
      <p:ext uri="{BB962C8B-B14F-4D97-AF65-F5344CB8AC3E}">
        <p14:creationId xmlns:p14="http://schemas.microsoft.com/office/powerpoint/2010/main" val="2383177850"/>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13" y="2276475"/>
            <a:ext cx="165258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userDrawn="1"/>
        </p:nvCxnSpPr>
        <p:spPr>
          <a:xfrm>
            <a:off x="3132138" y="2276475"/>
            <a:ext cx="0" cy="2363788"/>
          </a:xfrm>
          <a:prstGeom prst="line">
            <a:avLst/>
          </a:prstGeom>
        </p:spPr>
        <p:style>
          <a:lnRef idx="2">
            <a:schemeClr val="dk1"/>
          </a:lnRef>
          <a:fillRef idx="0">
            <a:schemeClr val="dk1"/>
          </a:fillRef>
          <a:effectRef idx="1">
            <a:schemeClr val="dk1"/>
          </a:effectRef>
          <a:fontRef idx="minor">
            <a:schemeClr val="tx1"/>
          </a:fontRef>
        </p:style>
      </p:cxnSp>
      <p:sp>
        <p:nvSpPr>
          <p:cNvPr id="4" name="Rectangle 8"/>
          <p:cNvSpPr>
            <a:spLocks noChangeArrowheads="1"/>
          </p:cNvSpPr>
          <p:nvPr userDrawn="1"/>
        </p:nvSpPr>
        <p:spPr bwMode="auto">
          <a:xfrm>
            <a:off x="3779912" y="3165981"/>
            <a:ext cx="4679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3200" b="1" dirty="0" smtClean="0"/>
              <a:t>Thank you </a:t>
            </a:r>
            <a:r>
              <a:rPr lang="tr-TR" sz="3200" b="1" dirty="0" smtClean="0">
                <a:sym typeface="Wingdings" panose="05000000000000000000" pitchFamily="2" charset="2"/>
              </a:rPr>
              <a:t></a:t>
            </a:r>
            <a:endParaRPr lang="tr-TR" sz="3200" b="1" dirty="0"/>
          </a:p>
        </p:txBody>
      </p:sp>
    </p:spTree>
    <p:extLst>
      <p:ext uri="{BB962C8B-B14F-4D97-AF65-F5344CB8AC3E}">
        <p14:creationId xmlns:p14="http://schemas.microsoft.com/office/powerpoint/2010/main" val="412440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38AC2F7-AA4F-47A9-9111-DCCE245085BE}" type="datetime4">
              <a:rPr lang="en-US" smtClean="0"/>
              <a:pPr/>
              <a:t>September 19, 2019</a:t>
            </a:fld>
            <a:endParaRPr lang="tr-T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B7BF66-660D-455A-87D9-80A0B96E42FD}" type="slidenum">
              <a:rPr lang="tr-TR" smtClean="0"/>
              <a:pPr/>
              <a:t>‹#›</a:t>
            </a:fld>
            <a:endParaRPr lang="tr-TR" dirty="0"/>
          </a:p>
        </p:txBody>
      </p:sp>
    </p:spTree>
    <p:extLst>
      <p:ext uri="{BB962C8B-B14F-4D97-AF65-F5344CB8AC3E}">
        <p14:creationId xmlns:p14="http://schemas.microsoft.com/office/powerpoint/2010/main" val="334238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9/19/2019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dirty="0"/>
          </a:p>
        </p:txBody>
      </p:sp>
    </p:spTree>
    <p:extLst>
      <p:ext uri="{BB962C8B-B14F-4D97-AF65-F5344CB8AC3E}">
        <p14:creationId xmlns:p14="http://schemas.microsoft.com/office/powerpoint/2010/main" val="110309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03678"/>
                </a:solidFill>
              </a:defRPr>
            </a:lvl1pPr>
          </a:lstStyle>
          <a:p>
            <a:r>
              <a:rPr lang="tr-TR"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Tree>
    <p:extLst>
      <p:ext uri="{BB962C8B-B14F-4D97-AF65-F5344CB8AC3E}">
        <p14:creationId xmlns:p14="http://schemas.microsoft.com/office/powerpoint/2010/main" val="67293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9/19/2019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dirty="0"/>
          </a:p>
        </p:txBody>
      </p:sp>
    </p:spTree>
    <p:extLst>
      <p:ext uri="{BB962C8B-B14F-4D97-AF65-F5344CB8AC3E}">
        <p14:creationId xmlns:p14="http://schemas.microsoft.com/office/powerpoint/2010/main" val="426971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2F1B69-364D-2C44-B45F-4E0BCDEB2EF9}" type="datetimeFigureOut">
              <a:rPr lang="en-US" smtClean="0"/>
              <a:pPr/>
              <a:t>9/19/2019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6D583DA-B2C2-7340-8950-57E15477284C}" type="slidenum">
              <a:rPr lang="en-US" smtClean="0"/>
              <a:pPr/>
              <a:t>‹#›</a:t>
            </a:fld>
            <a:endParaRPr lang="en-US" dirty="0"/>
          </a:p>
        </p:txBody>
      </p:sp>
    </p:spTree>
    <p:extLst>
      <p:ext uri="{BB962C8B-B14F-4D97-AF65-F5344CB8AC3E}">
        <p14:creationId xmlns:p14="http://schemas.microsoft.com/office/powerpoint/2010/main" val="1879221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6.jpeg"/><Relationship Id="rId2" Type="http://schemas.openxmlformats.org/officeDocument/2006/relationships/slideLayout" Target="../slideLayouts/slideLayout7.xml"/><Relationship Id="rId16"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91867"/>
      </p:ext>
    </p:extLst>
  </p:cSld>
  <p:clrMap bg1="lt1" tx1="dk1" bg2="lt2" tx2="dk2" accent1="accent1" accent2="accent2" accent3="accent3" accent4="accent4" accent5="accent5" accent6="accent6" hlink="hlink" folHlink="folHlink"/>
  <p:sldLayoutIdLst>
    <p:sldLayoutId id="2147484990" r:id="rId1"/>
    <p:sldLayoutId id="2147484988" r:id="rId2"/>
    <p:sldLayoutId id="2147484987" r:id="rId3"/>
    <p:sldLayoutId id="2147484978" r:id="rId4"/>
    <p:sldLayoutId id="214748500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Picture 28" descr="bi_powerpoint_sunum++-02.jpg"/>
          <p:cNvPicPr>
            <a:picLocks noChangeAspect="1"/>
          </p:cNvPicPr>
          <p:nvPr userDrawn="1"/>
        </p:nvPicPr>
        <p:blipFill>
          <a:blip r:embed="rId16" cstate="print"/>
          <a:stretch>
            <a:fillRect/>
          </a:stretch>
        </p:blipFill>
        <p:spPr>
          <a:xfrm>
            <a:off x="0" y="0"/>
            <a:ext cx="9144000" cy="6858000"/>
          </a:xfrm>
          <a:prstGeom prst="rect">
            <a:avLst/>
          </a:prstGeom>
        </p:spPr>
      </p:pic>
      <p:cxnSp>
        <p:nvCxnSpPr>
          <p:cNvPr id="21" name="Straight Connector 20"/>
          <p:cNvCxnSpPr/>
          <p:nvPr userDrawn="1"/>
        </p:nvCxnSpPr>
        <p:spPr>
          <a:xfrm>
            <a:off x="0" y="6236311"/>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0" y="-6413"/>
            <a:ext cx="9144000" cy="1109594"/>
          </a:xfrm>
          <a:prstGeom prst="rect">
            <a:avLst/>
          </a:prstGeom>
          <a:solidFill>
            <a:srgbClr val="0093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descr="yatay.jpg"/>
          <p:cNvPicPr>
            <a:picLocks noChangeAspect="1"/>
          </p:cNvPicPr>
          <p:nvPr userDrawn="1"/>
        </p:nvPicPr>
        <p:blipFill>
          <a:blip r:embed="rId17" cstate="print"/>
          <a:srcRect l="6731" t="14805" r="11194" b="29796"/>
          <a:stretch>
            <a:fillRect/>
          </a:stretch>
        </p:blipFill>
        <p:spPr>
          <a:xfrm>
            <a:off x="171968" y="6343739"/>
            <a:ext cx="1110927" cy="443152"/>
          </a:xfrm>
          <a:prstGeom prst="rect">
            <a:avLst/>
          </a:prstGeom>
        </p:spPr>
      </p:pic>
    </p:spTree>
    <p:extLst>
      <p:ext uri="{BB962C8B-B14F-4D97-AF65-F5344CB8AC3E}">
        <p14:creationId xmlns:p14="http://schemas.microsoft.com/office/powerpoint/2010/main" val="2542502004"/>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 id="2147485002" r:id="rId12"/>
    <p:sldLayoutId id="2147485003" r:id="rId13"/>
    <p:sldLayoutId id="2147485004" r:id="rId14"/>
  </p:sldLayoutIdLst>
  <p:txStyles>
    <p:titleStyle>
      <a:lvl1pPr algn="l" defTabSz="457200" rtl="0" eaLnBrk="1" latinLnBrk="0" hangingPunct="1">
        <a:spcBef>
          <a:spcPct val="0"/>
        </a:spcBef>
        <a:buNone/>
        <a:defRPr sz="4400" kern="1200">
          <a:solidFill>
            <a:srgbClr val="009FC2"/>
          </a:solidFill>
          <a:latin typeface="Concord"/>
          <a:ea typeface="+mj-ea"/>
          <a:cs typeface="Concord"/>
        </a:defRPr>
      </a:lvl1pPr>
    </p:titleStyle>
    <p:bodyStyle>
      <a:lvl1pPr marL="342900" indent="-342900" algn="l" defTabSz="457200" rtl="0" eaLnBrk="1" latinLnBrk="0" hangingPunct="1">
        <a:spcBef>
          <a:spcPct val="20000"/>
        </a:spcBef>
        <a:buFont typeface="Arial"/>
        <a:buChar char="•"/>
        <a:defRPr sz="2800" b="0" i="0" kern="1200">
          <a:solidFill>
            <a:srgbClr val="009FC2"/>
          </a:solidFill>
          <a:latin typeface="Concord Thin"/>
          <a:ea typeface="+mn-ea"/>
          <a:cs typeface="Concord Thin"/>
        </a:defRPr>
      </a:lvl1pPr>
      <a:lvl2pPr marL="742950" indent="-285750" algn="l" defTabSz="457200" rtl="0" eaLnBrk="1" latinLnBrk="0" hangingPunct="1">
        <a:spcBef>
          <a:spcPct val="20000"/>
        </a:spcBef>
        <a:buFont typeface="Arial"/>
        <a:buChar char="–"/>
        <a:defRPr sz="2400" b="0" i="0" kern="1200">
          <a:solidFill>
            <a:srgbClr val="009FC2"/>
          </a:solidFill>
          <a:latin typeface="Concord Thin"/>
          <a:ea typeface="+mn-ea"/>
          <a:cs typeface="Concord Thin"/>
        </a:defRPr>
      </a:lvl2pPr>
      <a:lvl3pPr marL="1143000" indent="-228600" algn="l" defTabSz="457200" rtl="0" eaLnBrk="1" latinLnBrk="0" hangingPunct="1">
        <a:spcBef>
          <a:spcPct val="20000"/>
        </a:spcBef>
        <a:buFont typeface="Arial"/>
        <a:buChar char="•"/>
        <a:defRPr sz="2000" b="0" i="0" kern="1200">
          <a:solidFill>
            <a:srgbClr val="009FC2"/>
          </a:solidFill>
          <a:latin typeface="Concord Thin"/>
          <a:ea typeface="+mn-ea"/>
          <a:cs typeface="Concord Thin"/>
        </a:defRPr>
      </a:lvl3pPr>
      <a:lvl4pPr marL="1600200" indent="-228600" algn="l" defTabSz="457200" rtl="0" eaLnBrk="1" latinLnBrk="0" hangingPunct="1">
        <a:spcBef>
          <a:spcPct val="20000"/>
        </a:spcBef>
        <a:buFont typeface="Arial"/>
        <a:buChar char="–"/>
        <a:defRPr sz="1800" b="0" i="0" kern="1200">
          <a:solidFill>
            <a:srgbClr val="009FC2"/>
          </a:solidFill>
          <a:latin typeface="Concord Thin"/>
          <a:ea typeface="+mn-ea"/>
          <a:cs typeface="Concord Thin"/>
        </a:defRPr>
      </a:lvl4pPr>
      <a:lvl5pPr marL="2057400" indent="-228600" algn="l" defTabSz="457200" rtl="0" eaLnBrk="1" latinLnBrk="0" hangingPunct="1">
        <a:spcBef>
          <a:spcPct val="20000"/>
        </a:spcBef>
        <a:buFont typeface="Arial"/>
        <a:buChar char="»"/>
        <a:defRPr sz="1600" b="0" i="0" kern="1200">
          <a:solidFill>
            <a:srgbClr val="009FC2"/>
          </a:solidFill>
          <a:latin typeface="Concord Thin"/>
          <a:ea typeface="+mn-ea"/>
          <a:cs typeface="Concord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86600"/>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a:xfrm>
            <a:off x="827584" y="908720"/>
            <a:ext cx="7875908" cy="5328591"/>
          </a:xfrm>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552091" y="836712"/>
            <a:ext cx="8325901"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tr-TR" sz="3000" b="1" dirty="0">
                <a:solidFill>
                  <a:schemeClr val="accent5">
                    <a:lumMod val="75000"/>
                  </a:schemeClr>
                </a:solidFill>
                <a:latin typeface="Cambria" panose="02040503050406030204" pitchFamily="18" charset="0"/>
              </a:rPr>
              <a:t>Market Model</a:t>
            </a:r>
          </a:p>
          <a:p>
            <a:pPr>
              <a:buFont typeface="Wingdings" panose="05000000000000000000" pitchFamily="2" charset="2"/>
              <a:buChar char="Ø"/>
            </a:pPr>
            <a:endParaRPr lang="tr-TR" sz="2200" b="1" dirty="0" smtClean="0">
              <a:latin typeface="Cambria" panose="02040503050406030204" pitchFamily="18" charset="0"/>
            </a:endParaRPr>
          </a:p>
          <a:p>
            <a:pPr algn="just">
              <a:buFont typeface="Wingdings" panose="05000000000000000000" pitchFamily="2" charset="2"/>
              <a:buChar char="Ø"/>
            </a:pPr>
            <a:r>
              <a:rPr lang="en-US" sz="2200" dirty="0">
                <a:latin typeface="Cambria" panose="02040503050406030204" pitchFamily="18" charset="0"/>
              </a:rPr>
              <a:t>When </a:t>
            </a:r>
            <a:r>
              <a:rPr lang="tr-TR" sz="2200" dirty="0">
                <a:latin typeface="Cambria" panose="02040503050406030204" pitchFamily="18" charset="0"/>
              </a:rPr>
              <a:t>orders are </a:t>
            </a:r>
            <a:r>
              <a:rPr lang="tr-TR" sz="2200" dirty="0" smtClean="0">
                <a:latin typeface="Cambria" panose="02040503050406030204" pitchFamily="18" charset="0"/>
              </a:rPr>
              <a:t>matched </a:t>
            </a:r>
            <a:r>
              <a:rPr lang="en-US" sz="2200" dirty="0" smtClean="0">
                <a:latin typeface="Cambria" panose="02040503050406030204" pitchFamily="18" charset="0"/>
              </a:rPr>
              <a:t>three </a:t>
            </a:r>
            <a:r>
              <a:rPr lang="tr-TR" sz="2200" dirty="0" smtClean="0">
                <a:latin typeface="Cambria" panose="02040503050406030204" pitchFamily="18" charset="0"/>
              </a:rPr>
              <a:t>concurrent</a:t>
            </a:r>
            <a:r>
              <a:rPr lang="en-US" sz="2200" dirty="0" smtClean="0">
                <a:latin typeface="Cambria" panose="02040503050406030204" pitchFamily="18" charset="0"/>
              </a:rPr>
              <a:t> tra</a:t>
            </a:r>
            <a:r>
              <a:rPr lang="tr-TR" sz="2200" dirty="0" smtClean="0">
                <a:latin typeface="Cambria" panose="02040503050406030204" pitchFamily="18" charset="0"/>
              </a:rPr>
              <a:t>des are created by the system:</a:t>
            </a:r>
          </a:p>
          <a:p>
            <a:pPr algn="just">
              <a:buFont typeface="Wingdings" panose="05000000000000000000" pitchFamily="2" charset="2"/>
              <a:buChar char="Ø"/>
            </a:pPr>
            <a:endParaRPr lang="tr-TR" sz="2000" dirty="0">
              <a:latin typeface="Cambria" panose="02040503050406030204" pitchFamily="18" charset="0"/>
            </a:endParaRPr>
          </a:p>
          <a:p>
            <a:pPr lvl="1" algn="just">
              <a:buFont typeface="Wingdings" panose="05000000000000000000" pitchFamily="2" charset="2"/>
              <a:buChar char="ü"/>
            </a:pPr>
            <a:r>
              <a:rPr lang="tr-TR" sz="2000" b="1" dirty="0" smtClean="0">
                <a:latin typeface="Cambria" panose="02040503050406030204" pitchFamily="18" charset="0"/>
              </a:rPr>
              <a:t>Trade 1</a:t>
            </a:r>
            <a:r>
              <a:rPr lang="tr-TR" sz="2000" dirty="0" smtClean="0">
                <a:latin typeface="Cambria" panose="02040503050406030204" pitchFamily="18" charset="0"/>
              </a:rPr>
              <a:t>: Between the </a:t>
            </a:r>
            <a:r>
              <a:rPr lang="tr-TR" sz="2000" b="1" dirty="0" smtClean="0">
                <a:solidFill>
                  <a:srgbClr val="00B050"/>
                </a:solidFill>
                <a:latin typeface="Cambria" panose="02040503050406030204" pitchFamily="18" charset="0"/>
              </a:rPr>
              <a:t>buy</a:t>
            </a:r>
            <a:r>
              <a:rPr lang="tr-TR" sz="2000" dirty="0" smtClean="0">
                <a:latin typeface="Cambria" panose="02040503050406030204" pitchFamily="18" charset="0"/>
              </a:rPr>
              <a:t> side member and </a:t>
            </a:r>
            <a:r>
              <a:rPr lang="tr-TR" sz="2000" b="1" dirty="0" smtClean="0">
                <a:solidFill>
                  <a:srgbClr val="C00000"/>
                </a:solidFill>
                <a:latin typeface="Cambria" panose="02040503050406030204" pitchFamily="18" charset="0"/>
              </a:rPr>
              <a:t>sell</a:t>
            </a:r>
            <a:r>
              <a:rPr lang="tr-TR" sz="2000" dirty="0" smtClean="0">
                <a:solidFill>
                  <a:srgbClr val="C00000"/>
                </a:solidFill>
                <a:latin typeface="Cambria" panose="02040503050406030204" pitchFamily="18" charset="0"/>
              </a:rPr>
              <a:t> </a:t>
            </a:r>
            <a:r>
              <a:rPr lang="tr-TR" sz="2000" dirty="0" smtClean="0">
                <a:latin typeface="Cambria" panose="02040503050406030204" pitchFamily="18" charset="0"/>
              </a:rPr>
              <a:t>side member with settlement on Start date</a:t>
            </a:r>
          </a:p>
          <a:p>
            <a:pPr lvl="1" algn="just">
              <a:buFont typeface="Wingdings" panose="05000000000000000000" pitchFamily="2" charset="2"/>
              <a:buChar char="ü"/>
            </a:pPr>
            <a:endParaRPr lang="tr-TR" sz="2000" dirty="0" smtClean="0">
              <a:latin typeface="Cambria" panose="02040503050406030204" pitchFamily="18" charset="0"/>
            </a:endParaRPr>
          </a:p>
          <a:p>
            <a:pPr lvl="1" algn="just">
              <a:buFont typeface="Wingdings" panose="05000000000000000000" pitchFamily="2" charset="2"/>
              <a:buChar char="ü"/>
            </a:pPr>
            <a:r>
              <a:rPr lang="tr-TR" sz="2000" b="1" dirty="0" smtClean="0">
                <a:latin typeface="Cambria" panose="02040503050406030204" pitchFamily="18" charset="0"/>
              </a:rPr>
              <a:t>Trade 2</a:t>
            </a:r>
            <a:r>
              <a:rPr lang="tr-TR" sz="2000" dirty="0" smtClean="0">
                <a:latin typeface="Cambria" panose="02040503050406030204" pitchFamily="18" charset="0"/>
              </a:rPr>
              <a:t>: Between </a:t>
            </a:r>
            <a:r>
              <a:rPr lang="tr-TR" sz="2000" b="1" dirty="0" smtClean="0">
                <a:solidFill>
                  <a:srgbClr val="C00000"/>
                </a:solidFill>
                <a:latin typeface="Cambria" panose="02040503050406030204" pitchFamily="18" charset="0"/>
              </a:rPr>
              <a:t>sell</a:t>
            </a:r>
            <a:r>
              <a:rPr lang="tr-TR" sz="2000" dirty="0" smtClean="0">
                <a:solidFill>
                  <a:srgbClr val="C00000"/>
                </a:solidFill>
                <a:latin typeface="Cambria" panose="02040503050406030204" pitchFamily="18" charset="0"/>
              </a:rPr>
              <a:t> </a:t>
            </a:r>
            <a:r>
              <a:rPr lang="tr-TR" sz="2000" dirty="0" smtClean="0">
                <a:latin typeface="Cambria" panose="02040503050406030204" pitchFamily="18" charset="0"/>
              </a:rPr>
              <a:t>side member and Takasbank with settlement on End Date</a:t>
            </a:r>
          </a:p>
          <a:p>
            <a:pPr lvl="1" algn="just">
              <a:buFont typeface="Wingdings" panose="05000000000000000000" pitchFamily="2" charset="2"/>
              <a:buChar char="ü"/>
            </a:pPr>
            <a:endParaRPr lang="tr-TR" sz="2000" dirty="0" smtClean="0">
              <a:latin typeface="Cambria" panose="02040503050406030204" pitchFamily="18" charset="0"/>
            </a:endParaRPr>
          </a:p>
          <a:p>
            <a:pPr lvl="1" algn="just">
              <a:buFont typeface="Wingdings" panose="05000000000000000000" pitchFamily="2" charset="2"/>
              <a:buChar char="ü"/>
            </a:pPr>
            <a:r>
              <a:rPr lang="tr-TR" sz="2000" b="1" dirty="0">
                <a:latin typeface="Cambria" panose="02040503050406030204" pitchFamily="18" charset="0"/>
              </a:rPr>
              <a:t>Trade </a:t>
            </a:r>
            <a:r>
              <a:rPr lang="tr-TR" sz="2000" b="1" dirty="0" smtClean="0">
                <a:latin typeface="Cambria" panose="02040503050406030204" pitchFamily="18" charset="0"/>
              </a:rPr>
              <a:t>3</a:t>
            </a:r>
            <a:r>
              <a:rPr lang="tr-TR" sz="2000" dirty="0" smtClean="0">
                <a:latin typeface="Cambria" panose="02040503050406030204" pitchFamily="18" charset="0"/>
              </a:rPr>
              <a:t>: </a:t>
            </a:r>
            <a:r>
              <a:rPr lang="tr-TR" sz="2000" dirty="0">
                <a:latin typeface="Cambria" panose="02040503050406030204" pitchFamily="18" charset="0"/>
              </a:rPr>
              <a:t>Between </a:t>
            </a:r>
            <a:r>
              <a:rPr lang="tr-TR" sz="2000" b="1" dirty="0" smtClean="0">
                <a:solidFill>
                  <a:srgbClr val="00B050"/>
                </a:solidFill>
                <a:latin typeface="Cambria" panose="02040503050406030204" pitchFamily="18" charset="0"/>
              </a:rPr>
              <a:t>buy</a:t>
            </a:r>
            <a:r>
              <a:rPr lang="tr-TR" sz="2000" dirty="0" smtClean="0">
                <a:latin typeface="Cambria" panose="02040503050406030204" pitchFamily="18" charset="0"/>
              </a:rPr>
              <a:t> side member </a:t>
            </a:r>
            <a:r>
              <a:rPr lang="tr-TR" sz="2000" dirty="0">
                <a:latin typeface="Cambria" panose="02040503050406030204" pitchFamily="18" charset="0"/>
              </a:rPr>
              <a:t>and Takasbank with settlement on End Date</a:t>
            </a:r>
            <a:endParaRPr lang="en-US" sz="2000" dirty="0">
              <a:latin typeface="Cambria" panose="02040503050406030204" pitchFamily="18" charset="0"/>
            </a:endParaRPr>
          </a:p>
          <a:p>
            <a:pPr lvl="1" algn="just">
              <a:buFont typeface="Wingdings" panose="05000000000000000000" pitchFamily="2" charset="2"/>
              <a:buChar char="ü"/>
            </a:pPr>
            <a:endParaRPr lang="en-US" sz="2000" dirty="0" smtClean="0">
              <a:latin typeface="Cambria" panose="02040503050406030204" pitchFamily="18" charset="0"/>
            </a:endParaRPr>
          </a:p>
          <a:p>
            <a:pPr algn="just">
              <a:buFont typeface="Wingdings" panose="05000000000000000000" pitchFamily="2" charset="2"/>
              <a:buChar char="Ø"/>
            </a:pPr>
            <a:endParaRPr lang="tr-TR" sz="2000" dirty="0" smtClean="0">
              <a:latin typeface="Cambria" panose="02040503050406030204" pitchFamily="18" charset="0"/>
            </a:endParaRPr>
          </a:p>
          <a:p>
            <a:pPr algn="just">
              <a:buFont typeface="Wingdings" panose="05000000000000000000" pitchFamily="2" charset="2"/>
              <a:buChar char="Ø"/>
            </a:pPr>
            <a:endParaRPr lang="tr-TR" sz="2000" dirty="0" smtClean="0">
              <a:latin typeface="Cambria" panose="02040503050406030204" pitchFamily="18" charset="0"/>
            </a:endParaRPr>
          </a:p>
          <a:p>
            <a:pPr algn="just">
              <a:buFont typeface="Wingdings" panose="05000000000000000000" pitchFamily="2" charset="2"/>
              <a:buChar char="Ø"/>
            </a:pPr>
            <a:endParaRPr lang="en-US" sz="2000" dirty="0">
              <a:latin typeface="Cambria" panose="02040503050406030204" pitchFamily="18" charset="0"/>
            </a:endParaRPr>
          </a:p>
        </p:txBody>
      </p:sp>
    </p:spTree>
    <p:extLst>
      <p:ext uri="{BB962C8B-B14F-4D97-AF65-F5344CB8AC3E}">
        <p14:creationId xmlns:p14="http://schemas.microsoft.com/office/powerpoint/2010/main" val="2417284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a:xfrm>
            <a:off x="827584" y="908720"/>
            <a:ext cx="7875908" cy="5328591"/>
          </a:xfrm>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552091" y="836712"/>
            <a:ext cx="8325901"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tr-TR" sz="3000" b="1" dirty="0">
                <a:solidFill>
                  <a:schemeClr val="accent5">
                    <a:lumMod val="75000"/>
                  </a:schemeClr>
                </a:solidFill>
                <a:latin typeface="Cambria" panose="02040503050406030204" pitchFamily="18" charset="0"/>
              </a:rPr>
              <a:t>Market Model</a:t>
            </a:r>
          </a:p>
          <a:p>
            <a:pPr lvl="1" algn="just">
              <a:buFont typeface="Wingdings" panose="05000000000000000000" pitchFamily="2" charset="2"/>
              <a:buChar char="Ø"/>
            </a:pPr>
            <a:r>
              <a:rPr lang="tr-TR" sz="2200" b="1" dirty="0" smtClean="0">
                <a:latin typeface="Cambria" panose="02040503050406030204" pitchFamily="18" charset="0"/>
              </a:rPr>
              <a:t>Trade 1</a:t>
            </a:r>
            <a:r>
              <a:rPr lang="tr-TR" sz="2200" dirty="0" smtClean="0">
                <a:latin typeface="Cambria" panose="02040503050406030204" pitchFamily="18" charset="0"/>
              </a:rPr>
              <a:t>: Between the </a:t>
            </a:r>
            <a:r>
              <a:rPr lang="tr-TR" sz="2200" b="1" dirty="0" smtClean="0">
                <a:solidFill>
                  <a:srgbClr val="00B050"/>
                </a:solidFill>
                <a:latin typeface="Cambria" panose="02040503050406030204" pitchFamily="18" charset="0"/>
              </a:rPr>
              <a:t>buy</a:t>
            </a:r>
            <a:r>
              <a:rPr lang="tr-TR" sz="2200" dirty="0" smtClean="0">
                <a:latin typeface="Cambria" panose="02040503050406030204" pitchFamily="18" charset="0"/>
              </a:rPr>
              <a:t> side member and </a:t>
            </a:r>
            <a:r>
              <a:rPr lang="tr-TR" sz="2200" b="1" dirty="0" smtClean="0">
                <a:solidFill>
                  <a:srgbClr val="C00000"/>
                </a:solidFill>
                <a:latin typeface="Cambria" panose="02040503050406030204" pitchFamily="18" charset="0"/>
              </a:rPr>
              <a:t>sell</a:t>
            </a:r>
            <a:r>
              <a:rPr lang="tr-TR" sz="2200" dirty="0" smtClean="0">
                <a:solidFill>
                  <a:srgbClr val="C00000"/>
                </a:solidFill>
                <a:latin typeface="Cambria" panose="02040503050406030204" pitchFamily="18" charset="0"/>
              </a:rPr>
              <a:t> </a:t>
            </a:r>
            <a:r>
              <a:rPr lang="tr-TR" sz="2200" dirty="0" smtClean="0">
                <a:latin typeface="Cambria" panose="02040503050406030204" pitchFamily="18" charset="0"/>
              </a:rPr>
              <a:t>side member with settlement on Start date</a:t>
            </a:r>
          </a:p>
          <a:p>
            <a:pPr lvl="2" algn="just">
              <a:buFont typeface="Wingdings" panose="05000000000000000000" pitchFamily="2" charset="2"/>
              <a:buChar char="ü"/>
            </a:pPr>
            <a:r>
              <a:rPr lang="tr-TR" sz="2000" dirty="0" smtClean="0">
                <a:latin typeface="Cambria" panose="02040503050406030204" pitchFamily="18" charset="0"/>
              </a:rPr>
              <a:t>Buy side member has the </a:t>
            </a:r>
            <a:r>
              <a:rPr lang="tr-TR" sz="2000" b="1" dirty="0" smtClean="0">
                <a:latin typeface="Cambria" panose="02040503050406030204" pitchFamily="18" charset="0"/>
              </a:rPr>
              <a:t>sell obligation </a:t>
            </a:r>
            <a:r>
              <a:rPr lang="tr-TR" sz="2000" dirty="0" smtClean="0">
                <a:latin typeface="Cambria" panose="02040503050406030204" pitchFamily="18" charset="0"/>
              </a:rPr>
              <a:t>of the</a:t>
            </a:r>
            <a:r>
              <a:rPr lang="en-US" sz="2000" dirty="0" smtClean="0">
                <a:latin typeface="Cambria" panose="02040503050406030204" pitchFamily="18" charset="0"/>
              </a:rPr>
              <a:t> </a:t>
            </a:r>
            <a:r>
              <a:rPr lang="en-US" sz="2000" dirty="0">
                <a:latin typeface="Cambria" panose="02040503050406030204" pitchFamily="18" charset="0"/>
              </a:rPr>
              <a:t>lease </a:t>
            </a:r>
            <a:r>
              <a:rPr lang="en-US" sz="2000" dirty="0" smtClean="0">
                <a:latin typeface="Cambria" panose="02040503050406030204" pitchFamily="18" charset="0"/>
              </a:rPr>
              <a:t>certificate</a:t>
            </a:r>
            <a:r>
              <a:rPr lang="tr-TR" sz="2000" dirty="0" smtClean="0">
                <a:latin typeface="Cambria" panose="02040503050406030204" pitchFamily="18" charset="0"/>
              </a:rPr>
              <a:t> (</a:t>
            </a:r>
            <a:r>
              <a:rPr lang="en-US" sz="2000" dirty="0" smtClean="0">
                <a:latin typeface="Cambria" panose="02040503050406030204" pitchFamily="18" charset="0"/>
              </a:rPr>
              <a:t>with </a:t>
            </a:r>
            <a:r>
              <a:rPr lang="en-US" sz="2000" dirty="0">
                <a:latin typeface="Cambria" panose="02040503050406030204" pitchFamily="18" charset="0"/>
              </a:rPr>
              <a:t>a buy-back commitment on end </a:t>
            </a:r>
            <a:r>
              <a:rPr lang="en-US" sz="2000" dirty="0" smtClean="0">
                <a:latin typeface="Cambria" panose="02040503050406030204" pitchFamily="18" charset="0"/>
              </a:rPr>
              <a:t>date</a:t>
            </a:r>
            <a:r>
              <a:rPr lang="tr-TR" sz="2000" dirty="0" smtClean="0">
                <a:latin typeface="Cambria" panose="02040503050406030204" pitchFamily="18" charset="0"/>
              </a:rPr>
              <a:t>)</a:t>
            </a:r>
          </a:p>
          <a:p>
            <a:pPr lvl="2" algn="just">
              <a:buFont typeface="Wingdings" panose="05000000000000000000" pitchFamily="2" charset="2"/>
              <a:buChar char="ü"/>
            </a:pPr>
            <a:r>
              <a:rPr lang="tr-TR" sz="2000" dirty="0" smtClean="0">
                <a:latin typeface="Cambria" panose="02040503050406030204" pitchFamily="18" charset="0"/>
              </a:rPr>
              <a:t>Sell </a:t>
            </a:r>
            <a:r>
              <a:rPr lang="tr-TR" sz="2000" dirty="0">
                <a:latin typeface="Cambria" panose="02040503050406030204" pitchFamily="18" charset="0"/>
              </a:rPr>
              <a:t>side member </a:t>
            </a:r>
            <a:r>
              <a:rPr lang="tr-TR" sz="2000" dirty="0" smtClean="0">
                <a:latin typeface="Cambria" panose="02040503050406030204" pitchFamily="18" charset="0"/>
              </a:rPr>
              <a:t>has the </a:t>
            </a:r>
            <a:r>
              <a:rPr lang="tr-TR" sz="2000" b="1" dirty="0" smtClean="0">
                <a:latin typeface="Cambria" panose="02040503050406030204" pitchFamily="18" charset="0"/>
              </a:rPr>
              <a:t>buy</a:t>
            </a:r>
            <a:r>
              <a:rPr lang="tr-TR" sz="2000" dirty="0" smtClean="0">
                <a:latin typeface="Cambria" panose="02040503050406030204" pitchFamily="18" charset="0"/>
              </a:rPr>
              <a:t> </a:t>
            </a:r>
            <a:r>
              <a:rPr lang="tr-TR" sz="2000" b="1" dirty="0">
                <a:latin typeface="Cambria" panose="02040503050406030204" pitchFamily="18" charset="0"/>
              </a:rPr>
              <a:t>obligation </a:t>
            </a:r>
            <a:r>
              <a:rPr lang="tr-TR" sz="2000" dirty="0">
                <a:latin typeface="Cambria" panose="02040503050406030204" pitchFamily="18" charset="0"/>
              </a:rPr>
              <a:t>of the</a:t>
            </a:r>
            <a:r>
              <a:rPr lang="en-US" sz="2000" dirty="0">
                <a:latin typeface="Cambria" panose="02040503050406030204" pitchFamily="18" charset="0"/>
              </a:rPr>
              <a:t> lease certificate</a:t>
            </a:r>
            <a:r>
              <a:rPr lang="tr-TR" sz="2000" dirty="0">
                <a:latin typeface="Cambria" panose="02040503050406030204" pitchFamily="18" charset="0"/>
              </a:rPr>
              <a:t> </a:t>
            </a:r>
            <a:r>
              <a:rPr lang="tr-TR" sz="2000" dirty="0" smtClean="0">
                <a:latin typeface="Cambria" panose="02040503050406030204" pitchFamily="18" charset="0"/>
              </a:rPr>
              <a:t>(</a:t>
            </a:r>
            <a:r>
              <a:rPr lang="en-US" sz="2000" dirty="0">
                <a:latin typeface="Cambria" panose="02040503050406030204" pitchFamily="18" charset="0"/>
              </a:rPr>
              <a:t>with a sell-back commitment on end date</a:t>
            </a:r>
            <a:r>
              <a:rPr lang="tr-TR" sz="2000" dirty="0" smtClean="0">
                <a:latin typeface="Cambria" panose="02040503050406030204" pitchFamily="18" charset="0"/>
              </a:rPr>
              <a:t>)</a:t>
            </a:r>
          </a:p>
          <a:p>
            <a:pPr lvl="2" algn="just">
              <a:buFont typeface="Wingdings" panose="05000000000000000000" pitchFamily="2" charset="2"/>
              <a:buChar char="ü"/>
            </a:pPr>
            <a:r>
              <a:rPr lang="tr-TR" sz="2000" dirty="0" smtClean="0">
                <a:latin typeface="Cambria" panose="02040503050406030204" pitchFamily="18" charset="0"/>
              </a:rPr>
              <a:t>This is an </a:t>
            </a:r>
            <a:r>
              <a:rPr lang="tr-TR" sz="2000" b="1" dirty="0" smtClean="0">
                <a:latin typeface="Cambria" panose="02040503050406030204" pitchFamily="18" charset="0"/>
              </a:rPr>
              <a:t>outright buy/sell trade</a:t>
            </a:r>
            <a:r>
              <a:rPr lang="tr-TR" sz="2000" dirty="0" smtClean="0">
                <a:latin typeface="Cambria" panose="02040503050406030204" pitchFamily="18" charset="0"/>
              </a:rPr>
              <a:t>, meaning that ownership of the lease certificate is transferred to the new buyer</a:t>
            </a:r>
            <a:endParaRPr lang="tr-TR" sz="2000" dirty="0">
              <a:latin typeface="Cambria" panose="02040503050406030204" pitchFamily="18" charset="0"/>
            </a:endParaRPr>
          </a:p>
          <a:p>
            <a:pPr lvl="2" algn="just">
              <a:buFont typeface="Wingdings" panose="05000000000000000000" pitchFamily="2" charset="2"/>
              <a:buChar char="ü"/>
            </a:pPr>
            <a:endParaRPr lang="tr-TR" sz="2000" dirty="0" smtClean="0">
              <a:latin typeface="Cambria" panose="02040503050406030204" pitchFamily="18" charset="0"/>
            </a:endParaRPr>
          </a:p>
          <a:p>
            <a:pPr lvl="1" algn="just">
              <a:buFont typeface="Wingdings" panose="05000000000000000000" pitchFamily="2" charset="2"/>
              <a:buChar char="Ø"/>
            </a:pPr>
            <a:endParaRPr lang="tr-TR" sz="2200" dirty="0" smtClean="0">
              <a:latin typeface="Cambria" panose="02040503050406030204" pitchFamily="18" charset="0"/>
            </a:endParaRPr>
          </a:p>
          <a:p>
            <a:pPr lvl="1" algn="just">
              <a:buFont typeface="Wingdings" panose="05000000000000000000" pitchFamily="2" charset="2"/>
              <a:buChar char="ü"/>
            </a:pPr>
            <a:endParaRPr lang="tr-TR" sz="2000" dirty="0" smtClean="0">
              <a:latin typeface="Cambria" panose="02040503050406030204" pitchFamily="18" charset="0"/>
            </a:endParaRPr>
          </a:p>
          <a:p>
            <a:pPr lvl="1" algn="just">
              <a:buFont typeface="Wingdings" panose="05000000000000000000" pitchFamily="2" charset="2"/>
              <a:buChar char="ü"/>
            </a:pPr>
            <a:endParaRPr lang="en-US" sz="2000" dirty="0" smtClean="0">
              <a:latin typeface="Cambria" panose="02040503050406030204" pitchFamily="18" charset="0"/>
            </a:endParaRPr>
          </a:p>
          <a:p>
            <a:pPr algn="just">
              <a:buFont typeface="Wingdings" panose="05000000000000000000" pitchFamily="2" charset="2"/>
              <a:buChar char="Ø"/>
            </a:pPr>
            <a:endParaRPr lang="tr-TR" sz="2000" dirty="0" smtClean="0">
              <a:latin typeface="Cambria" panose="02040503050406030204" pitchFamily="18" charset="0"/>
            </a:endParaRPr>
          </a:p>
          <a:p>
            <a:pPr algn="just">
              <a:buFont typeface="Wingdings" panose="05000000000000000000" pitchFamily="2" charset="2"/>
              <a:buChar char="Ø"/>
            </a:pPr>
            <a:endParaRPr lang="tr-TR" sz="2000" dirty="0" smtClean="0">
              <a:latin typeface="Cambria" panose="02040503050406030204" pitchFamily="18" charset="0"/>
            </a:endParaRPr>
          </a:p>
          <a:p>
            <a:pPr algn="just">
              <a:buFont typeface="Wingdings" panose="05000000000000000000" pitchFamily="2" charset="2"/>
              <a:buChar char="Ø"/>
            </a:pPr>
            <a:endParaRPr lang="en-US" sz="2000" dirty="0">
              <a:latin typeface="Cambria" panose="02040503050406030204" pitchFamily="18" charset="0"/>
            </a:endParaRPr>
          </a:p>
        </p:txBody>
      </p:sp>
      <p:graphicFrame>
        <p:nvGraphicFramePr>
          <p:cNvPr id="6" name="Diagram 5"/>
          <p:cNvGraphicFramePr/>
          <p:nvPr>
            <p:extLst>
              <p:ext uri="{D42A27DB-BD31-4B8C-83A1-F6EECF244321}">
                <p14:modId xmlns:p14="http://schemas.microsoft.com/office/powerpoint/2010/main" val="4216315887"/>
              </p:ext>
            </p:extLst>
          </p:nvPr>
        </p:nvGraphicFramePr>
        <p:xfrm>
          <a:off x="1259632" y="4349328"/>
          <a:ext cx="7488832"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222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a:xfrm>
            <a:off x="827584" y="908720"/>
            <a:ext cx="7875908" cy="5328591"/>
          </a:xfrm>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552091" y="836712"/>
            <a:ext cx="8325901"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tr-TR" sz="3000" b="1" dirty="0">
                <a:solidFill>
                  <a:schemeClr val="accent5">
                    <a:lumMod val="75000"/>
                  </a:schemeClr>
                </a:solidFill>
                <a:latin typeface="Cambria" panose="02040503050406030204" pitchFamily="18" charset="0"/>
              </a:rPr>
              <a:t>Market Model</a:t>
            </a:r>
          </a:p>
          <a:p>
            <a:pPr>
              <a:buFont typeface="Wingdings" panose="05000000000000000000" pitchFamily="2" charset="2"/>
              <a:buChar char="Ø"/>
            </a:pPr>
            <a:endParaRPr lang="tr-TR" sz="2200" b="1" dirty="0" smtClean="0">
              <a:latin typeface="Cambria" panose="02040503050406030204" pitchFamily="18" charset="0"/>
            </a:endParaRPr>
          </a:p>
          <a:p>
            <a:pPr lvl="1" algn="just">
              <a:buFont typeface="Wingdings" panose="05000000000000000000" pitchFamily="2" charset="2"/>
              <a:buChar char="ü"/>
            </a:pPr>
            <a:r>
              <a:rPr lang="tr-TR" sz="2200" b="1" dirty="0">
                <a:latin typeface="Cambria" panose="02040503050406030204" pitchFamily="18" charset="0"/>
              </a:rPr>
              <a:t>Trade 2</a:t>
            </a:r>
            <a:r>
              <a:rPr lang="tr-TR" sz="2200" dirty="0">
                <a:latin typeface="Cambria" panose="02040503050406030204" pitchFamily="18" charset="0"/>
              </a:rPr>
              <a:t>: Between </a:t>
            </a:r>
            <a:r>
              <a:rPr lang="tr-TR" sz="2200" b="1" dirty="0">
                <a:solidFill>
                  <a:srgbClr val="C00000"/>
                </a:solidFill>
                <a:latin typeface="Cambria" panose="02040503050406030204" pitchFamily="18" charset="0"/>
              </a:rPr>
              <a:t>sell</a:t>
            </a:r>
            <a:r>
              <a:rPr lang="tr-TR" sz="2200" dirty="0">
                <a:solidFill>
                  <a:srgbClr val="C00000"/>
                </a:solidFill>
                <a:latin typeface="Cambria" panose="02040503050406030204" pitchFamily="18" charset="0"/>
              </a:rPr>
              <a:t> </a:t>
            </a:r>
            <a:r>
              <a:rPr lang="tr-TR" sz="2200" dirty="0">
                <a:latin typeface="Cambria" panose="02040503050406030204" pitchFamily="18" charset="0"/>
              </a:rPr>
              <a:t>side member and </a:t>
            </a:r>
            <a:r>
              <a:rPr lang="tr-TR" sz="2200" b="1" dirty="0">
                <a:latin typeface="Cambria" panose="02040503050406030204" pitchFamily="18" charset="0"/>
              </a:rPr>
              <a:t>Takasbank</a:t>
            </a:r>
            <a:r>
              <a:rPr lang="tr-TR" sz="2200" dirty="0">
                <a:latin typeface="Cambria" panose="02040503050406030204" pitchFamily="18" charset="0"/>
              </a:rPr>
              <a:t> with settlement on End Date</a:t>
            </a:r>
          </a:p>
          <a:p>
            <a:pPr lvl="2" algn="just">
              <a:buFont typeface="Wingdings" panose="05000000000000000000" pitchFamily="2" charset="2"/>
              <a:buChar char="ü"/>
            </a:pPr>
            <a:endParaRPr lang="tr-TR" sz="2000" dirty="0" smtClean="0">
              <a:latin typeface="Cambria" panose="02040503050406030204" pitchFamily="18" charset="0"/>
            </a:endParaRPr>
          </a:p>
          <a:p>
            <a:pPr lvl="2" algn="just">
              <a:buFont typeface="Wingdings" panose="05000000000000000000" pitchFamily="2" charset="2"/>
              <a:buChar char="ü"/>
            </a:pPr>
            <a:r>
              <a:rPr lang="tr-TR" sz="2000" dirty="0" smtClean="0">
                <a:latin typeface="Cambria" panose="02040503050406030204" pitchFamily="18" charset="0"/>
              </a:rPr>
              <a:t>Sell side member fulfills its </a:t>
            </a:r>
            <a:r>
              <a:rPr lang="tr-TR" sz="2000" dirty="0">
                <a:latin typeface="Cambria" panose="02040503050406030204" pitchFamily="18" charset="0"/>
              </a:rPr>
              <a:t>sell-back commitment </a:t>
            </a:r>
            <a:r>
              <a:rPr lang="tr-TR" sz="2000" dirty="0" smtClean="0">
                <a:latin typeface="Cambria" panose="02040503050406030204" pitchFamily="18" charset="0"/>
              </a:rPr>
              <a:t>to Takasbank</a:t>
            </a:r>
          </a:p>
          <a:p>
            <a:pPr lvl="2" algn="just">
              <a:buFont typeface="Wingdings" panose="05000000000000000000" pitchFamily="2" charset="2"/>
              <a:buChar char="ü"/>
            </a:pPr>
            <a:endParaRPr lang="tr-TR" sz="2000" dirty="0" smtClean="0">
              <a:latin typeface="Cambria" panose="02040503050406030204" pitchFamily="18" charset="0"/>
            </a:endParaRPr>
          </a:p>
          <a:p>
            <a:pPr lvl="2" algn="just">
              <a:buFont typeface="Wingdings" panose="05000000000000000000" pitchFamily="2" charset="2"/>
              <a:buChar char="ü"/>
            </a:pPr>
            <a:r>
              <a:rPr lang="tr-TR" sz="2000" dirty="0" smtClean="0">
                <a:latin typeface="Cambria" panose="02040503050406030204" pitchFamily="18" charset="0"/>
              </a:rPr>
              <a:t>Takasbank has </a:t>
            </a:r>
            <a:r>
              <a:rPr lang="tr-TR" sz="2000" dirty="0">
                <a:latin typeface="Cambria" panose="02040503050406030204" pitchFamily="18" charset="0"/>
              </a:rPr>
              <a:t>withdrawal </a:t>
            </a:r>
            <a:r>
              <a:rPr lang="tr-TR" sz="2000" dirty="0" smtClean="0">
                <a:latin typeface="Cambria" panose="02040503050406030204" pitchFamily="18" charset="0"/>
              </a:rPr>
              <a:t>right from this transaction at its will</a:t>
            </a:r>
          </a:p>
          <a:p>
            <a:pPr lvl="2" algn="just">
              <a:buFont typeface="Wingdings" panose="05000000000000000000" pitchFamily="2" charset="2"/>
              <a:buChar char="ü"/>
            </a:pPr>
            <a:endParaRPr lang="tr-TR" sz="2000" dirty="0" smtClean="0">
              <a:latin typeface="Cambria" panose="02040503050406030204" pitchFamily="18" charset="0"/>
            </a:endParaRPr>
          </a:p>
          <a:p>
            <a:pPr lvl="1" algn="just">
              <a:buFont typeface="Wingdings" panose="05000000000000000000" pitchFamily="2" charset="2"/>
              <a:buChar char="Ø"/>
            </a:pPr>
            <a:endParaRPr lang="tr-TR" sz="2200" dirty="0" smtClean="0">
              <a:latin typeface="Cambria" panose="02040503050406030204" pitchFamily="18" charset="0"/>
            </a:endParaRPr>
          </a:p>
          <a:p>
            <a:pPr lvl="1" algn="just">
              <a:buFont typeface="Wingdings" panose="05000000000000000000" pitchFamily="2" charset="2"/>
              <a:buChar char="ü"/>
            </a:pPr>
            <a:endParaRPr lang="tr-TR" sz="2000" dirty="0" smtClean="0">
              <a:latin typeface="Cambria" panose="02040503050406030204" pitchFamily="18" charset="0"/>
            </a:endParaRPr>
          </a:p>
          <a:p>
            <a:pPr lvl="1" algn="just">
              <a:buFont typeface="Wingdings" panose="05000000000000000000" pitchFamily="2" charset="2"/>
              <a:buChar char="ü"/>
            </a:pPr>
            <a:endParaRPr lang="en-US" sz="2000" dirty="0" smtClean="0">
              <a:latin typeface="Cambria" panose="02040503050406030204" pitchFamily="18" charset="0"/>
            </a:endParaRPr>
          </a:p>
          <a:p>
            <a:pPr algn="just">
              <a:buFont typeface="Wingdings" panose="05000000000000000000" pitchFamily="2" charset="2"/>
              <a:buChar char="Ø"/>
            </a:pPr>
            <a:endParaRPr lang="tr-TR" sz="2000" dirty="0" smtClean="0">
              <a:latin typeface="Cambria" panose="02040503050406030204" pitchFamily="18" charset="0"/>
            </a:endParaRPr>
          </a:p>
          <a:p>
            <a:pPr algn="just">
              <a:buFont typeface="Wingdings" panose="05000000000000000000" pitchFamily="2" charset="2"/>
              <a:buChar char="Ø"/>
            </a:pPr>
            <a:endParaRPr lang="tr-TR" sz="2000" dirty="0" smtClean="0">
              <a:latin typeface="Cambria" panose="02040503050406030204" pitchFamily="18" charset="0"/>
            </a:endParaRPr>
          </a:p>
          <a:p>
            <a:pPr algn="just">
              <a:buFont typeface="Wingdings" panose="05000000000000000000" pitchFamily="2" charset="2"/>
              <a:buChar char="Ø"/>
            </a:pPr>
            <a:endParaRPr lang="en-US" sz="2000" dirty="0">
              <a:latin typeface="Cambria" panose="02040503050406030204" pitchFamily="18" charset="0"/>
            </a:endParaRPr>
          </a:p>
        </p:txBody>
      </p:sp>
      <p:graphicFrame>
        <p:nvGraphicFramePr>
          <p:cNvPr id="7" name="Diagram 6"/>
          <p:cNvGraphicFramePr/>
          <p:nvPr>
            <p:extLst>
              <p:ext uri="{D42A27DB-BD31-4B8C-83A1-F6EECF244321}">
                <p14:modId xmlns:p14="http://schemas.microsoft.com/office/powerpoint/2010/main" val="3434165640"/>
              </p:ext>
            </p:extLst>
          </p:nvPr>
        </p:nvGraphicFramePr>
        <p:xfrm>
          <a:off x="1301910" y="4329482"/>
          <a:ext cx="7488832"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919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a:xfrm>
            <a:off x="827584" y="908720"/>
            <a:ext cx="7875908" cy="5328591"/>
          </a:xfrm>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552091" y="836712"/>
            <a:ext cx="8325901"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tr-TR" sz="3000" b="1" dirty="0">
                <a:solidFill>
                  <a:schemeClr val="accent5">
                    <a:lumMod val="75000"/>
                  </a:schemeClr>
                </a:solidFill>
                <a:latin typeface="Cambria" panose="02040503050406030204" pitchFamily="18" charset="0"/>
              </a:rPr>
              <a:t>Market Model</a:t>
            </a:r>
          </a:p>
          <a:p>
            <a:pPr>
              <a:buFont typeface="Wingdings" panose="05000000000000000000" pitchFamily="2" charset="2"/>
              <a:buChar char="Ø"/>
            </a:pPr>
            <a:endParaRPr lang="tr-TR" sz="2200" b="1" dirty="0" smtClean="0">
              <a:latin typeface="Cambria" panose="02040503050406030204" pitchFamily="18" charset="0"/>
            </a:endParaRPr>
          </a:p>
          <a:p>
            <a:pPr lvl="1" algn="just">
              <a:buFont typeface="Wingdings" panose="05000000000000000000" pitchFamily="2" charset="2"/>
              <a:buChar char="ü"/>
            </a:pPr>
            <a:r>
              <a:rPr lang="tr-TR" sz="2200" b="1" dirty="0">
                <a:latin typeface="Cambria" panose="02040503050406030204" pitchFamily="18" charset="0"/>
              </a:rPr>
              <a:t>Trade 3</a:t>
            </a:r>
            <a:r>
              <a:rPr lang="tr-TR" sz="2200" dirty="0">
                <a:latin typeface="Cambria" panose="02040503050406030204" pitchFamily="18" charset="0"/>
              </a:rPr>
              <a:t>: Between </a:t>
            </a:r>
            <a:r>
              <a:rPr lang="tr-TR" sz="2200" b="1" dirty="0">
                <a:solidFill>
                  <a:srgbClr val="00B050"/>
                </a:solidFill>
                <a:latin typeface="Cambria" panose="02040503050406030204" pitchFamily="18" charset="0"/>
              </a:rPr>
              <a:t>buy</a:t>
            </a:r>
            <a:r>
              <a:rPr lang="tr-TR" sz="2200" dirty="0">
                <a:latin typeface="Cambria" panose="02040503050406030204" pitchFamily="18" charset="0"/>
              </a:rPr>
              <a:t> side member and Takasbank with settlement on End Date</a:t>
            </a:r>
            <a:endParaRPr lang="en-US" sz="2200" dirty="0">
              <a:latin typeface="Cambria" panose="02040503050406030204" pitchFamily="18" charset="0"/>
            </a:endParaRPr>
          </a:p>
          <a:p>
            <a:pPr lvl="2" algn="just">
              <a:buFont typeface="Wingdings" panose="05000000000000000000" pitchFamily="2" charset="2"/>
              <a:buChar char="ü"/>
            </a:pPr>
            <a:endParaRPr lang="tr-TR" sz="2000" dirty="0">
              <a:latin typeface="Cambria" panose="02040503050406030204" pitchFamily="18" charset="0"/>
            </a:endParaRPr>
          </a:p>
          <a:p>
            <a:pPr lvl="2" algn="just">
              <a:buFont typeface="Wingdings" panose="05000000000000000000" pitchFamily="2" charset="2"/>
              <a:buChar char="ü"/>
            </a:pPr>
            <a:r>
              <a:rPr lang="tr-TR" sz="2000" dirty="0">
                <a:latin typeface="Cambria" panose="02040503050406030204" pitchFamily="18" charset="0"/>
              </a:rPr>
              <a:t>Buy side member fulfills its buy-back commitment to Takasbank</a:t>
            </a:r>
          </a:p>
          <a:p>
            <a:pPr lvl="2" algn="just">
              <a:buFont typeface="Wingdings" panose="05000000000000000000" pitchFamily="2" charset="2"/>
              <a:buChar char="ü"/>
            </a:pPr>
            <a:endParaRPr lang="tr-TR" sz="2000" dirty="0">
              <a:latin typeface="Cambria" panose="02040503050406030204" pitchFamily="18" charset="0"/>
            </a:endParaRPr>
          </a:p>
          <a:p>
            <a:pPr lvl="2" algn="just">
              <a:buFont typeface="Wingdings" panose="05000000000000000000" pitchFamily="2" charset="2"/>
              <a:buChar char="ü"/>
            </a:pPr>
            <a:r>
              <a:rPr lang="tr-TR" sz="2000" dirty="0">
                <a:latin typeface="Cambria" panose="02040503050406030204" pitchFamily="18" charset="0"/>
              </a:rPr>
              <a:t>Takasbank has withdrawal right from this transaction at its will</a:t>
            </a:r>
          </a:p>
          <a:p>
            <a:pPr lvl="2" algn="just">
              <a:buFont typeface="Wingdings" panose="05000000000000000000" pitchFamily="2" charset="2"/>
              <a:buChar char="ü"/>
            </a:pPr>
            <a:endParaRPr lang="tr-TR" sz="2000" dirty="0" smtClean="0">
              <a:latin typeface="Cambria" panose="02040503050406030204" pitchFamily="18" charset="0"/>
            </a:endParaRPr>
          </a:p>
          <a:p>
            <a:pPr lvl="1" algn="just">
              <a:buFont typeface="Wingdings" panose="05000000000000000000" pitchFamily="2" charset="2"/>
              <a:buChar char="Ø"/>
            </a:pPr>
            <a:endParaRPr lang="tr-TR" sz="2200" dirty="0" smtClean="0">
              <a:latin typeface="Cambria" panose="02040503050406030204" pitchFamily="18" charset="0"/>
            </a:endParaRPr>
          </a:p>
          <a:p>
            <a:pPr lvl="1" algn="just">
              <a:buFont typeface="Wingdings" panose="05000000000000000000" pitchFamily="2" charset="2"/>
              <a:buChar char="ü"/>
            </a:pPr>
            <a:endParaRPr lang="tr-TR" sz="2000" dirty="0" smtClean="0">
              <a:latin typeface="Cambria" panose="02040503050406030204" pitchFamily="18" charset="0"/>
            </a:endParaRPr>
          </a:p>
          <a:p>
            <a:pPr lvl="1" algn="just">
              <a:buFont typeface="Wingdings" panose="05000000000000000000" pitchFamily="2" charset="2"/>
              <a:buChar char="ü"/>
            </a:pPr>
            <a:endParaRPr lang="en-US" sz="2000" dirty="0" smtClean="0">
              <a:latin typeface="Cambria" panose="02040503050406030204" pitchFamily="18" charset="0"/>
            </a:endParaRPr>
          </a:p>
          <a:p>
            <a:pPr algn="just">
              <a:buFont typeface="Wingdings" panose="05000000000000000000" pitchFamily="2" charset="2"/>
              <a:buChar char="Ø"/>
            </a:pPr>
            <a:endParaRPr lang="tr-TR" sz="2000" dirty="0" smtClean="0">
              <a:latin typeface="Cambria" panose="02040503050406030204" pitchFamily="18" charset="0"/>
            </a:endParaRPr>
          </a:p>
          <a:p>
            <a:pPr algn="just">
              <a:buFont typeface="Wingdings" panose="05000000000000000000" pitchFamily="2" charset="2"/>
              <a:buChar char="Ø"/>
            </a:pPr>
            <a:endParaRPr lang="tr-TR" sz="2000" dirty="0" smtClean="0">
              <a:latin typeface="Cambria" panose="02040503050406030204" pitchFamily="18" charset="0"/>
            </a:endParaRPr>
          </a:p>
          <a:p>
            <a:pPr algn="just">
              <a:buFont typeface="Wingdings" panose="05000000000000000000" pitchFamily="2" charset="2"/>
              <a:buChar char="Ø"/>
            </a:pPr>
            <a:endParaRPr lang="en-US" sz="2000" dirty="0">
              <a:latin typeface="Cambria" panose="02040503050406030204" pitchFamily="18" charset="0"/>
            </a:endParaRPr>
          </a:p>
        </p:txBody>
      </p:sp>
      <p:graphicFrame>
        <p:nvGraphicFramePr>
          <p:cNvPr id="7" name="Diagram 6"/>
          <p:cNvGraphicFramePr/>
          <p:nvPr>
            <p:extLst>
              <p:ext uri="{D42A27DB-BD31-4B8C-83A1-F6EECF244321}">
                <p14:modId xmlns:p14="http://schemas.microsoft.com/office/powerpoint/2010/main" val="3418435038"/>
              </p:ext>
            </p:extLst>
          </p:nvPr>
        </p:nvGraphicFramePr>
        <p:xfrm>
          <a:off x="1301910" y="4329482"/>
          <a:ext cx="7488832"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109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a:xfrm>
            <a:off x="827584" y="908720"/>
            <a:ext cx="7875908" cy="5328591"/>
          </a:xfrm>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323529" y="836712"/>
            <a:ext cx="8554464"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tr-TR" sz="3000" b="1" dirty="0" smtClean="0">
                <a:solidFill>
                  <a:schemeClr val="accent5">
                    <a:lumMod val="75000"/>
                  </a:schemeClr>
                </a:solidFill>
                <a:latin typeface="Cambria" panose="02040503050406030204" pitchFamily="18" charset="0"/>
              </a:rPr>
              <a:t>Trading Figures</a:t>
            </a:r>
          </a:p>
          <a:p>
            <a:pPr fontAlgn="auto">
              <a:spcAft>
                <a:spcPts val="0"/>
              </a:spcAft>
              <a:buNone/>
            </a:pPr>
            <a:endParaRPr lang="tr-TR" sz="3000" b="1" dirty="0" smtClean="0">
              <a:solidFill>
                <a:schemeClr val="accent5">
                  <a:lumMod val="75000"/>
                </a:schemeClr>
              </a:solidFill>
              <a:latin typeface="Cambria" panose="02040503050406030204" pitchFamily="18" charset="0"/>
            </a:endParaRPr>
          </a:p>
          <a:p>
            <a:pPr fontAlgn="auto">
              <a:spcAft>
                <a:spcPts val="0"/>
              </a:spcAft>
              <a:buNone/>
            </a:pPr>
            <a:endParaRPr lang="tr-TR" sz="3000" b="1" dirty="0">
              <a:solidFill>
                <a:schemeClr val="accent5">
                  <a:lumMod val="75000"/>
                </a:schemeClr>
              </a:solidFill>
              <a:latin typeface="Cambria" panose="02040503050406030204" pitchFamily="18" charset="0"/>
            </a:endParaRPr>
          </a:p>
          <a:p>
            <a:pPr fontAlgn="auto">
              <a:spcAft>
                <a:spcPts val="0"/>
              </a:spcAft>
              <a:buNone/>
            </a:pPr>
            <a:endParaRPr lang="tr-TR" sz="2000" dirty="0" smtClean="0">
              <a:latin typeface="Cambria" panose="02040503050406030204" pitchFamily="18" charset="0"/>
            </a:endParaRPr>
          </a:p>
          <a:p>
            <a:pPr lvl="1" algn="just">
              <a:buFont typeface="Wingdings" panose="05000000000000000000" pitchFamily="2" charset="2"/>
              <a:buChar char="Ø"/>
            </a:pPr>
            <a:endParaRPr lang="tr-TR" sz="2200" dirty="0" smtClean="0">
              <a:latin typeface="Cambria" panose="02040503050406030204" pitchFamily="18" charset="0"/>
            </a:endParaRPr>
          </a:p>
          <a:p>
            <a:pPr lvl="1" algn="just">
              <a:buFont typeface="Wingdings" panose="05000000000000000000" pitchFamily="2" charset="2"/>
              <a:buChar char="ü"/>
            </a:pPr>
            <a:endParaRPr lang="tr-TR" sz="2000" dirty="0" smtClean="0">
              <a:latin typeface="Cambria" panose="02040503050406030204" pitchFamily="18" charset="0"/>
            </a:endParaRPr>
          </a:p>
          <a:p>
            <a:pPr lvl="1" algn="just">
              <a:buFont typeface="Wingdings" panose="05000000000000000000" pitchFamily="2" charset="2"/>
              <a:buChar char="ü"/>
            </a:pPr>
            <a:endParaRPr lang="en-US" sz="2000" dirty="0" smtClean="0">
              <a:latin typeface="Cambria" panose="02040503050406030204" pitchFamily="18" charset="0"/>
            </a:endParaRPr>
          </a:p>
          <a:p>
            <a:pPr algn="just">
              <a:buFont typeface="Wingdings" panose="05000000000000000000" pitchFamily="2" charset="2"/>
              <a:buChar char="Ø"/>
            </a:pPr>
            <a:endParaRPr lang="tr-TR" sz="2000" dirty="0" smtClean="0">
              <a:latin typeface="Cambria" panose="02040503050406030204" pitchFamily="18" charset="0"/>
            </a:endParaRPr>
          </a:p>
          <a:p>
            <a:pPr algn="just">
              <a:buFont typeface="Wingdings" panose="05000000000000000000" pitchFamily="2" charset="2"/>
              <a:buChar char="Ø"/>
            </a:pPr>
            <a:endParaRPr lang="tr-TR" sz="2000" dirty="0" smtClean="0">
              <a:latin typeface="Cambria" panose="02040503050406030204" pitchFamily="18" charset="0"/>
            </a:endParaRPr>
          </a:p>
          <a:p>
            <a:pPr marL="0" indent="0" algn="just">
              <a:buNone/>
            </a:pPr>
            <a:r>
              <a:rPr lang="tr-TR" sz="1200" dirty="0" smtClean="0">
                <a:latin typeface="Cambria" panose="02040503050406030204" pitchFamily="18" charset="0"/>
              </a:rPr>
              <a:t>* As of September 18, 2019</a:t>
            </a:r>
            <a:r>
              <a:rPr lang="tr-TR" sz="1800" dirty="0" smtClean="0">
                <a:latin typeface="Cambria" panose="02040503050406030204" pitchFamily="18" charset="0"/>
              </a:rPr>
              <a:t> </a:t>
            </a:r>
            <a:endParaRPr lang="en-US" sz="1800" dirty="0">
              <a:latin typeface="Cambria" panose="02040503050406030204" pitchFamily="18" charset="0"/>
            </a:endParaRPr>
          </a:p>
        </p:txBody>
      </p:sp>
      <p:pic>
        <p:nvPicPr>
          <p:cNvPr id="6" name="Picture 5"/>
          <p:cNvPicPr>
            <a:picLocks noChangeAspect="1"/>
          </p:cNvPicPr>
          <p:nvPr/>
        </p:nvPicPr>
        <p:blipFill>
          <a:blip r:embed="rId2"/>
          <a:stretch>
            <a:fillRect/>
          </a:stretch>
        </p:blipFill>
        <p:spPr>
          <a:xfrm>
            <a:off x="467544" y="1988840"/>
            <a:ext cx="8235948" cy="2767968"/>
          </a:xfrm>
          <a:prstGeom prst="rect">
            <a:avLst/>
          </a:prstGeom>
        </p:spPr>
      </p:pic>
    </p:spTree>
    <p:extLst>
      <p:ext uri="{BB962C8B-B14F-4D97-AF65-F5344CB8AC3E}">
        <p14:creationId xmlns:p14="http://schemas.microsoft.com/office/powerpoint/2010/main" val="244864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65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799596"/>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3848" y="2812286"/>
            <a:ext cx="5760640" cy="1292662"/>
          </a:xfrm>
          <a:prstGeom prst="rect">
            <a:avLst/>
          </a:prstGeom>
        </p:spPr>
        <p:txBody>
          <a:bodyPr wrap="square">
            <a:spAutoFit/>
          </a:bodyPr>
          <a:lstStyle/>
          <a:p>
            <a:pPr algn="ctr"/>
            <a:r>
              <a:rPr lang="en-US" sz="3200" b="1" dirty="0" smtClean="0">
                <a:latin typeface="Cambria" panose="02040503050406030204" pitchFamily="18" charset="0"/>
                <a:cs typeface="Arial" pitchFamily="34" charset="0"/>
              </a:rPr>
              <a:t>DEBT SECURITIES MARKET</a:t>
            </a:r>
          </a:p>
          <a:p>
            <a:pPr algn="ctr"/>
            <a:endParaRPr lang="tr-TR" sz="2400" b="1" dirty="0" smtClean="0">
              <a:solidFill>
                <a:srgbClr val="C00000"/>
              </a:solidFill>
              <a:latin typeface="Cambria" panose="02040503050406030204" pitchFamily="18" charset="0"/>
              <a:cs typeface="Arial" pitchFamily="34" charset="0"/>
            </a:endParaRPr>
          </a:p>
          <a:p>
            <a:pPr algn="ctr"/>
            <a:r>
              <a:rPr lang="en-US" sz="2200" b="1" dirty="0">
                <a:solidFill>
                  <a:srgbClr val="C00000"/>
                </a:solidFill>
                <a:latin typeface="Cambria" panose="02040503050406030204" pitchFamily="18" charset="0"/>
                <a:cs typeface="Arial" pitchFamily="34" charset="0"/>
              </a:rPr>
              <a:t>COMMITTED TRANSACTIONS </a:t>
            </a:r>
            <a:r>
              <a:rPr lang="en-US" sz="2200" b="1" dirty="0" smtClean="0">
                <a:solidFill>
                  <a:srgbClr val="C00000"/>
                </a:solidFill>
                <a:latin typeface="Cambria" panose="02040503050406030204" pitchFamily="18" charset="0"/>
                <a:cs typeface="Arial" pitchFamily="34" charset="0"/>
              </a:rPr>
              <a:t>MARKET</a:t>
            </a:r>
            <a:endParaRPr lang="en-US" sz="3200" b="1" dirty="0">
              <a:latin typeface="Cambria" panose="02040503050406030204" pitchFamily="18" charset="0"/>
              <a:cs typeface="Arial" pitchFamily="34" charset="0"/>
            </a:endParaRPr>
          </a:p>
        </p:txBody>
      </p:sp>
      <p:cxnSp>
        <p:nvCxnSpPr>
          <p:cNvPr id="10" name="Straight Connector 9"/>
          <p:cNvCxnSpPr/>
          <p:nvPr/>
        </p:nvCxnSpPr>
        <p:spPr>
          <a:xfrm>
            <a:off x="3131840" y="2276872"/>
            <a:ext cx="0" cy="2363490"/>
          </a:xfrm>
          <a:prstGeom prst="line">
            <a:avLst/>
          </a:prstGeom>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p:nvPicPr>
        <p:blipFill>
          <a:blip r:embed="rId2" cstate="print"/>
          <a:stretch>
            <a:fillRect/>
          </a:stretch>
        </p:blipFill>
        <p:spPr>
          <a:xfrm>
            <a:off x="1115616" y="2276872"/>
            <a:ext cx="1652474" cy="2168630"/>
          </a:xfrm>
          <a:prstGeom prst="rect">
            <a:avLst/>
          </a:prstGeom>
        </p:spPr>
      </p:pic>
    </p:spTree>
    <p:extLst>
      <p:ext uri="{BB962C8B-B14F-4D97-AF65-F5344CB8AC3E}">
        <p14:creationId xmlns:p14="http://schemas.microsoft.com/office/powerpoint/2010/main" val="229843684"/>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552091" y="836712"/>
            <a:ext cx="8325901"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tr-TR" sz="3000" b="1" dirty="0" smtClean="0">
                <a:solidFill>
                  <a:schemeClr val="accent5">
                    <a:lumMod val="75000"/>
                  </a:schemeClr>
                </a:solidFill>
                <a:latin typeface="Cambria" panose="02040503050406030204" pitchFamily="18" charset="0"/>
              </a:rPr>
              <a:t>Legal Developments in Sukuk Trading - I</a:t>
            </a:r>
          </a:p>
          <a:p>
            <a:pPr fontAlgn="auto">
              <a:spcAft>
                <a:spcPts val="0"/>
              </a:spcAft>
              <a:buFont typeface="Wingdings" panose="05000000000000000000" pitchFamily="2" charset="2"/>
              <a:buChar char="Ø"/>
            </a:pPr>
            <a:endParaRPr lang="tr-TR" sz="2200" b="1" dirty="0" smtClean="0">
              <a:latin typeface="Cambria" panose="02040503050406030204" pitchFamily="18" charset="0"/>
            </a:endParaRPr>
          </a:p>
          <a:p>
            <a:pPr fontAlgn="auto">
              <a:spcAft>
                <a:spcPts val="0"/>
              </a:spcAft>
              <a:buFont typeface="Wingdings" panose="05000000000000000000" pitchFamily="2" charset="2"/>
              <a:buChar char="Ø"/>
            </a:pPr>
            <a:r>
              <a:rPr lang="tr-TR" sz="2200" b="1" dirty="0" smtClean="0">
                <a:latin typeface="Cambria" panose="02040503050406030204" pitchFamily="18" charset="0"/>
              </a:rPr>
              <a:t>February 25</a:t>
            </a:r>
            <a:r>
              <a:rPr lang="tr-TR" sz="2400" b="1" dirty="0" smtClean="0">
                <a:latin typeface="Cambria" panose="02040503050406030204" pitchFamily="18" charset="0"/>
              </a:rPr>
              <a:t>, 2011 </a:t>
            </a:r>
            <a:r>
              <a:rPr lang="tr-TR" sz="2400" b="1" dirty="0" smtClean="0">
                <a:latin typeface="Cambria" panose="02040503050406030204" pitchFamily="18" charset="0"/>
                <a:sym typeface="Wingdings 3"/>
              </a:rPr>
              <a:t></a:t>
            </a:r>
            <a:r>
              <a:rPr lang="tr-TR" sz="2400" b="1" dirty="0" smtClean="0">
                <a:latin typeface="Cambria" panose="02040503050406030204" pitchFamily="18" charset="0"/>
                <a:sym typeface="Wingdings"/>
              </a:rPr>
              <a:t> Turkish Law No: 6111</a:t>
            </a:r>
            <a:endParaRPr lang="tr-TR" sz="2400" b="1" dirty="0" smtClean="0">
              <a:latin typeface="Cambria" panose="02040503050406030204" pitchFamily="18" charset="0"/>
            </a:endParaRPr>
          </a:p>
          <a:p>
            <a:pPr marL="834300" lvl="5" indent="-342900" algn="just">
              <a:buFont typeface="Wingdings" panose="05000000000000000000" pitchFamily="2" charset="2"/>
              <a:buChar char="ü"/>
            </a:pPr>
            <a:r>
              <a:rPr lang="tr-TR" dirty="0" smtClean="0">
                <a:latin typeface="Cambria" panose="02040503050406030204" pitchFamily="18" charset="0"/>
                <a:cs typeface="Arial" pitchFamily="34" charset="0"/>
              </a:rPr>
              <a:t>The Law</a:t>
            </a:r>
            <a:r>
              <a:rPr lang="en-US" dirty="0" smtClean="0">
                <a:latin typeface="Cambria" panose="02040503050406030204" pitchFamily="18" charset="0"/>
                <a:cs typeface="Arial" pitchFamily="34" charset="0"/>
              </a:rPr>
              <a:t> </a:t>
            </a:r>
            <a:r>
              <a:rPr lang="tr-TR" dirty="0" smtClean="0">
                <a:latin typeface="Cambria" panose="02040503050406030204" pitchFamily="18" charset="0"/>
                <a:cs typeface="Arial" pitchFamily="34" charset="0"/>
              </a:rPr>
              <a:t>defines income on lease certificates as income from movable property</a:t>
            </a:r>
          </a:p>
          <a:p>
            <a:pPr marL="834300" lvl="5" indent="-342900" algn="just">
              <a:buFont typeface="Wingdings" panose="05000000000000000000" pitchFamily="2" charset="2"/>
              <a:buChar char="ü"/>
            </a:pPr>
            <a:r>
              <a:rPr lang="tr-TR" dirty="0" smtClean="0">
                <a:latin typeface="Cambria" panose="02040503050406030204" pitchFamily="18" charset="0"/>
                <a:cs typeface="Arial" pitchFamily="34" charset="0"/>
              </a:rPr>
              <a:t>It also regulates stamp duty, corporate tax and value-added tax  issues related to lease certificates and their transfer to asset leasing companies</a:t>
            </a:r>
          </a:p>
          <a:p>
            <a:pPr>
              <a:buFont typeface="Wingdings" panose="05000000000000000000" pitchFamily="2" charset="2"/>
              <a:buChar char="Ø"/>
            </a:pPr>
            <a:r>
              <a:rPr lang="tr-TR" sz="2200" b="1" dirty="0" smtClean="0">
                <a:latin typeface="Cambria" panose="02040503050406030204" pitchFamily="18" charset="0"/>
              </a:rPr>
              <a:t>June </a:t>
            </a:r>
            <a:r>
              <a:rPr lang="tr-TR" sz="2200" b="1" dirty="0">
                <a:latin typeface="Cambria" panose="02040503050406030204" pitchFamily="18" charset="0"/>
              </a:rPr>
              <a:t>29</a:t>
            </a:r>
            <a:r>
              <a:rPr lang="tr-TR" sz="2400" b="1" dirty="0">
                <a:latin typeface="Cambria" panose="02040503050406030204" pitchFamily="18" charset="0"/>
              </a:rPr>
              <a:t>, 2012 </a:t>
            </a:r>
            <a:r>
              <a:rPr lang="tr-TR" sz="2400" b="1" dirty="0">
                <a:latin typeface="Cambria" panose="02040503050406030204" pitchFamily="18" charset="0"/>
                <a:sym typeface="Wingdings 3"/>
              </a:rPr>
              <a:t></a:t>
            </a:r>
            <a:r>
              <a:rPr lang="tr-TR" sz="2400" b="1" dirty="0">
                <a:latin typeface="Cambria" panose="02040503050406030204" pitchFamily="18" charset="0"/>
                <a:sym typeface="Wingdings"/>
              </a:rPr>
              <a:t> Turkish Law No: 6327</a:t>
            </a:r>
            <a:endParaRPr lang="tr-TR" sz="2400" b="1" dirty="0">
              <a:latin typeface="Cambria" panose="02040503050406030204" pitchFamily="18" charset="0"/>
            </a:endParaRPr>
          </a:p>
          <a:p>
            <a:pPr marL="834300" lvl="5" indent="-342900" algn="just">
              <a:buFont typeface="Wingdings" panose="05000000000000000000" pitchFamily="2" charset="2"/>
              <a:buChar char="ü"/>
            </a:pPr>
            <a:r>
              <a:rPr lang="tr-TR" dirty="0">
                <a:latin typeface="Cambria" panose="02040503050406030204" pitchFamily="18" charset="0"/>
                <a:cs typeface="Arial" pitchFamily="34" charset="0"/>
              </a:rPr>
              <a:t>The Law grants the right to issue lease certificates by Turkish Treasury for borrowing purposes and defines issue rules</a:t>
            </a:r>
          </a:p>
          <a:p>
            <a:pPr fontAlgn="auto">
              <a:spcAft>
                <a:spcPts val="0"/>
              </a:spcAft>
              <a:buFont typeface="Wingdings" panose="05000000000000000000" pitchFamily="2" charset="2"/>
              <a:buChar char="Ø"/>
            </a:pPr>
            <a:r>
              <a:rPr lang="tr-TR" sz="2200" b="1" dirty="0" smtClean="0">
                <a:latin typeface="Cambria" panose="02040503050406030204" pitchFamily="18" charset="0"/>
              </a:rPr>
              <a:t>June 7, 2013 </a:t>
            </a:r>
            <a:r>
              <a:rPr lang="tr-TR" sz="2200" b="1" dirty="0">
                <a:latin typeface="Cambria" panose="02040503050406030204" pitchFamily="18" charset="0"/>
                <a:sym typeface="Wingdings 3"/>
              </a:rPr>
              <a:t></a:t>
            </a:r>
            <a:r>
              <a:rPr lang="tr-TR" sz="2200" b="1" dirty="0">
                <a:latin typeface="Cambria" panose="02040503050406030204" pitchFamily="18" charset="0"/>
                <a:sym typeface="Wingdings"/>
              </a:rPr>
              <a:t> </a:t>
            </a:r>
            <a:r>
              <a:rPr lang="tr-TR" sz="2200" b="1" dirty="0" smtClean="0">
                <a:latin typeface="Cambria" panose="02040503050406030204" pitchFamily="18" charset="0"/>
              </a:rPr>
              <a:t>CMB </a:t>
            </a:r>
            <a:r>
              <a:rPr lang="tr-TR" sz="2200" b="1" dirty="0">
                <a:latin typeface="Cambria" panose="02040503050406030204" pitchFamily="18" charset="0"/>
              </a:rPr>
              <a:t>Communiqué  </a:t>
            </a:r>
            <a:r>
              <a:rPr lang="tr-TR" sz="2200" b="1" dirty="0" smtClean="0">
                <a:latin typeface="Cambria" panose="02040503050406030204" pitchFamily="18" charset="0"/>
              </a:rPr>
              <a:t>Series</a:t>
            </a:r>
            <a:r>
              <a:rPr lang="tr-TR" sz="2200" b="1" dirty="0">
                <a:latin typeface="Cambria" panose="02040503050406030204" pitchFamily="18" charset="0"/>
              </a:rPr>
              <a:t>: III, No: </a:t>
            </a:r>
            <a:r>
              <a:rPr lang="tr-TR" sz="2200" b="1" dirty="0" smtClean="0">
                <a:latin typeface="Cambria" panose="02040503050406030204" pitchFamily="18" charset="0"/>
              </a:rPr>
              <a:t>61.1</a:t>
            </a:r>
            <a:endParaRPr lang="tr-TR" sz="2200" b="1" dirty="0">
              <a:latin typeface="Cambria" panose="02040503050406030204" pitchFamily="18" charset="0"/>
            </a:endParaRPr>
          </a:p>
          <a:p>
            <a:pPr marL="834300" lvl="5" indent="-342900" algn="just">
              <a:buFont typeface="Wingdings" panose="05000000000000000000" pitchFamily="2" charset="2"/>
              <a:buChar char="ü"/>
            </a:pPr>
            <a:r>
              <a:rPr lang="en-US" dirty="0">
                <a:latin typeface="Cambria" panose="02040503050406030204" pitchFamily="18" charset="0"/>
                <a:cs typeface="Arial" pitchFamily="34" charset="0"/>
              </a:rPr>
              <a:t>Communiqué regulate</a:t>
            </a:r>
            <a:r>
              <a:rPr lang="tr-TR" dirty="0">
                <a:latin typeface="Cambria" panose="02040503050406030204" pitchFamily="18" charset="0"/>
                <a:cs typeface="Arial" pitchFamily="34" charset="0"/>
              </a:rPr>
              <a:t>s</a:t>
            </a:r>
            <a:r>
              <a:rPr lang="en-US" dirty="0">
                <a:latin typeface="Cambria" panose="02040503050406030204" pitchFamily="18" charset="0"/>
                <a:cs typeface="Arial" pitchFamily="34" charset="0"/>
              </a:rPr>
              <a:t> the principles</a:t>
            </a:r>
            <a:r>
              <a:rPr lang="tr-TR" dirty="0">
                <a:latin typeface="Cambria" panose="02040503050406030204" pitchFamily="18" charset="0"/>
                <a:cs typeface="Arial" pitchFamily="34" charset="0"/>
              </a:rPr>
              <a:t> and rules</a:t>
            </a:r>
            <a:r>
              <a:rPr lang="en-US" dirty="0">
                <a:latin typeface="Cambria" panose="02040503050406030204" pitchFamily="18" charset="0"/>
                <a:cs typeface="Arial" pitchFamily="34" charset="0"/>
              </a:rPr>
              <a:t> regarding </a:t>
            </a:r>
            <a:r>
              <a:rPr lang="tr-TR" dirty="0" smtClean="0">
                <a:latin typeface="Cambria" panose="02040503050406030204" pitchFamily="18" charset="0"/>
                <a:cs typeface="Arial" pitchFamily="34" charset="0"/>
              </a:rPr>
              <a:t>types, CMB </a:t>
            </a:r>
            <a:r>
              <a:rPr lang="en-US" dirty="0" smtClean="0">
                <a:latin typeface="Cambria" panose="02040503050406030204" pitchFamily="18" charset="0"/>
                <a:cs typeface="Arial" pitchFamily="34" charset="0"/>
              </a:rPr>
              <a:t>registration</a:t>
            </a:r>
            <a:r>
              <a:rPr lang="en-US" dirty="0">
                <a:latin typeface="Cambria" panose="02040503050406030204" pitchFamily="18" charset="0"/>
                <a:cs typeface="Arial" pitchFamily="34" charset="0"/>
              </a:rPr>
              <a:t>, issuance and sale of </a:t>
            </a:r>
            <a:r>
              <a:rPr lang="tr-TR" dirty="0" smtClean="0">
                <a:latin typeface="Cambria" panose="02040503050406030204" pitchFamily="18" charset="0"/>
                <a:cs typeface="Arial" pitchFamily="34" charset="0"/>
              </a:rPr>
              <a:t>lease </a:t>
            </a:r>
            <a:r>
              <a:rPr lang="en-US" dirty="0" smtClean="0">
                <a:latin typeface="Cambria" panose="02040503050406030204" pitchFamily="18" charset="0"/>
                <a:cs typeface="Arial" pitchFamily="34" charset="0"/>
              </a:rPr>
              <a:t>certificates</a:t>
            </a:r>
            <a:r>
              <a:rPr lang="tr-TR" dirty="0" smtClean="0">
                <a:latin typeface="Cambria" panose="02040503050406030204" pitchFamily="18" charset="0"/>
                <a:cs typeface="Arial" pitchFamily="34" charset="0"/>
              </a:rPr>
              <a:t> (aka Sukuk</a:t>
            </a:r>
            <a:r>
              <a:rPr lang="tr-TR" dirty="0">
                <a:latin typeface="Cambria" panose="02040503050406030204" pitchFamily="18" charset="0"/>
                <a:cs typeface="Arial" pitchFamily="34" charset="0"/>
              </a:rPr>
              <a:t>)</a:t>
            </a:r>
            <a:r>
              <a:rPr lang="en-US" dirty="0">
                <a:latin typeface="Cambria" panose="02040503050406030204" pitchFamily="18" charset="0"/>
                <a:cs typeface="Arial" pitchFamily="34" charset="0"/>
              </a:rPr>
              <a:t>, and the establishment and activities of asset lease companies</a:t>
            </a:r>
            <a:endParaRPr lang="tr-TR" dirty="0">
              <a:latin typeface="Cambria" panose="02040503050406030204" pitchFamily="18" charset="0"/>
              <a:cs typeface="Arial" pitchFamily="34" charset="0"/>
            </a:endParaRPr>
          </a:p>
          <a:p>
            <a:pPr marL="720000" lvl="5" algn="just"/>
            <a:endParaRPr lang="tr-TR" dirty="0" smtClean="0">
              <a:latin typeface="Cambria" panose="02040503050406030204" pitchFamily="18" charset="0"/>
              <a:cs typeface="Arial" pitchFamily="34" charset="0"/>
            </a:endParaRPr>
          </a:p>
        </p:txBody>
      </p:sp>
    </p:spTree>
    <p:extLst>
      <p:ext uri="{BB962C8B-B14F-4D97-AF65-F5344CB8AC3E}">
        <p14:creationId xmlns:p14="http://schemas.microsoft.com/office/powerpoint/2010/main" val="1821187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552091" y="836712"/>
            <a:ext cx="8325901"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tr-TR" sz="3000" b="1" dirty="0">
                <a:solidFill>
                  <a:schemeClr val="accent5">
                    <a:lumMod val="75000"/>
                  </a:schemeClr>
                </a:solidFill>
                <a:latin typeface="Cambria" panose="02040503050406030204" pitchFamily="18" charset="0"/>
              </a:rPr>
              <a:t>Legal </a:t>
            </a:r>
            <a:r>
              <a:rPr lang="tr-TR" sz="3000" b="1" dirty="0" smtClean="0">
                <a:solidFill>
                  <a:schemeClr val="accent5">
                    <a:lumMod val="75000"/>
                  </a:schemeClr>
                </a:solidFill>
                <a:latin typeface="Cambria" panose="02040503050406030204" pitchFamily="18" charset="0"/>
              </a:rPr>
              <a:t>Developments</a:t>
            </a:r>
            <a:r>
              <a:rPr lang="tr-TR" sz="3000" b="1" dirty="0">
                <a:solidFill>
                  <a:schemeClr val="accent5">
                    <a:lumMod val="75000"/>
                  </a:schemeClr>
                </a:solidFill>
                <a:latin typeface="Cambria" panose="02040503050406030204" pitchFamily="18" charset="0"/>
              </a:rPr>
              <a:t> in Sukuk Trading - </a:t>
            </a:r>
            <a:r>
              <a:rPr lang="tr-TR" sz="3000" b="1" dirty="0" smtClean="0">
                <a:solidFill>
                  <a:schemeClr val="accent5">
                    <a:lumMod val="75000"/>
                  </a:schemeClr>
                </a:solidFill>
                <a:latin typeface="Cambria" panose="02040503050406030204" pitchFamily="18" charset="0"/>
              </a:rPr>
              <a:t>II</a:t>
            </a:r>
            <a:endParaRPr lang="tr-TR" sz="3000" b="1" dirty="0">
              <a:solidFill>
                <a:schemeClr val="accent5">
                  <a:lumMod val="75000"/>
                </a:schemeClr>
              </a:solidFill>
              <a:latin typeface="Cambria" panose="02040503050406030204" pitchFamily="18" charset="0"/>
            </a:endParaRPr>
          </a:p>
          <a:p>
            <a:pPr>
              <a:buFont typeface="Wingdings" panose="05000000000000000000" pitchFamily="2" charset="2"/>
              <a:buChar char="Ø"/>
            </a:pPr>
            <a:endParaRPr lang="tr-TR" sz="2200" b="1" dirty="0" smtClean="0">
              <a:latin typeface="Cambria" panose="02040503050406030204" pitchFamily="18" charset="0"/>
            </a:endParaRPr>
          </a:p>
          <a:p>
            <a:pPr>
              <a:buFont typeface="Wingdings" panose="05000000000000000000" pitchFamily="2" charset="2"/>
              <a:buChar char="Ø"/>
            </a:pPr>
            <a:r>
              <a:rPr lang="tr-TR" sz="2200" b="1" dirty="0" smtClean="0">
                <a:latin typeface="Cambria" panose="02040503050406030204" pitchFamily="18" charset="0"/>
              </a:rPr>
              <a:t>September </a:t>
            </a:r>
            <a:r>
              <a:rPr lang="tr-TR" sz="2200" b="1" dirty="0">
                <a:latin typeface="Cambria" panose="02040503050406030204" pitchFamily="18" charset="0"/>
              </a:rPr>
              <a:t>11, 2012 </a:t>
            </a:r>
            <a:r>
              <a:rPr lang="tr-TR" sz="2200" b="1" dirty="0">
                <a:latin typeface="Cambria" panose="02040503050406030204" pitchFamily="18" charset="0"/>
                <a:sym typeface="Wingdings 3"/>
              </a:rPr>
              <a:t></a:t>
            </a:r>
            <a:r>
              <a:rPr lang="tr-TR" sz="2200" b="1" dirty="0">
                <a:latin typeface="Cambria" panose="02040503050406030204" pitchFamily="18" charset="0"/>
                <a:sym typeface="Wingdings"/>
              </a:rPr>
              <a:t> Borsa Istanbul Circular No: 403</a:t>
            </a:r>
            <a:endParaRPr lang="tr-TR" sz="2200" b="1" dirty="0">
              <a:latin typeface="Cambria" panose="02040503050406030204" pitchFamily="18" charset="0"/>
            </a:endParaRPr>
          </a:p>
          <a:p>
            <a:pPr marL="834300" lvl="5" indent="-342900" algn="just">
              <a:buFont typeface="Wingdings" panose="05000000000000000000" pitchFamily="2" charset="2"/>
              <a:buChar char="ü"/>
            </a:pPr>
            <a:r>
              <a:rPr lang="tr-TR" dirty="0">
                <a:latin typeface="Cambria" panose="02040503050406030204" pitchFamily="18" charset="0"/>
                <a:cs typeface="Arial" pitchFamily="34" charset="0"/>
              </a:rPr>
              <a:t>The Circular includes lease certificates among eligible instruments that can be traded in BIST Debt Securities Market</a:t>
            </a:r>
          </a:p>
          <a:p>
            <a:pPr marL="834300" lvl="5" indent="-342900" algn="just">
              <a:buFont typeface="Wingdings" panose="05000000000000000000" pitchFamily="2" charset="2"/>
              <a:buChar char="ü"/>
            </a:pPr>
            <a:r>
              <a:rPr lang="tr-TR" dirty="0">
                <a:latin typeface="Cambria" panose="02040503050406030204" pitchFamily="18" charset="0"/>
                <a:cs typeface="Arial" pitchFamily="34" charset="0"/>
              </a:rPr>
              <a:t>It also states that TL denominated lease certificates issued by Treasury can be used as collateral for Debt Securities Market</a:t>
            </a:r>
          </a:p>
          <a:p>
            <a:pPr fontAlgn="auto">
              <a:spcAft>
                <a:spcPts val="0"/>
              </a:spcAft>
              <a:buFont typeface="Wingdings" panose="05000000000000000000" pitchFamily="2" charset="2"/>
              <a:buChar char="Ø"/>
            </a:pPr>
            <a:endParaRPr lang="tr-TR" sz="2200" b="1" dirty="0">
              <a:latin typeface="Cambria" panose="02040503050406030204" pitchFamily="18" charset="0"/>
            </a:endParaRPr>
          </a:p>
          <a:p>
            <a:pPr fontAlgn="auto">
              <a:spcAft>
                <a:spcPts val="0"/>
              </a:spcAft>
              <a:buFont typeface="Wingdings" panose="05000000000000000000" pitchFamily="2" charset="2"/>
              <a:buChar char="Ø"/>
            </a:pPr>
            <a:r>
              <a:rPr lang="tr-TR" sz="2200" b="1" dirty="0">
                <a:latin typeface="Cambria" panose="02040503050406030204" pitchFamily="18" charset="0"/>
              </a:rPr>
              <a:t>July 2</a:t>
            </a:r>
            <a:r>
              <a:rPr lang="tr-TR" sz="2400" b="1" dirty="0">
                <a:latin typeface="Cambria" panose="02040503050406030204" pitchFamily="18" charset="0"/>
              </a:rPr>
              <a:t>, 2018 </a:t>
            </a:r>
            <a:r>
              <a:rPr lang="tr-TR" sz="2400" b="1" dirty="0">
                <a:latin typeface="Cambria" panose="02040503050406030204" pitchFamily="18" charset="0"/>
                <a:sym typeface="Wingdings 3"/>
              </a:rPr>
              <a:t></a:t>
            </a:r>
            <a:r>
              <a:rPr lang="tr-TR" sz="2400" b="1" dirty="0">
                <a:latin typeface="Cambria" panose="02040503050406030204" pitchFamily="18" charset="0"/>
                <a:sym typeface="Wingdings"/>
              </a:rPr>
              <a:t> Debt Securities Market Procedures</a:t>
            </a:r>
            <a:endParaRPr lang="tr-TR" sz="2400" b="1" dirty="0">
              <a:latin typeface="Cambria" panose="02040503050406030204" pitchFamily="18" charset="0"/>
            </a:endParaRPr>
          </a:p>
          <a:p>
            <a:pPr marL="834300" lvl="5" indent="-342900" algn="just">
              <a:buFont typeface="Wingdings" panose="05000000000000000000" pitchFamily="2" charset="2"/>
              <a:buChar char="ü"/>
            </a:pPr>
            <a:r>
              <a:rPr lang="tr-TR" dirty="0">
                <a:latin typeface="Cambria" panose="02040503050406030204" pitchFamily="18" charset="0"/>
                <a:cs typeface="Arial" pitchFamily="34" charset="0"/>
              </a:rPr>
              <a:t>The Procedure initiates Committed Transactions Market and defines trading rules and procedures of the Market</a:t>
            </a:r>
          </a:p>
          <a:p>
            <a:pPr marL="720000" lvl="5" algn="just"/>
            <a:endParaRPr lang="tr-TR" dirty="0" smtClean="0">
              <a:latin typeface="Cambria" panose="02040503050406030204" pitchFamily="18" charset="0"/>
              <a:cs typeface="Arial" pitchFamily="34" charset="0"/>
            </a:endParaRPr>
          </a:p>
        </p:txBody>
      </p:sp>
    </p:spTree>
    <p:extLst>
      <p:ext uri="{BB962C8B-B14F-4D97-AF65-F5344CB8AC3E}">
        <p14:creationId xmlns:p14="http://schemas.microsoft.com/office/powerpoint/2010/main" val="2434227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a:xfrm>
            <a:off x="827584" y="908720"/>
            <a:ext cx="7875908" cy="5328591"/>
          </a:xfrm>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552091" y="836712"/>
            <a:ext cx="8325901"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tr-TR" sz="3000" b="1" dirty="0" smtClean="0">
                <a:solidFill>
                  <a:schemeClr val="accent5">
                    <a:lumMod val="75000"/>
                  </a:schemeClr>
                </a:solidFill>
                <a:latin typeface="Cambria" panose="02040503050406030204" pitchFamily="18" charset="0"/>
              </a:rPr>
              <a:t>Trading Developments in Sukuk</a:t>
            </a:r>
            <a:endParaRPr lang="tr-TR" sz="3000" b="1" dirty="0">
              <a:solidFill>
                <a:schemeClr val="accent5">
                  <a:lumMod val="75000"/>
                </a:schemeClr>
              </a:solidFill>
              <a:latin typeface="Cambria" panose="02040503050406030204" pitchFamily="18" charset="0"/>
            </a:endParaRPr>
          </a:p>
          <a:p>
            <a:pPr>
              <a:buFont typeface="Wingdings" panose="05000000000000000000" pitchFamily="2" charset="2"/>
              <a:buChar char="Ø"/>
            </a:pPr>
            <a:endParaRPr lang="tr-TR" sz="2200" b="1" dirty="0" smtClean="0">
              <a:latin typeface="Cambria" panose="02040503050406030204" pitchFamily="18" charset="0"/>
            </a:endParaRPr>
          </a:p>
          <a:p>
            <a:pPr>
              <a:buFont typeface="Wingdings" panose="05000000000000000000" pitchFamily="2" charset="2"/>
              <a:buChar char="Ø"/>
            </a:pPr>
            <a:r>
              <a:rPr lang="tr-TR" sz="2200" b="1" dirty="0">
                <a:latin typeface="Cambria" panose="02040503050406030204" pitchFamily="18" charset="0"/>
              </a:rPr>
              <a:t>September 18, 2012 </a:t>
            </a:r>
            <a:r>
              <a:rPr lang="tr-TR" sz="2200" b="1" dirty="0">
                <a:latin typeface="Cambria" panose="02040503050406030204" pitchFamily="18" charset="0"/>
                <a:sym typeface="Wingdings 3"/>
              </a:rPr>
              <a:t></a:t>
            </a:r>
            <a:r>
              <a:rPr lang="tr-TR" sz="2200" b="1" dirty="0">
                <a:latin typeface="Cambria" panose="02040503050406030204" pitchFamily="18" charset="0"/>
                <a:sym typeface="Wingdings"/>
              </a:rPr>
              <a:t> International Issue by Treasury</a:t>
            </a:r>
            <a:endParaRPr lang="tr-TR" sz="2200" b="1" dirty="0">
              <a:latin typeface="Cambria" panose="02040503050406030204" pitchFamily="18" charset="0"/>
            </a:endParaRPr>
          </a:p>
          <a:p>
            <a:pPr marL="834300" lvl="5" indent="-342900" algn="just">
              <a:buFont typeface="Wingdings" panose="05000000000000000000" pitchFamily="2" charset="2"/>
              <a:buChar char="ü"/>
            </a:pPr>
            <a:r>
              <a:rPr lang="tr-TR" dirty="0" smtClean="0">
                <a:latin typeface="Cambria" panose="02040503050406030204" pitchFamily="18" charset="0"/>
                <a:cs typeface="Arial" pitchFamily="34" charset="0"/>
              </a:rPr>
              <a:t>Turkish Treasury </a:t>
            </a:r>
            <a:r>
              <a:rPr lang="tr-TR" dirty="0">
                <a:latin typeface="Cambria" panose="02040503050406030204" pitchFamily="18" charset="0"/>
                <a:cs typeface="Arial" pitchFamily="34" charset="0"/>
              </a:rPr>
              <a:t>auctioned first lease certificate in international markets worth of 1.5 billion USD with a maturity of 5,5 </a:t>
            </a:r>
            <a:r>
              <a:rPr lang="tr-TR" dirty="0" smtClean="0">
                <a:latin typeface="Cambria" panose="02040503050406030204" pitchFamily="18" charset="0"/>
                <a:cs typeface="Arial" pitchFamily="34" charset="0"/>
              </a:rPr>
              <a:t>years</a:t>
            </a:r>
            <a:endParaRPr lang="tr-TR" dirty="0">
              <a:latin typeface="Cambria" panose="02040503050406030204" pitchFamily="18" charset="0"/>
              <a:cs typeface="Arial" pitchFamily="34" charset="0"/>
            </a:endParaRPr>
          </a:p>
          <a:p>
            <a:pPr>
              <a:buFont typeface="Wingdings" panose="05000000000000000000" pitchFamily="2" charset="2"/>
              <a:buChar char="Ø"/>
            </a:pPr>
            <a:r>
              <a:rPr lang="tr-TR" sz="2200" b="1" dirty="0" smtClean="0">
                <a:latin typeface="Cambria" panose="02040503050406030204" pitchFamily="18" charset="0"/>
              </a:rPr>
              <a:t>September </a:t>
            </a:r>
            <a:r>
              <a:rPr lang="tr-TR" sz="2200" b="1" dirty="0">
                <a:latin typeface="Cambria" panose="02040503050406030204" pitchFamily="18" charset="0"/>
              </a:rPr>
              <a:t>21, 2012 </a:t>
            </a:r>
            <a:r>
              <a:rPr lang="tr-TR" sz="2200" b="1" dirty="0">
                <a:latin typeface="Cambria" panose="02040503050406030204" pitchFamily="18" charset="0"/>
                <a:sym typeface="Wingdings 3"/>
              </a:rPr>
              <a:t></a:t>
            </a:r>
            <a:r>
              <a:rPr lang="tr-TR" sz="2200" b="1" dirty="0">
                <a:latin typeface="Cambria" panose="02040503050406030204" pitchFamily="18" charset="0"/>
                <a:sym typeface="Wingdings"/>
              </a:rPr>
              <a:t> Trading starts in </a:t>
            </a:r>
            <a:r>
              <a:rPr lang="tr-TR" sz="2200" b="1" dirty="0" smtClean="0">
                <a:latin typeface="Cambria" panose="02040503050406030204" pitchFamily="18" charset="0"/>
                <a:sym typeface="Wingdings"/>
              </a:rPr>
              <a:t>BIST DSM</a:t>
            </a:r>
            <a:endParaRPr lang="tr-TR" sz="2200" b="1" dirty="0">
              <a:latin typeface="Cambria" panose="02040503050406030204" pitchFamily="18" charset="0"/>
            </a:endParaRPr>
          </a:p>
          <a:p>
            <a:pPr marL="834300" lvl="5" indent="-342900" algn="just">
              <a:buFont typeface="Wingdings" panose="05000000000000000000" pitchFamily="2" charset="2"/>
              <a:buChar char="ü"/>
            </a:pPr>
            <a:r>
              <a:rPr lang="tr-TR" dirty="0">
                <a:latin typeface="Cambria" panose="02040503050406030204" pitchFamily="18" charset="0"/>
                <a:cs typeface="Arial" pitchFamily="34" charset="0"/>
              </a:rPr>
              <a:t>Lease certificate started to trade in </a:t>
            </a:r>
            <a:r>
              <a:rPr lang="tr-TR" dirty="0" smtClean="0">
                <a:latin typeface="Cambria" panose="02040503050406030204" pitchFamily="18" charset="0"/>
                <a:cs typeface="Arial" pitchFamily="34" charset="0"/>
              </a:rPr>
              <a:t>BIST Debt </a:t>
            </a:r>
            <a:r>
              <a:rPr lang="tr-TR" dirty="0">
                <a:latin typeface="Cambria" panose="02040503050406030204" pitchFamily="18" charset="0"/>
                <a:cs typeface="Arial" pitchFamily="34" charset="0"/>
              </a:rPr>
              <a:t>Securities Outright Purchases and Sales Market on September 21, </a:t>
            </a:r>
            <a:r>
              <a:rPr lang="tr-TR" dirty="0" smtClean="0">
                <a:latin typeface="Cambria" panose="02040503050406030204" pitchFamily="18" charset="0"/>
                <a:cs typeface="Arial" pitchFamily="34" charset="0"/>
              </a:rPr>
              <a:t>2012</a:t>
            </a:r>
            <a:endParaRPr lang="tr-TR" dirty="0">
              <a:latin typeface="Cambria" panose="02040503050406030204" pitchFamily="18" charset="0"/>
              <a:cs typeface="Arial" pitchFamily="34" charset="0"/>
            </a:endParaRPr>
          </a:p>
          <a:p>
            <a:pPr>
              <a:buFont typeface="Wingdings" panose="05000000000000000000" pitchFamily="2" charset="2"/>
              <a:buChar char="Ø"/>
            </a:pPr>
            <a:r>
              <a:rPr lang="tr-TR" sz="2200" b="1" dirty="0" smtClean="0">
                <a:latin typeface="Cambria" panose="02040503050406030204" pitchFamily="18" charset="0"/>
              </a:rPr>
              <a:t>October </a:t>
            </a:r>
            <a:r>
              <a:rPr lang="tr-TR" sz="2200" b="1" dirty="0">
                <a:latin typeface="Cambria" panose="02040503050406030204" pitchFamily="18" charset="0"/>
              </a:rPr>
              <a:t>4, 2012 </a:t>
            </a:r>
            <a:r>
              <a:rPr lang="tr-TR" sz="2200" b="1" dirty="0">
                <a:latin typeface="Cambria" panose="02040503050406030204" pitchFamily="18" charset="0"/>
                <a:sym typeface="Wingdings 3"/>
              </a:rPr>
              <a:t></a:t>
            </a:r>
            <a:r>
              <a:rPr lang="tr-TR" sz="2200" b="1" dirty="0">
                <a:latin typeface="Cambria" panose="02040503050406030204" pitchFamily="18" charset="0"/>
                <a:sym typeface="Wingdings"/>
              </a:rPr>
              <a:t> Domestic Issue by Treasury</a:t>
            </a:r>
            <a:endParaRPr lang="tr-TR" sz="2200" b="1" dirty="0">
              <a:latin typeface="Cambria" panose="02040503050406030204" pitchFamily="18" charset="0"/>
            </a:endParaRPr>
          </a:p>
          <a:p>
            <a:pPr marL="834300" lvl="5" indent="-342900" algn="just">
              <a:buFont typeface="Wingdings" panose="05000000000000000000" pitchFamily="2" charset="2"/>
              <a:buChar char="ü"/>
            </a:pPr>
            <a:r>
              <a:rPr lang="tr-TR" dirty="0" smtClean="0">
                <a:latin typeface="Cambria" panose="02040503050406030204" pitchFamily="18" charset="0"/>
                <a:cs typeface="Arial" pitchFamily="34" charset="0"/>
              </a:rPr>
              <a:t>Turkish Treasury </a:t>
            </a:r>
            <a:r>
              <a:rPr lang="tr-TR" dirty="0">
                <a:latin typeface="Cambria" panose="02040503050406030204" pitchFamily="18" charset="0"/>
                <a:cs typeface="Arial" pitchFamily="34" charset="0"/>
              </a:rPr>
              <a:t>auctioned first lease certificate in domestic markets worth of 900 million USD with a maturity of 2 </a:t>
            </a:r>
            <a:r>
              <a:rPr lang="tr-TR" dirty="0" smtClean="0">
                <a:latin typeface="Cambria" panose="02040503050406030204" pitchFamily="18" charset="0"/>
                <a:cs typeface="Arial" pitchFamily="34" charset="0"/>
              </a:rPr>
              <a:t>years</a:t>
            </a:r>
          </a:p>
          <a:p>
            <a:pPr>
              <a:buFont typeface="Wingdings" panose="05000000000000000000" pitchFamily="2" charset="2"/>
              <a:buChar char="Ø"/>
            </a:pPr>
            <a:r>
              <a:rPr lang="tr-TR" sz="2200" b="1" dirty="0" smtClean="0">
                <a:latin typeface="Cambria" panose="02040503050406030204" pitchFamily="18" charset="0"/>
              </a:rPr>
              <a:t>July 2, 2018 </a:t>
            </a:r>
            <a:r>
              <a:rPr lang="tr-TR" sz="2200" b="1" dirty="0">
                <a:latin typeface="Cambria" panose="02040503050406030204" pitchFamily="18" charset="0"/>
                <a:sym typeface="Wingdings 3"/>
              </a:rPr>
              <a:t></a:t>
            </a:r>
            <a:r>
              <a:rPr lang="tr-TR" sz="2200" b="1" dirty="0">
                <a:latin typeface="Cambria" panose="02040503050406030204" pitchFamily="18" charset="0"/>
                <a:sym typeface="Wingdings"/>
              </a:rPr>
              <a:t> </a:t>
            </a:r>
            <a:r>
              <a:rPr lang="tr-TR" sz="2200" b="1" dirty="0" smtClean="0">
                <a:latin typeface="Cambria" panose="02040503050406030204" pitchFamily="18" charset="0"/>
                <a:sym typeface="Wingdings"/>
              </a:rPr>
              <a:t>Committed Transactions Market is launched</a:t>
            </a:r>
          </a:p>
          <a:p>
            <a:pPr marL="834300" lvl="5" indent="-342900" algn="just">
              <a:buFont typeface="Wingdings" panose="05000000000000000000" pitchFamily="2" charset="2"/>
              <a:buChar char="ü"/>
            </a:pPr>
            <a:r>
              <a:rPr lang="en-US" dirty="0">
                <a:latin typeface="Cambria" panose="02040503050406030204" pitchFamily="18" charset="0"/>
              </a:rPr>
              <a:t>TRY denominated lease </a:t>
            </a:r>
            <a:r>
              <a:rPr lang="en-US" dirty="0" smtClean="0">
                <a:latin typeface="Cambria" panose="02040503050406030204" pitchFamily="18" charset="0"/>
              </a:rPr>
              <a:t>certificates</a:t>
            </a:r>
            <a:r>
              <a:rPr lang="tr-TR" dirty="0" smtClean="0">
                <a:latin typeface="Cambria" panose="02040503050406030204" pitchFamily="18" charset="0"/>
              </a:rPr>
              <a:t> can now be traded with the designated </a:t>
            </a:r>
            <a:r>
              <a:rPr lang="en-US" dirty="0" smtClean="0">
                <a:latin typeface="Cambria" panose="02040503050406030204" pitchFamily="18" charset="0"/>
              </a:rPr>
              <a:t>Sharia</a:t>
            </a:r>
            <a:r>
              <a:rPr lang="tr-TR" dirty="0" smtClean="0">
                <a:latin typeface="Cambria" panose="02040503050406030204" pitchFamily="18" charset="0"/>
              </a:rPr>
              <a:t>-</a:t>
            </a:r>
            <a:r>
              <a:rPr lang="en-US" dirty="0" smtClean="0">
                <a:latin typeface="Cambria" panose="02040503050406030204" pitchFamily="18" charset="0"/>
              </a:rPr>
              <a:t>compliant</a:t>
            </a:r>
            <a:r>
              <a:rPr lang="tr-TR" dirty="0" smtClean="0">
                <a:latin typeface="Cambria" panose="02040503050406030204" pitchFamily="18" charset="0"/>
              </a:rPr>
              <a:t> market model</a:t>
            </a:r>
            <a:endParaRPr lang="tr-TR" dirty="0">
              <a:latin typeface="Cambria" panose="02040503050406030204" pitchFamily="18" charset="0"/>
              <a:cs typeface="Arial" pitchFamily="34" charset="0"/>
            </a:endParaRPr>
          </a:p>
        </p:txBody>
      </p:sp>
    </p:spTree>
    <p:extLst>
      <p:ext uri="{BB962C8B-B14F-4D97-AF65-F5344CB8AC3E}">
        <p14:creationId xmlns:p14="http://schemas.microsoft.com/office/powerpoint/2010/main" val="4243025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a:xfrm>
            <a:off x="827584" y="908720"/>
            <a:ext cx="7875908" cy="5328591"/>
          </a:xfrm>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552091" y="836712"/>
            <a:ext cx="8325901"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tr-TR" sz="3000" b="1" dirty="0" smtClean="0">
                <a:solidFill>
                  <a:schemeClr val="accent5">
                    <a:lumMod val="75000"/>
                  </a:schemeClr>
                </a:solidFill>
                <a:latin typeface="Cambria" panose="02040503050406030204" pitchFamily="18" charset="0"/>
              </a:rPr>
              <a:t>Trading...</a:t>
            </a:r>
            <a:endParaRPr lang="tr-TR" sz="3000" b="1" dirty="0">
              <a:solidFill>
                <a:schemeClr val="accent5">
                  <a:lumMod val="75000"/>
                </a:schemeClr>
              </a:solidFill>
              <a:latin typeface="Cambria" panose="02040503050406030204" pitchFamily="18" charset="0"/>
            </a:endParaRPr>
          </a:p>
          <a:p>
            <a:pPr>
              <a:buFont typeface="Wingdings" panose="05000000000000000000" pitchFamily="2" charset="2"/>
              <a:buChar char="Ø"/>
            </a:pPr>
            <a:endParaRPr lang="tr-TR" sz="2200" b="1" dirty="0" smtClean="0">
              <a:latin typeface="Cambria" panose="02040503050406030204" pitchFamily="18" charset="0"/>
            </a:endParaRPr>
          </a:p>
          <a:p>
            <a:pPr algn="just">
              <a:buFont typeface="Wingdings" panose="05000000000000000000" pitchFamily="2" charset="2"/>
              <a:buChar char="Ø"/>
            </a:pPr>
            <a:r>
              <a:rPr lang="tr-TR" sz="2200" dirty="0">
                <a:latin typeface="Cambria" panose="02040503050406030204" pitchFamily="18" charset="0"/>
              </a:rPr>
              <a:t>Lease certificates are being subject to buy/sell transactions in DSM Outright Purchases and Sales Market since the first issue by the Turkish Treasury in September </a:t>
            </a:r>
            <a:r>
              <a:rPr lang="tr-TR" sz="2200" dirty="0" smtClean="0">
                <a:latin typeface="Cambria" panose="02040503050406030204" pitchFamily="18" charset="0"/>
              </a:rPr>
              <a:t>2012</a:t>
            </a:r>
          </a:p>
          <a:p>
            <a:pPr algn="just">
              <a:buFont typeface="Wingdings" panose="05000000000000000000" pitchFamily="2" charset="2"/>
              <a:buChar char="Ø"/>
            </a:pPr>
            <a:endParaRPr lang="en-US" sz="2200" dirty="0">
              <a:latin typeface="Cambria" panose="02040503050406030204" pitchFamily="18" charset="0"/>
            </a:endParaRPr>
          </a:p>
          <a:p>
            <a:pPr algn="just">
              <a:buFont typeface="Wingdings" panose="05000000000000000000" pitchFamily="2" charset="2"/>
              <a:buChar char="Ø"/>
            </a:pPr>
            <a:r>
              <a:rPr lang="tr-TR" sz="2200" dirty="0">
                <a:latin typeface="Cambria" panose="02040503050406030204" pitchFamily="18" charset="0"/>
              </a:rPr>
              <a:t>In order to further increase liquidity of</a:t>
            </a:r>
            <a:r>
              <a:rPr lang="en-US" sz="2200" dirty="0">
                <a:latin typeface="Cambria" panose="02040503050406030204" pitchFamily="18" charset="0"/>
              </a:rPr>
              <a:t> Sharia compliant Islamic financial products</a:t>
            </a:r>
            <a:r>
              <a:rPr lang="tr-TR" sz="2200" dirty="0">
                <a:latin typeface="Cambria" panose="02040503050406030204" pitchFamily="18" charset="0"/>
              </a:rPr>
              <a:t> </a:t>
            </a:r>
            <a:r>
              <a:rPr lang="en-US" sz="2200" dirty="0">
                <a:solidFill>
                  <a:srgbClr val="C00000"/>
                </a:solidFill>
                <a:latin typeface="Cambria" panose="02040503050406030204" pitchFamily="18" charset="0"/>
              </a:rPr>
              <a:t>Committed Transactions Market</a:t>
            </a:r>
            <a:r>
              <a:rPr lang="en-US" sz="2200" dirty="0">
                <a:latin typeface="Cambria" panose="02040503050406030204" pitchFamily="18" charset="0"/>
              </a:rPr>
              <a:t> </a:t>
            </a:r>
            <a:r>
              <a:rPr lang="tr-TR" sz="2200" dirty="0">
                <a:latin typeface="Cambria" panose="02040503050406030204" pitchFamily="18" charset="0"/>
              </a:rPr>
              <a:t>for lease certificates (aka</a:t>
            </a:r>
            <a:r>
              <a:rPr lang="en-US" sz="2200" dirty="0">
                <a:latin typeface="Cambria" panose="02040503050406030204" pitchFamily="18" charset="0"/>
              </a:rPr>
              <a:t> Sukuk</a:t>
            </a:r>
            <a:r>
              <a:rPr lang="tr-TR" sz="2200" dirty="0">
                <a:latin typeface="Cambria" panose="02040503050406030204" pitchFamily="18" charset="0"/>
              </a:rPr>
              <a:t>) started to operate on July 2, 2018 as a sub-market of Debt Securities Market</a:t>
            </a:r>
          </a:p>
        </p:txBody>
      </p:sp>
    </p:spTree>
    <p:extLst>
      <p:ext uri="{BB962C8B-B14F-4D97-AF65-F5344CB8AC3E}">
        <p14:creationId xmlns:p14="http://schemas.microsoft.com/office/powerpoint/2010/main" val="1272474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a:xfrm>
            <a:off x="827584" y="908720"/>
            <a:ext cx="7875908" cy="5328591"/>
          </a:xfrm>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552091" y="836712"/>
            <a:ext cx="8325901"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tr-TR" sz="3000" b="1" dirty="0" smtClean="0">
                <a:solidFill>
                  <a:schemeClr val="accent5">
                    <a:lumMod val="75000"/>
                  </a:schemeClr>
                </a:solidFill>
                <a:latin typeface="Cambria" panose="02040503050406030204" pitchFamily="18" charset="0"/>
              </a:rPr>
              <a:t>Trading...</a:t>
            </a:r>
            <a:endParaRPr lang="tr-TR" sz="3000" b="1" dirty="0">
              <a:solidFill>
                <a:schemeClr val="accent5">
                  <a:lumMod val="75000"/>
                </a:schemeClr>
              </a:solidFill>
              <a:latin typeface="Cambria" panose="02040503050406030204" pitchFamily="18" charset="0"/>
            </a:endParaRPr>
          </a:p>
          <a:p>
            <a:pPr>
              <a:buFont typeface="Wingdings" panose="05000000000000000000" pitchFamily="2" charset="2"/>
              <a:buChar char="Ø"/>
            </a:pPr>
            <a:endParaRPr lang="tr-TR" sz="2200" b="1" dirty="0" smtClean="0">
              <a:latin typeface="Cambria" panose="02040503050406030204" pitchFamily="18" charset="0"/>
            </a:endParaRPr>
          </a:p>
          <a:p>
            <a:pPr algn="just">
              <a:buFont typeface="Wingdings" panose="05000000000000000000" pitchFamily="2" charset="2"/>
              <a:buChar char="Ø"/>
            </a:pPr>
            <a:r>
              <a:rPr lang="en-US" sz="2200" dirty="0">
                <a:latin typeface="Cambria" panose="02040503050406030204" pitchFamily="18" charset="0"/>
              </a:rPr>
              <a:t>In </a:t>
            </a:r>
            <a:r>
              <a:rPr lang="tr-TR" sz="2200" dirty="0">
                <a:latin typeface="Cambria" panose="02040503050406030204" pitchFamily="18" charset="0"/>
              </a:rPr>
              <a:t>the</a:t>
            </a:r>
            <a:r>
              <a:rPr lang="en-US" sz="2200" dirty="0">
                <a:latin typeface="Cambria" panose="02040503050406030204" pitchFamily="18" charset="0"/>
              </a:rPr>
              <a:t> Market, TRY denominated lease certificates issued by asset leasing companies founded by the Treasury and asset leasing companies founded by public enterprises assigned by the Treasury, as well as other capital market instruments determined by the Board of Directors of Borsa </a:t>
            </a:r>
            <a:r>
              <a:rPr lang="tr-TR" sz="2200" dirty="0">
                <a:latin typeface="Cambria" panose="02040503050406030204" pitchFamily="18" charset="0"/>
              </a:rPr>
              <a:t>I</a:t>
            </a:r>
            <a:r>
              <a:rPr lang="en-US" sz="2200" dirty="0">
                <a:latin typeface="Cambria" panose="02040503050406030204" pitchFamily="18" charset="0"/>
              </a:rPr>
              <a:t>stanbul can be </a:t>
            </a:r>
            <a:r>
              <a:rPr lang="en-US" sz="2200" dirty="0" smtClean="0">
                <a:latin typeface="Cambria" panose="02040503050406030204" pitchFamily="18" charset="0"/>
              </a:rPr>
              <a:t>traded</a:t>
            </a:r>
            <a:endParaRPr lang="tr-TR" sz="2200" dirty="0" smtClean="0">
              <a:latin typeface="Cambria" panose="02040503050406030204" pitchFamily="18" charset="0"/>
            </a:endParaRPr>
          </a:p>
          <a:p>
            <a:pPr algn="just">
              <a:buFont typeface="Wingdings" panose="05000000000000000000" pitchFamily="2" charset="2"/>
              <a:buChar char="Ø"/>
            </a:pPr>
            <a:endParaRPr lang="tr-TR" sz="2200" dirty="0">
              <a:latin typeface="Cambria" panose="02040503050406030204" pitchFamily="18" charset="0"/>
            </a:endParaRPr>
          </a:p>
          <a:p>
            <a:pPr algn="just">
              <a:buFont typeface="Wingdings" panose="05000000000000000000" pitchFamily="2" charset="2"/>
              <a:buChar char="Ø"/>
            </a:pPr>
            <a:r>
              <a:rPr lang="en-US" sz="2200" dirty="0">
                <a:latin typeface="Cambria" panose="02040503050406030204" pitchFamily="18" charset="0"/>
              </a:rPr>
              <a:t>Same day or forward value date buy-sell transactions are realized between the seller party with a commitment to repurchase a predetermined security and the buyer party with a commitment to resell that </a:t>
            </a:r>
            <a:r>
              <a:rPr lang="en-US" sz="2200" dirty="0" smtClean="0">
                <a:latin typeface="Cambria" panose="02040503050406030204" pitchFamily="18" charset="0"/>
              </a:rPr>
              <a:t>security</a:t>
            </a:r>
            <a:endParaRPr lang="en-US" sz="2200" dirty="0">
              <a:latin typeface="Cambria" panose="02040503050406030204" pitchFamily="18" charset="0"/>
            </a:endParaRPr>
          </a:p>
        </p:txBody>
      </p:sp>
    </p:spTree>
    <p:extLst>
      <p:ext uri="{BB962C8B-B14F-4D97-AF65-F5344CB8AC3E}">
        <p14:creationId xmlns:p14="http://schemas.microsoft.com/office/powerpoint/2010/main" val="146235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a:xfrm>
            <a:off x="827584" y="908720"/>
            <a:ext cx="7875908" cy="5328591"/>
          </a:xfrm>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552091" y="836712"/>
            <a:ext cx="8325901"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tr-TR" sz="3000" b="1" dirty="0">
                <a:solidFill>
                  <a:schemeClr val="accent5">
                    <a:lumMod val="75000"/>
                  </a:schemeClr>
                </a:solidFill>
                <a:latin typeface="Cambria" panose="02040503050406030204" pitchFamily="18" charset="0"/>
              </a:rPr>
              <a:t>Market Model</a:t>
            </a:r>
          </a:p>
          <a:p>
            <a:pPr>
              <a:buFont typeface="Wingdings" panose="05000000000000000000" pitchFamily="2" charset="2"/>
              <a:buChar char="Ø"/>
            </a:pPr>
            <a:endParaRPr lang="tr-TR" sz="2200" b="1" dirty="0" smtClean="0">
              <a:latin typeface="Cambria" panose="02040503050406030204" pitchFamily="18" charset="0"/>
            </a:endParaRPr>
          </a:p>
          <a:p>
            <a:pPr algn="just">
              <a:buFont typeface="Wingdings" panose="05000000000000000000" pitchFamily="2" charset="2"/>
              <a:buChar char="Ø"/>
            </a:pPr>
            <a:r>
              <a:rPr lang="en-US" sz="2200" dirty="0">
                <a:latin typeface="Cambria" panose="02040503050406030204" pitchFamily="18" charset="0"/>
              </a:rPr>
              <a:t>The model is based on a three-party structure with an independent third party having </a:t>
            </a:r>
            <a:r>
              <a:rPr lang="en-US" sz="2200" b="1" dirty="0" smtClean="0">
                <a:latin typeface="Cambria" panose="02040503050406030204" pitchFamily="18" charset="0"/>
              </a:rPr>
              <a:t>withdrawal right </a:t>
            </a:r>
            <a:r>
              <a:rPr lang="en-US" sz="2200" dirty="0" smtClean="0">
                <a:latin typeface="Cambria" panose="02040503050406030204" pitchFamily="18" charset="0"/>
              </a:rPr>
              <a:t>from </a:t>
            </a:r>
            <a:r>
              <a:rPr lang="tr-TR" sz="2200" dirty="0" smtClean="0">
                <a:latin typeface="Cambria" panose="02040503050406030204" pitchFamily="18" charset="0"/>
              </a:rPr>
              <a:t>the </a:t>
            </a:r>
            <a:r>
              <a:rPr lang="en-US" sz="2200" dirty="0" smtClean="0">
                <a:latin typeface="Cambria" panose="02040503050406030204" pitchFamily="18" charset="0"/>
              </a:rPr>
              <a:t>transactions</a:t>
            </a:r>
            <a:endParaRPr lang="tr-TR" sz="2200" dirty="0">
              <a:latin typeface="Cambria" panose="02040503050406030204" pitchFamily="18" charset="0"/>
            </a:endParaRPr>
          </a:p>
          <a:p>
            <a:pPr algn="just">
              <a:buFont typeface="Wingdings" panose="05000000000000000000" pitchFamily="2" charset="2"/>
              <a:buChar char="Ø"/>
            </a:pPr>
            <a:r>
              <a:rPr lang="tr-TR" sz="2200" dirty="0" smtClean="0">
                <a:latin typeface="Cambria" panose="02040503050406030204" pitchFamily="18" charset="0"/>
              </a:rPr>
              <a:t>Istanbul Settlement and Custody Bank - Takasbank is the independent third party in the Market. Takasbank can exercise its </a:t>
            </a:r>
            <a:r>
              <a:rPr lang="en-US" sz="2200" dirty="0">
                <a:latin typeface="Cambria" panose="02040503050406030204" pitchFamily="18" charset="0"/>
              </a:rPr>
              <a:t>withdrawal right </a:t>
            </a:r>
            <a:r>
              <a:rPr lang="tr-TR" sz="2200" dirty="0" smtClean="0">
                <a:latin typeface="Cambria" panose="02040503050406030204" pitchFamily="18" charset="0"/>
              </a:rPr>
              <a:t>for any of the transactions it is part of</a:t>
            </a:r>
          </a:p>
          <a:p>
            <a:pPr algn="just">
              <a:buFont typeface="Wingdings" panose="05000000000000000000" pitchFamily="2" charset="2"/>
              <a:buChar char="Ø"/>
            </a:pPr>
            <a:r>
              <a:rPr lang="tr-TR" sz="2200" dirty="0" smtClean="0">
                <a:latin typeface="Cambria" panose="02040503050406030204" pitchFamily="18" charset="0"/>
              </a:rPr>
              <a:t>Central Bank is also a member in the market entering active quotations for some benchmark lease certificates</a:t>
            </a:r>
          </a:p>
          <a:p>
            <a:pPr algn="just">
              <a:buFont typeface="Wingdings" panose="05000000000000000000" pitchFamily="2" charset="2"/>
              <a:buChar char="Ø"/>
            </a:pPr>
            <a:r>
              <a:rPr lang="en-US" sz="2200" dirty="0" smtClean="0">
                <a:latin typeface="Cambria" panose="02040503050406030204" pitchFamily="18" charset="0"/>
              </a:rPr>
              <a:t>The </a:t>
            </a:r>
            <a:r>
              <a:rPr lang="tr-TR" sz="2200" dirty="0">
                <a:latin typeface="Cambria" panose="02040503050406030204" pitchFamily="18" charset="0"/>
              </a:rPr>
              <a:t>working market </a:t>
            </a:r>
            <a:r>
              <a:rPr lang="en-US" sz="2200" dirty="0">
                <a:latin typeface="Cambria" panose="02040503050406030204" pitchFamily="18" charset="0"/>
              </a:rPr>
              <a:t>model is approved by Turkish Islamic Banks </a:t>
            </a:r>
            <a:r>
              <a:rPr lang="tr-TR" sz="2200" dirty="0" smtClean="0">
                <a:latin typeface="Cambria" panose="02040503050406030204" pitchFamily="18" charset="0"/>
              </a:rPr>
              <a:t>Advisory </a:t>
            </a:r>
            <a:r>
              <a:rPr lang="en-US" sz="2200" smtClean="0">
                <a:latin typeface="Cambria" panose="02040503050406030204" pitchFamily="18" charset="0"/>
              </a:rPr>
              <a:t>Board</a:t>
            </a:r>
            <a:endParaRPr lang="tr-TR" sz="2200" dirty="0">
              <a:latin typeface="Cambria" panose="02040503050406030204" pitchFamily="18" charset="0"/>
            </a:endParaRPr>
          </a:p>
        </p:txBody>
      </p:sp>
    </p:spTree>
    <p:extLst>
      <p:ext uri="{BB962C8B-B14F-4D97-AF65-F5344CB8AC3E}">
        <p14:creationId xmlns:p14="http://schemas.microsoft.com/office/powerpoint/2010/main" val="434727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prstClr val="white"/>
                </a:solidFill>
                <a:latin typeface="Concord"/>
              </a:rPr>
              <a:t>BIST COMMITTED </a:t>
            </a:r>
            <a:r>
              <a:rPr lang="tr-TR" dirty="0">
                <a:solidFill>
                  <a:prstClr val="white"/>
                </a:solidFill>
                <a:latin typeface="Concord"/>
              </a:rPr>
              <a:t>TRANSACTIONS </a:t>
            </a:r>
            <a:r>
              <a:rPr lang="tr-TR" dirty="0" smtClean="0">
                <a:solidFill>
                  <a:prstClr val="white"/>
                </a:solidFill>
                <a:latin typeface="Concord"/>
              </a:rPr>
              <a:t>MARKET</a:t>
            </a:r>
            <a:endParaRPr lang="en-US" dirty="0"/>
          </a:p>
        </p:txBody>
      </p:sp>
      <p:sp>
        <p:nvSpPr>
          <p:cNvPr id="3" name="Text Placeholder 2"/>
          <p:cNvSpPr>
            <a:spLocks noGrp="1"/>
          </p:cNvSpPr>
          <p:nvPr>
            <p:ph type="body" sz="quarter" idx="10"/>
          </p:nvPr>
        </p:nvSpPr>
        <p:spPr>
          <a:xfrm>
            <a:off x="827584" y="908720"/>
            <a:ext cx="7875908" cy="5328591"/>
          </a:xfrm>
        </p:spPr>
        <p:txBody>
          <a:bodyPr/>
          <a:lstStyle/>
          <a:p>
            <a:pPr algn="just">
              <a:buFont typeface="Wingdings" panose="05000000000000000000" pitchFamily="2" charset="2"/>
              <a:buChar char="Ø"/>
            </a:pPr>
            <a:endParaRPr lang="en-US" b="0" dirty="0" smtClean="0"/>
          </a:p>
          <a:p>
            <a:pPr algn="just">
              <a:buFont typeface="Wingdings" panose="05000000000000000000" pitchFamily="2" charset="2"/>
              <a:buChar char="Ø"/>
            </a:pPr>
            <a:endParaRPr lang="en-US" b="0" dirty="0" smtClean="0"/>
          </a:p>
          <a:p>
            <a:pPr>
              <a:buFont typeface="Wingdings" panose="05000000000000000000" pitchFamily="2" charset="2"/>
              <a:buChar char="Ø"/>
            </a:pPr>
            <a:endParaRPr lang="en-US" dirty="0"/>
          </a:p>
        </p:txBody>
      </p:sp>
      <p:sp>
        <p:nvSpPr>
          <p:cNvPr id="4" name="Rectangle 3"/>
          <p:cNvSpPr txBox="1">
            <a:spLocks noChangeArrowheads="1"/>
          </p:cNvSpPr>
          <p:nvPr/>
        </p:nvSpPr>
        <p:spPr>
          <a:xfrm>
            <a:off x="552091" y="836712"/>
            <a:ext cx="8325901" cy="552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None/>
            </a:pPr>
            <a:r>
              <a:rPr lang="tr-TR" sz="3000" b="1" dirty="0">
                <a:solidFill>
                  <a:schemeClr val="accent5">
                    <a:lumMod val="75000"/>
                  </a:schemeClr>
                </a:solidFill>
                <a:latin typeface="Cambria" panose="02040503050406030204" pitchFamily="18" charset="0"/>
              </a:rPr>
              <a:t>Market Model</a:t>
            </a:r>
          </a:p>
          <a:p>
            <a:pPr>
              <a:buFont typeface="Wingdings" panose="05000000000000000000" pitchFamily="2" charset="2"/>
              <a:buChar char="Ø"/>
            </a:pPr>
            <a:endParaRPr lang="tr-TR" sz="2200" b="1" dirty="0" smtClean="0">
              <a:latin typeface="Cambria" panose="02040503050406030204" pitchFamily="18" charset="0"/>
            </a:endParaRPr>
          </a:p>
          <a:p>
            <a:pPr algn="just">
              <a:buFont typeface="Wingdings" panose="05000000000000000000" pitchFamily="2" charset="2"/>
              <a:buChar char="Ø"/>
            </a:pPr>
            <a:r>
              <a:rPr lang="tr-TR" sz="2200" dirty="0" smtClean="0">
                <a:latin typeface="Cambria" panose="02040503050406030204" pitchFamily="18" charset="0"/>
              </a:rPr>
              <a:t>An order is </a:t>
            </a:r>
            <a:r>
              <a:rPr lang="tr-TR" sz="2200" dirty="0">
                <a:latin typeface="Cambria" panose="02040503050406030204" pitchFamily="18" charset="0"/>
              </a:rPr>
              <a:t>placed by specifying </a:t>
            </a:r>
          </a:p>
          <a:p>
            <a:pPr lvl="1" algn="just">
              <a:buFont typeface="Wingdings" panose="05000000000000000000" pitchFamily="2" charset="2"/>
              <a:buChar char="ü"/>
            </a:pPr>
            <a:r>
              <a:rPr lang="tr-TR" sz="2000" dirty="0" smtClean="0">
                <a:latin typeface="Cambria" panose="02040503050406030204" pitchFamily="18" charset="0"/>
              </a:rPr>
              <a:t>ID of </a:t>
            </a:r>
            <a:r>
              <a:rPr lang="tr-TR" sz="2000" dirty="0">
                <a:latin typeface="Cambria" panose="02040503050406030204" pitchFamily="18" charset="0"/>
              </a:rPr>
              <a:t>the lease </a:t>
            </a:r>
            <a:r>
              <a:rPr lang="tr-TR" sz="2000" dirty="0" smtClean="0">
                <a:latin typeface="Cambria" panose="02040503050406030204" pitchFamily="18" charset="0"/>
              </a:rPr>
              <a:t>certificate (</a:t>
            </a:r>
            <a:r>
              <a:rPr lang="tr-TR" sz="2000" dirty="0">
                <a:latin typeface="Cambria" panose="02040503050406030204" pitchFamily="18" charset="0"/>
              </a:rPr>
              <a:t>ISIN code</a:t>
            </a:r>
            <a:r>
              <a:rPr lang="tr-TR" sz="2000" dirty="0" smtClean="0">
                <a:latin typeface="Cambria" panose="02040503050406030204" pitchFamily="18" charset="0"/>
              </a:rPr>
              <a:t>)</a:t>
            </a:r>
            <a:endParaRPr lang="tr-TR" sz="2000" dirty="0">
              <a:latin typeface="Cambria" panose="02040503050406030204" pitchFamily="18" charset="0"/>
            </a:endParaRPr>
          </a:p>
          <a:p>
            <a:pPr lvl="1" algn="just">
              <a:buFont typeface="Wingdings" panose="05000000000000000000" pitchFamily="2" charset="2"/>
              <a:buChar char="ü"/>
            </a:pPr>
            <a:r>
              <a:rPr lang="tr-TR" sz="2000" dirty="0" smtClean="0">
                <a:latin typeface="Cambria" panose="02040503050406030204" pitchFamily="18" charset="0"/>
              </a:rPr>
              <a:t>rate</a:t>
            </a:r>
            <a:endParaRPr lang="tr-TR" sz="2000" dirty="0">
              <a:latin typeface="Cambria" panose="02040503050406030204" pitchFamily="18" charset="0"/>
            </a:endParaRPr>
          </a:p>
          <a:p>
            <a:pPr lvl="1" algn="just">
              <a:buFont typeface="Wingdings" panose="05000000000000000000" pitchFamily="2" charset="2"/>
              <a:buChar char="ü"/>
            </a:pPr>
            <a:r>
              <a:rPr lang="tr-TR" sz="2000" dirty="0" smtClean="0">
                <a:latin typeface="Cambria" panose="02040503050406030204" pitchFamily="18" charset="0"/>
              </a:rPr>
              <a:t>quantity (in nominal terms)</a:t>
            </a:r>
            <a:endParaRPr lang="tr-TR" sz="2000" dirty="0">
              <a:latin typeface="Cambria" panose="02040503050406030204" pitchFamily="18" charset="0"/>
            </a:endParaRPr>
          </a:p>
          <a:p>
            <a:pPr lvl="1" algn="just">
              <a:buFont typeface="Wingdings" panose="05000000000000000000" pitchFamily="2" charset="2"/>
              <a:buChar char="ü"/>
            </a:pPr>
            <a:r>
              <a:rPr lang="tr-TR" sz="2000" dirty="0">
                <a:latin typeface="Cambria" panose="02040503050406030204" pitchFamily="18" charset="0"/>
              </a:rPr>
              <a:t>start date and end date of the contract</a:t>
            </a:r>
            <a:endParaRPr lang="tr-TR" sz="2000" dirty="0" smtClean="0">
              <a:latin typeface="Cambria" panose="02040503050406030204" pitchFamily="18" charset="0"/>
            </a:endParaRPr>
          </a:p>
          <a:p>
            <a:pPr lvl="1" algn="just">
              <a:buFont typeface="Wingdings" panose="05000000000000000000" pitchFamily="2" charset="2"/>
              <a:buChar char="ü"/>
            </a:pPr>
            <a:r>
              <a:rPr lang="tr-TR" sz="2000" dirty="0">
                <a:latin typeface="Cambria" panose="02040503050406030204" pitchFamily="18" charset="0"/>
              </a:rPr>
              <a:t>b</a:t>
            </a:r>
            <a:r>
              <a:rPr lang="tr-TR" sz="2000" dirty="0" smtClean="0">
                <a:latin typeface="Cambria" panose="02040503050406030204" pitchFamily="18" charset="0"/>
              </a:rPr>
              <a:t>uy/sell-back price for </a:t>
            </a:r>
            <a:r>
              <a:rPr lang="tr-TR" sz="2000" dirty="0">
                <a:latin typeface="Cambria" panose="02040503050406030204" pitchFamily="18" charset="0"/>
              </a:rPr>
              <a:t>the stated lease </a:t>
            </a:r>
            <a:r>
              <a:rPr lang="tr-TR" sz="2000" dirty="0" smtClean="0">
                <a:latin typeface="Cambria" panose="02040503050406030204" pitchFamily="18" charset="0"/>
              </a:rPr>
              <a:t>certificate (</a:t>
            </a:r>
            <a:r>
              <a:rPr lang="tr-TR" sz="2000" dirty="0">
                <a:latin typeface="Cambria" panose="02040503050406030204" pitchFamily="18" charset="0"/>
              </a:rPr>
              <a:t>collateral price </a:t>
            </a:r>
            <a:r>
              <a:rPr lang="tr-TR" sz="2000" dirty="0" smtClean="0">
                <a:latin typeface="Cambria" panose="02040503050406030204" pitchFamily="18" charset="0"/>
              </a:rPr>
              <a:t>)</a:t>
            </a:r>
            <a:endParaRPr lang="tr-TR" sz="2000" dirty="0">
              <a:latin typeface="Cambria" panose="02040503050406030204" pitchFamily="18" charset="0"/>
            </a:endParaRPr>
          </a:p>
          <a:p>
            <a:pPr algn="just">
              <a:buFont typeface="Wingdings" panose="05000000000000000000" pitchFamily="2" charset="2"/>
              <a:buChar char="Ø"/>
            </a:pPr>
            <a:r>
              <a:rPr lang="tr-TR" sz="2200" b="1" dirty="0" smtClean="0">
                <a:latin typeface="Cambria" panose="02040503050406030204" pitchFamily="18" charset="0"/>
              </a:rPr>
              <a:t>Buy order </a:t>
            </a:r>
            <a:r>
              <a:rPr lang="tr-TR" sz="2200" dirty="0" smtClean="0">
                <a:latin typeface="Cambria" panose="02040503050406030204" pitchFamily="18" charset="0"/>
              </a:rPr>
              <a:t>means to agree selling the lease certificate on start date with a </a:t>
            </a:r>
            <a:r>
              <a:rPr lang="tr-TR" sz="2200" i="1" dirty="0" smtClean="0">
                <a:latin typeface="Cambria" panose="02040503050406030204" pitchFamily="18" charset="0"/>
              </a:rPr>
              <a:t>buy-back commitment </a:t>
            </a:r>
            <a:r>
              <a:rPr lang="tr-TR" sz="2200" dirty="0" smtClean="0">
                <a:latin typeface="Cambria" panose="02040503050406030204" pitchFamily="18" charset="0"/>
              </a:rPr>
              <a:t>on end date</a:t>
            </a:r>
          </a:p>
          <a:p>
            <a:pPr algn="just">
              <a:buFont typeface="Wingdings" panose="05000000000000000000" pitchFamily="2" charset="2"/>
              <a:buChar char="Ø"/>
            </a:pPr>
            <a:r>
              <a:rPr lang="tr-TR" sz="2200" b="1" dirty="0" smtClean="0">
                <a:latin typeface="Cambria" panose="02040503050406030204" pitchFamily="18" charset="0"/>
              </a:rPr>
              <a:t>Sell order </a:t>
            </a:r>
            <a:r>
              <a:rPr lang="tr-TR" sz="2200" dirty="0" smtClean="0">
                <a:latin typeface="Cambria" panose="02040503050406030204" pitchFamily="18" charset="0"/>
              </a:rPr>
              <a:t>means to agree buying the </a:t>
            </a:r>
            <a:r>
              <a:rPr lang="tr-TR" sz="2200" dirty="0">
                <a:latin typeface="Cambria" panose="02040503050406030204" pitchFamily="18" charset="0"/>
              </a:rPr>
              <a:t>lease certificate on start date with a </a:t>
            </a:r>
            <a:r>
              <a:rPr lang="tr-TR" sz="2200" i="1" dirty="0" smtClean="0">
                <a:latin typeface="Cambria" panose="02040503050406030204" pitchFamily="18" charset="0"/>
              </a:rPr>
              <a:t>sell-back commitment </a:t>
            </a:r>
            <a:r>
              <a:rPr lang="tr-TR" sz="2200" dirty="0">
                <a:latin typeface="Cambria" panose="02040503050406030204" pitchFamily="18" charset="0"/>
              </a:rPr>
              <a:t>on end </a:t>
            </a:r>
            <a:r>
              <a:rPr lang="tr-TR" sz="2200" dirty="0" smtClean="0">
                <a:latin typeface="Cambria" panose="02040503050406030204" pitchFamily="18" charset="0"/>
              </a:rPr>
              <a:t>date</a:t>
            </a:r>
          </a:p>
          <a:p>
            <a:pPr algn="just">
              <a:buFont typeface="Wingdings" panose="05000000000000000000" pitchFamily="2" charset="2"/>
              <a:buChar char="Ø"/>
            </a:pPr>
            <a:r>
              <a:rPr lang="tr-TR" sz="2200" dirty="0" smtClean="0">
                <a:latin typeface="Cambria" panose="02040503050406030204" pitchFamily="18" charset="0"/>
              </a:rPr>
              <a:t>Order are matched based on first the rate and then the collateral price</a:t>
            </a:r>
          </a:p>
        </p:txBody>
      </p:sp>
      <p:pic>
        <p:nvPicPr>
          <p:cNvPr id="5" name="Picture 4"/>
          <p:cNvPicPr>
            <a:picLocks noChangeAspect="1"/>
          </p:cNvPicPr>
          <p:nvPr/>
        </p:nvPicPr>
        <p:blipFill>
          <a:blip r:embed="rId2"/>
          <a:stretch>
            <a:fillRect/>
          </a:stretch>
        </p:blipFill>
        <p:spPr>
          <a:xfrm>
            <a:off x="6016629" y="991919"/>
            <a:ext cx="2686863" cy="2606055"/>
          </a:xfrm>
          <a:prstGeom prst="rect">
            <a:avLst/>
          </a:prstGeom>
        </p:spPr>
      </p:pic>
    </p:spTree>
    <p:extLst>
      <p:ext uri="{BB962C8B-B14F-4D97-AF65-F5344CB8AC3E}">
        <p14:creationId xmlns:p14="http://schemas.microsoft.com/office/powerpoint/2010/main" val="4274386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EED9A72E3884244BD28C0C603EE9C9F" ma:contentTypeVersion="10" ma:contentTypeDescription="Yeni belge oluşturun." ma:contentTypeScope="" ma:versionID="93573a4fae1b2a6a38bb9e4a20736801">
  <xsd:schema xmlns:xsd="http://www.w3.org/2001/XMLSchema" xmlns:xs="http://www.w3.org/2001/XMLSchema" xmlns:p="http://schemas.microsoft.com/office/2006/metadata/properties" xmlns:ns2="115bed41-4006-407e-8152-b817fc9efde8" xmlns:ns3="80e7c24a-ead5-4e15-a462-1b18f426cab1" targetNamespace="http://schemas.microsoft.com/office/2006/metadata/properties" ma:root="true" ma:fieldsID="19e7fc69adf49ec2b028ed0ecedcb0e7" ns2:_="" ns3:_="">
    <xsd:import namespace="115bed41-4006-407e-8152-b817fc9efde8"/>
    <xsd:import namespace="80e7c24a-ead5-4e15-a462-1b18f426ca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bed41-4006-407e-8152-b817fc9efde8" elementFormDefault="qualified">
    <xsd:import namespace="http://schemas.microsoft.com/office/2006/documentManagement/types"/>
    <xsd:import namespace="http://schemas.microsoft.com/office/infopath/2007/PartnerControls"/>
    <xsd:element name="SharedWithUsers" ma:index="8" nillable="true" ma:displayName="Paylaşılanla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e7c24a-ead5-4e15-a462-1b18f426ca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0BC030-90DA-4CEA-8720-CE01BB119F07}"/>
</file>

<file path=customXml/itemProps2.xml><?xml version="1.0" encoding="utf-8"?>
<ds:datastoreItem xmlns:ds="http://schemas.openxmlformats.org/officeDocument/2006/customXml" ds:itemID="{50DE2F5B-CC08-4741-B8E9-7B660D695C11}"/>
</file>

<file path=customXml/itemProps3.xml><?xml version="1.0" encoding="utf-8"?>
<ds:datastoreItem xmlns:ds="http://schemas.openxmlformats.org/officeDocument/2006/customXml" ds:itemID="{DAE08A35-8E45-454B-AAD4-77C03A4D8534}"/>
</file>

<file path=docProps/app.xml><?xml version="1.0" encoding="utf-8"?>
<Properties xmlns="http://schemas.openxmlformats.org/officeDocument/2006/extended-properties" xmlns:vt="http://schemas.openxmlformats.org/officeDocument/2006/docPropsVTypes">
  <Template/>
  <TotalTime>25630</TotalTime>
  <Words>984</Words>
  <Application>Microsoft Office PowerPoint</Application>
  <PresentationFormat>On-screen Show (4:3)</PresentationFormat>
  <Paragraphs>154</Paragraphs>
  <Slides>16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Cambria</vt:lpstr>
      <vt:lpstr>Concord</vt:lpstr>
      <vt:lpstr>Concord Thin</vt:lpstr>
      <vt:lpstr>Wingdings</vt:lpstr>
      <vt:lpstr>Wingdings 3</vt:lpstr>
      <vt:lpstr>Custom Design</vt:lpstr>
      <vt:lpstr>Office Theme</vt:lpstr>
      <vt:lpstr>PowerPoint Presentation</vt:lpstr>
      <vt:lpstr>PowerPoint Presentation</vt:lpstr>
      <vt:lpstr>BIST COMMITTED TRANSACTIONS MARKET</vt:lpstr>
      <vt:lpstr>BIST COMMITTED TRANSACTIONS MARKET</vt:lpstr>
      <vt:lpstr>BIST COMMITTED TRANSACTIONS MARKET</vt:lpstr>
      <vt:lpstr>BIST COMMITTED TRANSACTIONS MARKET</vt:lpstr>
      <vt:lpstr>BIST COMMITTED TRANSACTIONS MARKET</vt:lpstr>
      <vt:lpstr>BIST COMMITTED TRANSACTIONS MARKET</vt:lpstr>
      <vt:lpstr>BIST COMMITTED TRANSACTIONS MARKET</vt:lpstr>
      <vt:lpstr>BIST COMMITTED TRANSACTIONS MARKET</vt:lpstr>
      <vt:lpstr>BIST COMMITTED TRANSACTIONS MARKET</vt:lpstr>
      <vt:lpstr>BIST COMMITTED TRANSACTIONS MARKET</vt:lpstr>
      <vt:lpstr>BIST COMMITTED TRANSACTIONS MARKET</vt:lpstr>
      <vt:lpstr>BIST COMMITTED TRANSACTIONS MARKET</vt:lpstr>
      <vt:lpstr>PowerPoint Presentation</vt:lpstr>
      <vt:lpstr>PowerPoint Presentation</vt:lpstr>
    </vt:vector>
  </TitlesOfParts>
  <Company>BIAS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BIAS DSM</dc:title>
  <dc:creator>Resat.Adiguzel@borsaistanbul.com</dc:creator>
  <cp:lastModifiedBy>Reşat Adıgüzel</cp:lastModifiedBy>
  <cp:revision>1078</cp:revision>
  <cp:lastPrinted>2014-05-20T12:55:53Z</cp:lastPrinted>
  <dcterms:created xsi:type="dcterms:W3CDTF">2010-05-04T07:31:05Z</dcterms:created>
  <dcterms:modified xsi:type="dcterms:W3CDTF">2019-09-19T10:46:12Z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0x0101002EED9A72E3884244BD28C0C603EE9C9F</vt:lpwstr>
  </property>
</Properties>
</file>