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BAD6"/>
    <a:srgbClr val="BBE4EF"/>
    <a:srgbClr val="D21414"/>
    <a:srgbClr val="FF2F2F"/>
    <a:srgbClr val="0091B5"/>
    <a:srgbClr val="FFFFCC"/>
    <a:srgbClr val="FFFFFF"/>
    <a:srgbClr val="2787A0"/>
    <a:srgbClr val="E9C3C1"/>
    <a:srgbClr val="004150"/>
  </p:clrMru>
</p:presentationPr>
</file>

<file path=ppt/tableStyles.xml><?xml version="1.0" encoding="utf-8"?>
<a:tblStyleLst xmlns:a="http://schemas.openxmlformats.org/drawingml/2006/main" def="{5C22544A-7EE6-4342-B048-85BDC9FD1C3A}">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17" autoAdjust="0"/>
    <p:restoredTop sz="94660"/>
  </p:normalViewPr>
  <p:slideViewPr>
    <p:cSldViewPr>
      <p:cViewPr varScale="1">
        <p:scale>
          <a:sx n="104" d="100"/>
          <a:sy n="104" d="100"/>
        </p:scale>
        <p:origin x="-636" y="-90"/>
      </p:cViewPr>
      <p:guideLst>
        <p:guide orient="horz" pos="336"/>
        <p:guide pos="4368"/>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tr-T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762139F-25FC-4CD3-BF04-E7B6215EE4E7}" type="datetimeFigureOut">
              <a:rPr lang="tr-TR" smtClean="0"/>
              <a:pPr/>
              <a:t>30.09.2010</a:t>
            </a:fld>
            <a:endParaRPr lang="tr-T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tr-T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2A4D5E5-93B7-4A5F-9C0E-4573AB260CE8}"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IMKB_template_alt1_cover.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1295400" y="2667000"/>
            <a:ext cx="6553200" cy="1066800"/>
          </a:xfrm>
        </p:spPr>
        <p:txBody>
          <a:bodyPr/>
          <a:lstStyle>
            <a:lvl1pPr marL="0" marR="0" indent="0" algn="ctr" defTabSz="914400" rtl="0" eaLnBrk="1" fontAlgn="auto" latinLnBrk="0" hangingPunct="1">
              <a:lnSpc>
                <a:spcPct val="100000"/>
              </a:lnSpc>
              <a:spcBef>
                <a:spcPct val="0"/>
              </a:spcBef>
              <a:spcAft>
                <a:spcPts val="0"/>
              </a:spcAft>
              <a:buClrTx/>
              <a:buSzTx/>
              <a:buFontTx/>
              <a:buNone/>
              <a:tabLst/>
              <a:defRPr sz="3400" b="0">
                <a:solidFill>
                  <a:srgbClr val="5A5A5A"/>
                </a:solidFill>
              </a:defRPr>
            </a:lvl1pPr>
          </a:lstStyle>
          <a:p>
            <a:endParaRPr lang="en-US" dirty="0"/>
          </a:p>
        </p:txBody>
      </p:sp>
      <p:sp>
        <p:nvSpPr>
          <p:cNvPr id="3" name="Subtitle 2"/>
          <p:cNvSpPr>
            <a:spLocks noGrp="1"/>
          </p:cNvSpPr>
          <p:nvPr>
            <p:ph type="subTitle" idx="1"/>
          </p:nvPr>
        </p:nvSpPr>
        <p:spPr>
          <a:xfrm>
            <a:off x="1371600" y="4038600"/>
            <a:ext cx="6400800" cy="609600"/>
          </a:xfrm>
        </p:spPr>
        <p:txBody>
          <a:bodyPr>
            <a:noAutofit/>
          </a:bodyPr>
          <a:lstStyle>
            <a:lvl1pPr marL="0" indent="0" algn="ctr">
              <a:spcBef>
                <a:spcPts val="0"/>
              </a:spcBef>
              <a:buNone/>
              <a:defRPr sz="2000">
                <a:solidFill>
                  <a:srgbClr val="5A5A5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2" name="Group 11"/>
          <p:cNvGrpSpPr/>
          <p:nvPr userDrawn="1"/>
        </p:nvGrpSpPr>
        <p:grpSpPr>
          <a:xfrm>
            <a:off x="2819400" y="544032"/>
            <a:ext cx="3733800" cy="1177929"/>
            <a:chOff x="2819400" y="544032"/>
            <a:chExt cx="3733800" cy="1177929"/>
          </a:xfrm>
        </p:grpSpPr>
        <p:pic>
          <p:nvPicPr>
            <p:cNvPr id="7" name="Picture 2"/>
            <p:cNvPicPr>
              <a:picLocks noChangeAspect="1" noChangeArrowheads="1"/>
            </p:cNvPicPr>
            <p:nvPr userDrawn="1"/>
          </p:nvPicPr>
          <p:blipFill>
            <a:blip r:embed="rId3" cstate="print"/>
            <a:srcRect/>
            <a:stretch>
              <a:fillRect/>
            </a:stretch>
          </p:blipFill>
          <p:spPr bwMode="auto">
            <a:xfrm>
              <a:off x="4114800" y="599420"/>
              <a:ext cx="2438400" cy="1067152"/>
            </a:xfrm>
            <a:prstGeom prst="rect">
              <a:avLst/>
            </a:prstGeom>
            <a:noFill/>
            <a:ln w="9525">
              <a:noFill/>
              <a:miter lim="800000"/>
              <a:headEnd/>
              <a:tailEnd/>
            </a:ln>
          </p:spPr>
        </p:pic>
        <p:pic>
          <p:nvPicPr>
            <p:cNvPr id="11" name="Picture 10" descr="IMKB_logo_main.jpg"/>
            <p:cNvPicPr>
              <a:picLocks noChangeAspect="1"/>
            </p:cNvPicPr>
            <p:nvPr userDrawn="1"/>
          </p:nvPicPr>
          <p:blipFill>
            <a:blip r:embed="rId4" cstate="print"/>
            <a:stretch>
              <a:fillRect/>
            </a:stretch>
          </p:blipFill>
          <p:spPr>
            <a:xfrm>
              <a:off x="2819400" y="544032"/>
              <a:ext cx="1219200" cy="1177929"/>
            </a:xfrm>
            <a:prstGeom prst="rect">
              <a:avLst/>
            </a:prstGeom>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94167"/>
            <a:ext cx="6629400" cy="609600"/>
          </a:xfrm>
        </p:spPr>
        <p:txBody>
          <a:bodyPr/>
          <a:lstStyle>
            <a:lvl1pPr>
              <a:defRPr>
                <a:solidFill>
                  <a:srgbClr val="0091B5"/>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228600" y="6492875"/>
            <a:ext cx="2133600" cy="365125"/>
          </a:xfrm>
          <a:prstGeom prst="rect">
            <a:avLst/>
          </a:prstGeom>
        </p:spPr>
        <p:txBody>
          <a:bodyPr/>
          <a:lstStyle/>
          <a:p>
            <a:fld id="{1D8BD707-D9CF-40AE-B4C6-C98DA3205C09}" type="datetimeFigureOut">
              <a:rPr lang="en-US" smtClean="0"/>
              <a:pPr/>
              <a:t>9/30/2010</a:t>
            </a:fld>
            <a:endParaRPr lang="en-US"/>
          </a:p>
        </p:txBody>
      </p:sp>
      <p:sp>
        <p:nvSpPr>
          <p:cNvPr id="5" name="Footer Placeholder 4"/>
          <p:cNvSpPr>
            <a:spLocks noGrp="1"/>
          </p:cNvSpPr>
          <p:nvPr>
            <p:ph type="ftr" sz="quarter" idx="11"/>
          </p:nvPr>
        </p:nvSpPr>
        <p:spPr>
          <a:xfrm>
            <a:off x="-152400" y="617220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294167"/>
            <a:ext cx="6629400" cy="609600"/>
          </a:xfrm>
        </p:spPr>
        <p:txBody>
          <a:bodyPr/>
          <a:lstStyle>
            <a:lvl1pPr>
              <a:defRPr>
                <a:solidFill>
                  <a:srgbClr val="0091B5"/>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228600" y="6492875"/>
            <a:ext cx="2133600" cy="365125"/>
          </a:xfrm>
          <a:prstGeom prst="rect">
            <a:avLst/>
          </a:prstGeom>
        </p:spPr>
        <p:txBody>
          <a:bodyPr/>
          <a:lstStyle/>
          <a:p>
            <a:fld id="{1D8BD707-D9CF-40AE-B4C6-C98DA3205C09}" type="datetimeFigureOut">
              <a:rPr lang="en-US" smtClean="0"/>
              <a:pPr/>
              <a:t>9/30/2010</a:t>
            </a:fld>
            <a:endParaRPr lang="en-US"/>
          </a:p>
        </p:txBody>
      </p:sp>
      <p:sp>
        <p:nvSpPr>
          <p:cNvPr id="4" name="Footer Placeholder 3"/>
          <p:cNvSpPr>
            <a:spLocks noGrp="1"/>
          </p:cNvSpPr>
          <p:nvPr>
            <p:ph type="ftr" sz="quarter" idx="11"/>
          </p:nvPr>
        </p:nvSpPr>
        <p:spPr>
          <a:xfrm>
            <a:off x="-152400" y="617220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8600" y="6492875"/>
            <a:ext cx="2133600" cy="365125"/>
          </a:xfrm>
          <a:prstGeom prst="rect">
            <a:avLst/>
          </a:prstGeom>
        </p:spPr>
        <p:txBody>
          <a:bodyPr/>
          <a:lstStyle/>
          <a:p>
            <a:fld id="{1D8BD707-D9CF-40AE-B4C6-C98DA3205C09}" type="datetimeFigureOut">
              <a:rPr lang="en-US" smtClean="0"/>
              <a:pPr/>
              <a:t>9/30/2010</a:t>
            </a:fld>
            <a:endParaRPr lang="en-US"/>
          </a:p>
        </p:txBody>
      </p:sp>
      <p:sp>
        <p:nvSpPr>
          <p:cNvPr id="3" name="Footer Placeholder 2"/>
          <p:cNvSpPr>
            <a:spLocks noGrp="1"/>
          </p:cNvSpPr>
          <p:nvPr>
            <p:ph type="ftr" sz="quarter" idx="11"/>
          </p:nvPr>
        </p:nvSpPr>
        <p:spPr>
          <a:xfrm>
            <a:off x="-152400" y="617220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IMKB_template_alt1.jpg"/>
          <p:cNvPicPr>
            <a:picLocks noChangeAspect="1"/>
          </p:cNvPicPr>
          <p:nvPr userDrawn="1"/>
        </p:nvPicPr>
        <p:blipFill>
          <a:blip r:embed="rId6"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304800" y="294167"/>
            <a:ext cx="8534400" cy="6096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04800" y="1371600"/>
            <a:ext cx="8534400" cy="5029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708066" y="6450343"/>
            <a:ext cx="381000" cy="365125"/>
          </a:xfrm>
          <a:prstGeom prst="rect">
            <a:avLst/>
          </a:prstGeom>
        </p:spPr>
        <p:txBody>
          <a:bodyPr vert="horz" lIns="91440" tIns="45720" rIns="91440" bIns="45720" rtlCol="0" anchor="ctr"/>
          <a:lstStyle>
            <a:lvl1pPr algn="r">
              <a:defRPr sz="900">
                <a:solidFill>
                  <a:schemeClr val="tx1">
                    <a:tint val="75000"/>
                  </a:schemeClr>
                </a:solidFill>
                <a:latin typeface="+mn-lt"/>
              </a:defRPr>
            </a:lvl1pPr>
          </a:lstStyle>
          <a:p>
            <a:fld id="{B6F15528-21DE-4FAA-801E-634DDDAF4B2B}" type="slidenum">
              <a:rPr lang="en-US" smtClean="0"/>
              <a:pPr/>
              <a:t>‹#›</a:t>
            </a:fld>
            <a:endParaRPr lang="en-US" dirty="0"/>
          </a:p>
        </p:txBody>
      </p:sp>
      <p:grpSp>
        <p:nvGrpSpPr>
          <p:cNvPr id="8" name="Group 7"/>
          <p:cNvGrpSpPr>
            <a:grpSpLocks noChangeAspect="1"/>
          </p:cNvGrpSpPr>
          <p:nvPr userDrawn="1"/>
        </p:nvGrpSpPr>
        <p:grpSpPr>
          <a:xfrm>
            <a:off x="6944833" y="290936"/>
            <a:ext cx="1941572" cy="612523"/>
            <a:chOff x="2819400" y="544032"/>
            <a:chExt cx="3733800" cy="1177929"/>
          </a:xfrm>
        </p:grpSpPr>
        <p:pic>
          <p:nvPicPr>
            <p:cNvPr id="11" name="Picture 2"/>
            <p:cNvPicPr>
              <a:picLocks noChangeAspect="1" noChangeArrowheads="1"/>
            </p:cNvPicPr>
            <p:nvPr userDrawn="1"/>
          </p:nvPicPr>
          <p:blipFill>
            <a:blip r:embed="rId7" cstate="print"/>
            <a:srcRect/>
            <a:stretch>
              <a:fillRect/>
            </a:stretch>
          </p:blipFill>
          <p:spPr bwMode="auto">
            <a:xfrm>
              <a:off x="4114800" y="599420"/>
              <a:ext cx="2438400" cy="1067152"/>
            </a:xfrm>
            <a:prstGeom prst="rect">
              <a:avLst/>
            </a:prstGeom>
            <a:noFill/>
            <a:ln w="9525">
              <a:noFill/>
              <a:miter lim="800000"/>
              <a:headEnd/>
              <a:tailEnd/>
            </a:ln>
          </p:spPr>
        </p:pic>
        <p:pic>
          <p:nvPicPr>
            <p:cNvPr id="12" name="Picture 11" descr="IMKB_logo_main.jpg"/>
            <p:cNvPicPr>
              <a:picLocks noChangeAspect="1"/>
            </p:cNvPicPr>
            <p:nvPr userDrawn="1"/>
          </p:nvPicPr>
          <p:blipFill>
            <a:blip r:embed="rId8" cstate="print"/>
            <a:stretch>
              <a:fillRect/>
            </a:stretch>
          </p:blipFill>
          <p:spPr>
            <a:xfrm>
              <a:off x="2819400" y="544032"/>
              <a:ext cx="1219200" cy="1177929"/>
            </a:xfrm>
            <a:prstGeom prst="rect">
              <a:avLst/>
            </a:prstGeom>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xStyles>
    <p:titleStyle>
      <a:lvl1pPr algn="l" defTabSz="914400" rtl="0" eaLnBrk="1" latinLnBrk="0" hangingPunct="1">
        <a:spcBef>
          <a:spcPct val="0"/>
        </a:spcBef>
        <a:buNone/>
        <a:defRPr sz="28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5A5A5A"/>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5A5A5A"/>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rgbClr val="5A5A5A"/>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rgbClr val="5A5A5A"/>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rgbClr val="5A5A5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oicexchange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71546"/>
            <a:ext cx="7772400" cy="3043254"/>
          </a:xfrm>
        </p:spPr>
        <p:txBody>
          <a:bodyPr>
            <a:normAutofit/>
          </a:bodyPr>
          <a:lstStyle/>
          <a:p>
            <a:pPr>
              <a:defRPr/>
            </a:pPr>
            <a:r>
              <a:rPr lang="tr-TR" dirty="0" smtClean="0"/>
              <a:t/>
            </a:r>
            <a:br>
              <a:rPr lang="tr-TR" dirty="0" smtClean="0"/>
            </a:br>
            <a:r>
              <a:rPr lang="tr-TR" dirty="0" smtClean="0"/>
              <a:t/>
            </a:r>
            <a:br>
              <a:rPr lang="tr-TR" dirty="0" smtClean="0"/>
            </a:br>
            <a:r>
              <a:rPr lang="tr-TR" dirty="0" smtClean="0"/>
              <a:t/>
            </a:r>
            <a:br>
              <a:rPr lang="tr-TR" dirty="0" smtClean="0"/>
            </a:br>
            <a:r>
              <a:rPr lang="tr-TR" sz="3600" b="1" dirty="0" smtClean="0"/>
              <a:t>FOURTH</a:t>
            </a:r>
            <a:r>
              <a:rPr lang="en-GB" sz="3600" b="1" dirty="0" smtClean="0"/>
              <a:t> MEETING OF THE OIC MEMBER STATES’ STOCK EXCHANGES FORUM</a:t>
            </a:r>
            <a:endParaRPr lang="tr-TR" b="1" dirty="0" smtClean="0"/>
          </a:p>
        </p:txBody>
      </p:sp>
      <p:sp>
        <p:nvSpPr>
          <p:cNvPr id="9219" name="Subtitle 2"/>
          <p:cNvSpPr>
            <a:spLocks noGrp="1"/>
          </p:cNvSpPr>
          <p:nvPr>
            <p:ph type="subTitle" idx="1"/>
          </p:nvPr>
        </p:nvSpPr>
        <p:spPr>
          <a:xfrm>
            <a:off x="685800" y="4876800"/>
            <a:ext cx="7772400" cy="1200150"/>
          </a:xfrm>
        </p:spPr>
        <p:txBody>
          <a:bodyPr/>
          <a:lstStyle/>
          <a:p>
            <a:pPr marR="0" eaLnBrk="1" hangingPunct="1">
              <a:lnSpc>
                <a:spcPct val="80000"/>
              </a:lnSpc>
            </a:pPr>
            <a:r>
              <a:rPr lang="tr-TR" sz="1900" i="1" dirty="0" smtClean="0"/>
              <a:t>Istanbul, October 2-3, 2010</a:t>
            </a:r>
          </a:p>
          <a:p>
            <a:pPr marR="0" eaLnBrk="1" hangingPunct="1">
              <a:lnSpc>
                <a:spcPct val="80000"/>
              </a:lnSpc>
            </a:pPr>
            <a:endParaRPr lang="tr-TR" sz="1900" i="1" dirty="0" smtClean="0"/>
          </a:p>
          <a:p>
            <a:pPr marR="0" eaLnBrk="1" hangingPunct="1">
              <a:lnSpc>
                <a:spcPct val="80000"/>
              </a:lnSpc>
            </a:pPr>
            <a:r>
              <a:rPr lang="tr-TR" sz="1900" i="1" dirty="0" smtClean="0"/>
              <a:t>Hüseyin Erkan </a:t>
            </a:r>
          </a:p>
          <a:p>
            <a:pPr marR="0" eaLnBrk="1" hangingPunct="1">
              <a:lnSpc>
                <a:spcPct val="80000"/>
              </a:lnSpc>
            </a:pPr>
            <a:r>
              <a:rPr lang="tr-TR" sz="1900" i="1" dirty="0" smtClean="0"/>
              <a:t>Istanbul Stock Exchange</a:t>
            </a:r>
          </a:p>
          <a:p>
            <a:pPr marR="0" eaLnBrk="1" hangingPunct="1">
              <a:lnSpc>
                <a:spcPct val="80000"/>
              </a:lnSpc>
            </a:pPr>
            <a:r>
              <a:rPr lang="tr-TR" sz="1900" i="1" dirty="0" smtClean="0"/>
              <a:t>Chairman &amp; CEO</a:t>
            </a:r>
          </a:p>
        </p:txBody>
      </p:sp>
      <p:sp>
        <p:nvSpPr>
          <p:cNvPr id="14339" name="Slide Number Placeholder 3"/>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70A3765-4B36-4437-A1AC-3B9882E5B448}" type="slidenum">
              <a:rPr lang="tr-TR" smtClean="0"/>
              <a:pPr fontAlgn="base">
                <a:spcBef>
                  <a:spcPct val="0"/>
                </a:spcBef>
                <a:spcAft>
                  <a:spcPct val="0"/>
                </a:spcAft>
                <a:defRPr/>
              </a:pPr>
              <a:t>1</a:t>
            </a:fld>
            <a:endParaRPr lang="tr-TR"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pPr algn="just" eaLnBrk="1" hangingPunct="1"/>
            <a:r>
              <a:rPr lang="tr-TR" sz="2200" i="1" dirty="0" smtClean="0"/>
              <a:t>7. </a:t>
            </a:r>
            <a:r>
              <a:rPr lang="en-US" sz="2200" i="1" dirty="0" smtClean="0"/>
              <a:t>The Forum appreciates the work done by the Task Force for Post-Trade Services. Bilateral cooperation among post trade institutions to facilitate more efficient cross-border trading should be encouraged and such efforts shall be reported to the Working Committee. As an initial step, bilateral correspondent accounts will be opened between the interested members of the Forum. </a:t>
            </a:r>
            <a:r>
              <a:rPr lang="en-GB" sz="2200" dirty="0" smtClean="0"/>
              <a:t> </a:t>
            </a:r>
            <a:endParaRPr lang="tr-TR" sz="2200" dirty="0" smtClean="0"/>
          </a:p>
          <a:p>
            <a:pPr algn="just" eaLnBrk="1" hangingPunct="1"/>
            <a:endParaRPr lang="tr-TR" sz="2200" dirty="0" smtClean="0"/>
          </a:p>
          <a:p>
            <a:pPr algn="ctr">
              <a:buNone/>
            </a:pPr>
            <a:r>
              <a:rPr lang="tr-TR" sz="2000" smtClean="0">
                <a:solidFill>
                  <a:srgbClr val="FF0000"/>
                </a:solidFill>
              </a:rPr>
              <a:t>------------------------ OUTCOME -------------------------</a:t>
            </a:r>
            <a:endParaRPr lang="tr-TR" sz="2200" dirty="0" smtClean="0"/>
          </a:p>
          <a:p>
            <a:pPr algn="just" eaLnBrk="1" hangingPunct="1"/>
            <a:endParaRPr lang="tr-TR" sz="2200" dirty="0" smtClean="0"/>
          </a:p>
          <a:p>
            <a:pPr lvl="1" algn="just" eaLnBrk="1" hangingPunct="1">
              <a:buFont typeface="Wingdings" pitchFamily="2" charset="2"/>
              <a:buChar char="v"/>
            </a:pPr>
            <a:endParaRPr lang="tr-TR" sz="1800" dirty="0" smtClean="0">
              <a:solidFill>
                <a:srgbClr val="FF0000"/>
              </a:solidFill>
            </a:endParaRPr>
          </a:p>
          <a:p>
            <a:pPr lvl="1" algn="just" eaLnBrk="1" hangingPunct="1">
              <a:buFont typeface="Wingdings" pitchFamily="2" charset="2"/>
              <a:buChar char="v"/>
            </a:pPr>
            <a:r>
              <a:rPr lang="tr-TR" sz="1800" dirty="0" smtClean="0">
                <a:solidFill>
                  <a:srgbClr val="FF0000"/>
                </a:solidFill>
              </a:rPr>
              <a:t>The questionnaire prepared by Takasbank as the task </a:t>
            </a:r>
            <a:r>
              <a:rPr lang="tr-TR" sz="1800" dirty="0" err="1" smtClean="0">
                <a:solidFill>
                  <a:srgbClr val="FF0000"/>
                </a:solidFill>
              </a:rPr>
              <a:t>force</a:t>
            </a:r>
            <a:r>
              <a:rPr lang="tr-TR" sz="1800" dirty="0" smtClean="0">
                <a:solidFill>
                  <a:srgbClr val="FF0000"/>
                </a:solidFill>
              </a:rPr>
              <a:t> </a:t>
            </a:r>
            <a:r>
              <a:rPr lang="tr-TR" sz="1800" dirty="0" err="1" smtClean="0">
                <a:solidFill>
                  <a:srgbClr val="FF0000"/>
                </a:solidFill>
              </a:rPr>
              <a:t>coordinator</a:t>
            </a:r>
            <a:r>
              <a:rPr lang="tr-TR" sz="1800" dirty="0" smtClean="0">
                <a:solidFill>
                  <a:srgbClr val="FF0000"/>
                </a:solidFill>
              </a:rPr>
              <a:t> was presented to the Working Committee, however, it contains the data of only 8-9 </a:t>
            </a:r>
            <a:r>
              <a:rPr lang="tr-TR" sz="1800" dirty="0" err="1" smtClean="0">
                <a:solidFill>
                  <a:srgbClr val="FF0000"/>
                </a:solidFill>
              </a:rPr>
              <a:t>CSDs</a:t>
            </a:r>
            <a:r>
              <a:rPr lang="tr-TR" sz="1800" dirty="0" smtClean="0">
                <a:solidFill>
                  <a:srgbClr val="FF0000"/>
                </a:solidFill>
              </a:rPr>
              <a:t>. An inter-committee meeting of the task forces </a:t>
            </a:r>
            <a:r>
              <a:rPr lang="tr-TR" sz="1800" dirty="0" err="1" smtClean="0">
                <a:solidFill>
                  <a:srgbClr val="FF0000"/>
                </a:solidFill>
              </a:rPr>
              <a:t>for</a:t>
            </a:r>
            <a:r>
              <a:rPr lang="tr-TR" sz="1800" dirty="0" smtClean="0">
                <a:solidFill>
                  <a:srgbClr val="FF0000"/>
                </a:solidFill>
              </a:rPr>
              <a:t> </a:t>
            </a:r>
            <a:r>
              <a:rPr lang="tr-TR" sz="1800" dirty="0" err="1" smtClean="0">
                <a:solidFill>
                  <a:srgbClr val="FF0000"/>
                </a:solidFill>
              </a:rPr>
              <a:t>the</a:t>
            </a:r>
            <a:r>
              <a:rPr lang="tr-TR" sz="1800" dirty="0" smtClean="0">
                <a:solidFill>
                  <a:srgbClr val="FF0000"/>
                </a:solidFill>
              </a:rPr>
              <a:t> OIC Linkages and Post-trade services may be held for the work on linkages.</a:t>
            </a:r>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
        <p:nvSpPr>
          <p:cNvPr id="19459" name="Content Placeholder 1"/>
          <p:cNvSpPr>
            <a:spLocks noGrp="1"/>
          </p:cNvSpPr>
          <p:nvPr>
            <p:ph idx="1"/>
          </p:nvPr>
        </p:nvSpPr>
        <p:spPr/>
        <p:txBody>
          <a:bodyPr/>
          <a:lstStyle/>
          <a:p>
            <a:pPr algn="just" eaLnBrk="1" hangingPunct="1"/>
            <a:r>
              <a:rPr lang="tr-TR" sz="2200" i="1" dirty="0" smtClean="0"/>
              <a:t>8. </a:t>
            </a:r>
            <a:r>
              <a:rPr lang="en-US" sz="2200" i="1" dirty="0" smtClean="0"/>
              <a:t>The next Working Committee </a:t>
            </a:r>
            <a:r>
              <a:rPr lang="tr-TR" sz="2200" i="1" dirty="0" smtClean="0"/>
              <a:t>M</a:t>
            </a:r>
            <a:r>
              <a:rPr lang="en-US" sz="2200" i="1" dirty="0" err="1" smtClean="0"/>
              <a:t>eeting</a:t>
            </a:r>
            <a:r>
              <a:rPr lang="en-US" sz="2200" i="1" dirty="0" smtClean="0"/>
              <a:t> of the Forum shall be hosted by the Abu-Dhabi Securities Exchange on a date to be further announced by the Secretariat. </a:t>
            </a:r>
            <a:endParaRPr lang="tr-TR" sz="2200" i="1" dirty="0" smtClean="0"/>
          </a:p>
          <a:p>
            <a:pPr lvl="1" eaLnBrk="1" hangingPunct="1">
              <a:buFont typeface="Wingdings" pitchFamily="2" charset="2"/>
              <a:buChar char="v"/>
            </a:pPr>
            <a:endParaRPr lang="tr-TR" sz="2200" i="1" dirty="0" smtClean="0">
              <a:solidFill>
                <a:srgbClr val="FF0000"/>
              </a:solidFill>
            </a:endParaRPr>
          </a:p>
          <a:p>
            <a:pPr lvl="1" algn="ctr">
              <a:buNone/>
            </a:pPr>
            <a:r>
              <a:rPr lang="tr-TR" sz="2400" dirty="0" smtClean="0">
                <a:solidFill>
                  <a:srgbClr val="FF0000"/>
                </a:solidFill>
              </a:rPr>
              <a:t>------------------------OUTCOME-------------------------</a:t>
            </a:r>
            <a:endParaRPr lang="tr-TR" sz="2200" i="1" dirty="0" smtClean="0">
              <a:solidFill>
                <a:srgbClr val="FF0000"/>
              </a:solidFill>
            </a:endParaRPr>
          </a:p>
          <a:p>
            <a:pPr lvl="1" eaLnBrk="1" hangingPunct="1">
              <a:buFont typeface="Wingdings" pitchFamily="2" charset="2"/>
              <a:buChar char="v"/>
            </a:pPr>
            <a:endParaRPr lang="tr-TR" sz="1800" dirty="0" smtClean="0">
              <a:solidFill>
                <a:srgbClr val="FF0000"/>
              </a:solidFill>
            </a:endParaRPr>
          </a:p>
          <a:p>
            <a:pPr lvl="1" eaLnBrk="1" hangingPunct="1">
              <a:buFont typeface="Wingdings" pitchFamily="2" charset="2"/>
              <a:buChar char="v"/>
            </a:pPr>
            <a:r>
              <a:rPr lang="tr-TR" sz="1800" dirty="0" smtClean="0">
                <a:solidFill>
                  <a:srgbClr val="FF0000"/>
                </a:solidFill>
              </a:rPr>
              <a:t>As determined.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
        <p:nvSpPr>
          <p:cNvPr id="20483" name="Content Placeholder 1"/>
          <p:cNvSpPr>
            <a:spLocks noGrp="1"/>
          </p:cNvSpPr>
          <p:nvPr>
            <p:ph idx="1"/>
          </p:nvPr>
        </p:nvSpPr>
        <p:spPr/>
        <p:txBody>
          <a:bodyPr/>
          <a:lstStyle/>
          <a:p>
            <a:pPr eaLnBrk="1" hangingPunct="1"/>
            <a:r>
              <a:rPr lang="tr-TR" sz="2200" i="1" dirty="0" smtClean="0"/>
              <a:t>9. </a:t>
            </a:r>
            <a:r>
              <a:rPr lang="en-US" sz="2200" i="1" dirty="0" smtClean="0"/>
              <a:t>The Fourth meeting of the OIC Member States’ Stock Exchanges Forum shall be held in Istanbul on a date to be further announced by the Secretariat. </a:t>
            </a:r>
            <a:endParaRPr lang="tr-TR" sz="2200" i="1" dirty="0" smtClean="0"/>
          </a:p>
          <a:p>
            <a:pPr eaLnBrk="1" hangingPunct="1"/>
            <a:endParaRPr lang="tr-TR" sz="2200" i="1" dirty="0" smtClean="0"/>
          </a:p>
          <a:p>
            <a:pPr algn="ctr">
              <a:buNone/>
            </a:pPr>
            <a:r>
              <a:rPr lang="tr-TR" sz="2000" dirty="0" smtClean="0">
                <a:solidFill>
                  <a:srgbClr val="FF0000"/>
                </a:solidFill>
              </a:rPr>
              <a:t>------------------------OUTCOME-------------------------</a:t>
            </a:r>
            <a:endParaRPr lang="tr-TR" sz="2200" i="1" dirty="0" smtClean="0"/>
          </a:p>
          <a:p>
            <a:pPr eaLnBrk="1" hangingPunct="1"/>
            <a:endParaRPr lang="en-US" sz="2200" i="1" dirty="0" smtClean="0"/>
          </a:p>
          <a:p>
            <a:pPr lvl="1" eaLnBrk="1" hangingPunct="1">
              <a:buFont typeface="Wingdings" pitchFamily="2" charset="2"/>
              <a:buChar char="v"/>
            </a:pPr>
            <a:endParaRPr lang="tr-TR" sz="1800" dirty="0" smtClean="0">
              <a:solidFill>
                <a:srgbClr val="FF0000"/>
              </a:solidFill>
            </a:endParaRPr>
          </a:p>
          <a:p>
            <a:pPr lvl="1" eaLnBrk="1" hangingPunct="1">
              <a:buFont typeface="Wingdings" pitchFamily="2" charset="2"/>
              <a:buChar char="v"/>
            </a:pPr>
            <a:r>
              <a:rPr lang="tr-TR" sz="1800" dirty="0" smtClean="0">
                <a:solidFill>
                  <a:srgbClr val="FF0000"/>
                </a:solidFill>
              </a:rPr>
              <a:t>As determined.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
        <p:nvSpPr>
          <p:cNvPr id="6" name="Content Placeholder 1"/>
          <p:cNvSpPr>
            <a:spLocks noGrp="1"/>
          </p:cNvSpPr>
          <p:nvPr>
            <p:ph idx="1"/>
          </p:nvPr>
        </p:nvSpPr>
        <p:spPr/>
        <p:txBody>
          <a:bodyPr>
            <a:normAutofit/>
          </a:bodyPr>
          <a:lstStyle/>
          <a:p>
            <a:pPr eaLnBrk="1" hangingPunct="1">
              <a:defRPr/>
            </a:pPr>
            <a:r>
              <a:rPr lang="tr-TR" sz="2400" i="1" dirty="0" smtClean="0"/>
              <a:t>10. </a:t>
            </a:r>
            <a:r>
              <a:rPr lang="en-US" sz="2400" i="1" dirty="0" smtClean="0"/>
              <a:t>The following stock exchanges are included in the Task Force for Customized Indices and Exchange Traded Islamic Financial Products: </a:t>
            </a:r>
            <a:endParaRPr lang="tr-TR" sz="2400" i="1" dirty="0" smtClean="0"/>
          </a:p>
          <a:p>
            <a:pPr eaLnBrk="1" hangingPunct="1">
              <a:defRPr/>
            </a:pPr>
            <a:endParaRPr lang="tr-TR" sz="2400" dirty="0" smtClean="0"/>
          </a:p>
          <a:p>
            <a:pPr lvl="1" eaLnBrk="1" hangingPunct="1">
              <a:defRPr/>
            </a:pPr>
            <a:r>
              <a:rPr lang="tr-TR" sz="2000" dirty="0" smtClean="0"/>
              <a:t>Saudi Arabian Stock Exchange (Tadawul), Saudi Arabia; </a:t>
            </a:r>
          </a:p>
          <a:p>
            <a:pPr lvl="1" eaLnBrk="1" hangingPunct="1">
              <a:defRPr/>
            </a:pPr>
            <a:r>
              <a:rPr lang="tr-TR" sz="2000" dirty="0" smtClean="0"/>
              <a:t>Dhaka Stock Exchange, Bangladesh, </a:t>
            </a:r>
          </a:p>
          <a:p>
            <a:pPr lvl="1" eaLnBrk="1" hangingPunct="1">
              <a:defRPr/>
            </a:pPr>
            <a:r>
              <a:rPr lang="tr-TR" sz="2000" dirty="0" smtClean="0"/>
              <a:t>Lahore Stock Exchange, Pakistan </a:t>
            </a:r>
          </a:p>
          <a:p>
            <a:pPr lvl="1" eaLnBrk="1" hangingPunct="1">
              <a:defRPr/>
            </a:pPr>
            <a:r>
              <a:rPr lang="tr-TR" sz="2000" dirty="0" smtClean="0"/>
              <a:t>Tehran Stock Exchange, Iran </a:t>
            </a:r>
          </a:p>
          <a:p>
            <a:pPr marL="365760" indent="-256032" eaLnBrk="1" fontAlgn="auto" hangingPunct="1">
              <a:spcAft>
                <a:spcPts val="0"/>
              </a:spcAft>
              <a:buFont typeface="Wingdings 3"/>
              <a:buNone/>
              <a:defRPr/>
            </a:pPr>
            <a:r>
              <a:rPr lang="en-GB" sz="2400" dirty="0" smtClean="0"/>
              <a:t> </a:t>
            </a:r>
            <a:endParaRPr lang="tr-TR" sz="2400" dirty="0" smtClean="0"/>
          </a:p>
          <a:p>
            <a:pPr marL="365760" indent="-256032" algn="ctr">
              <a:buNone/>
              <a:defRPr/>
            </a:pPr>
            <a:r>
              <a:rPr lang="tr-TR" dirty="0" smtClean="0">
                <a:solidFill>
                  <a:srgbClr val="FF0000"/>
                </a:solidFill>
              </a:rPr>
              <a:t>------------------------OUTCOME-------------------------</a:t>
            </a:r>
            <a:endParaRPr lang="tr-TR" dirty="0" smtClean="0"/>
          </a:p>
          <a:p>
            <a:pPr marL="365760" indent="-256032" eaLnBrk="1" fontAlgn="auto" hangingPunct="1">
              <a:spcAft>
                <a:spcPts val="0"/>
              </a:spcAft>
              <a:buFont typeface="Wingdings 3"/>
              <a:buNone/>
              <a:defRPr/>
            </a:pPr>
            <a:endParaRPr lang="tr-TR" sz="2400" dirty="0" smtClean="0"/>
          </a:p>
          <a:p>
            <a:pPr marL="621792" lvl="1" eaLnBrk="1" fontAlgn="auto" hangingPunct="1">
              <a:spcBef>
                <a:spcPts val="324"/>
              </a:spcBef>
              <a:spcAft>
                <a:spcPts val="0"/>
              </a:spcAft>
              <a:buFont typeface="Wingdings" pitchFamily="2" charset="2"/>
              <a:buChar char="v"/>
              <a:defRPr/>
            </a:pPr>
            <a:r>
              <a:rPr lang="tr-TR" sz="2000" dirty="0" smtClean="0">
                <a:solidFill>
                  <a:srgbClr val="FF0000"/>
                </a:solidFill>
              </a:rPr>
              <a:t>As determined</a:t>
            </a:r>
            <a:endParaRPr lang="tr-TR"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
        <p:nvSpPr>
          <p:cNvPr id="22531" name="Content Placeholder 1"/>
          <p:cNvSpPr>
            <a:spLocks noGrp="1"/>
          </p:cNvSpPr>
          <p:nvPr>
            <p:ph idx="1"/>
          </p:nvPr>
        </p:nvSpPr>
        <p:spPr/>
        <p:txBody>
          <a:bodyPr/>
          <a:lstStyle/>
          <a:p>
            <a:pPr eaLnBrk="1" hangingPunct="1"/>
            <a:r>
              <a:rPr lang="tr-TR" sz="2400" i="1" dirty="0" smtClean="0"/>
              <a:t>11. </a:t>
            </a:r>
            <a:r>
              <a:rPr lang="en-US" sz="2400" i="1" dirty="0" smtClean="0"/>
              <a:t>The following post-trade services institutions are included in the Task Force for Post-Trade Services: </a:t>
            </a:r>
          </a:p>
          <a:p>
            <a:pPr eaLnBrk="1" hangingPunct="1"/>
            <a:endParaRPr lang="tr-TR" sz="2800" dirty="0" smtClean="0"/>
          </a:p>
          <a:p>
            <a:pPr eaLnBrk="1" hangingPunct="1">
              <a:buFont typeface="Courier New" pitchFamily="49" charset="0"/>
              <a:buChar char="o"/>
            </a:pPr>
            <a:r>
              <a:rPr lang="en-US" sz="2100" dirty="0" smtClean="0"/>
              <a:t>Central Securities Depository of Iran, Iran </a:t>
            </a:r>
          </a:p>
          <a:p>
            <a:pPr eaLnBrk="1" hangingPunct="1">
              <a:buFont typeface="Courier New" pitchFamily="49" charset="0"/>
              <a:buChar char="o"/>
            </a:pPr>
            <a:r>
              <a:rPr lang="en-US" sz="2100" dirty="0" smtClean="0"/>
              <a:t>National Clearing Company of Pakistan, Pakistan </a:t>
            </a:r>
          </a:p>
          <a:p>
            <a:pPr eaLnBrk="1" hangingPunct="1">
              <a:buFont typeface="Courier New" pitchFamily="49" charset="0"/>
              <a:buChar char="o"/>
            </a:pPr>
            <a:r>
              <a:rPr lang="tr-TR" sz="2100" dirty="0" smtClean="0"/>
              <a:t>Abu Dhabi Securities Exchange, UAE </a:t>
            </a:r>
          </a:p>
          <a:p>
            <a:pPr eaLnBrk="1" hangingPunct="1"/>
            <a:endParaRPr lang="tr-TR" sz="2100" dirty="0" smtClean="0"/>
          </a:p>
          <a:p>
            <a:pPr algn="ctr">
              <a:buNone/>
            </a:pPr>
            <a:r>
              <a:rPr lang="tr-TR" sz="2100" dirty="0" smtClean="0">
                <a:solidFill>
                  <a:srgbClr val="FF0000"/>
                </a:solidFill>
              </a:rPr>
              <a:t>------------------------OUTCOME-------------------------</a:t>
            </a:r>
            <a:endParaRPr lang="tr-TR" sz="2100" dirty="0" smtClean="0"/>
          </a:p>
          <a:p>
            <a:pPr eaLnBrk="1" hangingPunct="1"/>
            <a:endParaRPr lang="tr-TR" sz="2100" dirty="0" smtClean="0"/>
          </a:p>
          <a:p>
            <a:pPr lvl="1" eaLnBrk="1" hangingPunct="1">
              <a:buFont typeface="Wingdings" pitchFamily="2" charset="2"/>
              <a:buChar char="v"/>
            </a:pPr>
            <a:r>
              <a:rPr lang="tr-TR" sz="2000" dirty="0" smtClean="0">
                <a:solidFill>
                  <a:srgbClr val="FF0000"/>
                </a:solidFill>
              </a:rPr>
              <a:t>As determined</a:t>
            </a:r>
            <a:endParaRPr lang="tr-TR"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65760" indent="-256032" algn="just" eaLnBrk="1" fontAlgn="auto" hangingPunct="1">
              <a:spcAft>
                <a:spcPts val="0"/>
              </a:spcAft>
              <a:buFont typeface="Wingdings 3"/>
              <a:buChar char=""/>
              <a:defRPr/>
            </a:pPr>
            <a:r>
              <a:rPr lang="en-US" sz="2400" dirty="0" smtClean="0"/>
              <a:t>The Forum aims to provide a dedicated platform and communication channel for representatives of the relevant OIC organizations and institutions to discuss international cooperation activities. </a:t>
            </a:r>
            <a:endParaRPr lang="tr-TR" sz="2400" dirty="0" smtClean="0"/>
          </a:p>
          <a:p>
            <a:pPr marL="365760" indent="-256032" algn="just" eaLnBrk="1" fontAlgn="auto" hangingPunct="1">
              <a:spcAft>
                <a:spcPts val="0"/>
              </a:spcAft>
              <a:buFont typeface="Wingdings 3"/>
              <a:buChar char=""/>
              <a:defRPr/>
            </a:pPr>
            <a:r>
              <a:rPr lang="tr-TR" sz="2400" dirty="0" smtClean="0"/>
              <a:t>Initiated </a:t>
            </a:r>
            <a:r>
              <a:rPr lang="en-US" sz="2400" dirty="0" smtClean="0"/>
              <a:t>in accordance with the decision of the 20</a:t>
            </a:r>
            <a:r>
              <a:rPr lang="en-US" sz="2400" baseline="30000" dirty="0" smtClean="0"/>
              <a:t>th</a:t>
            </a:r>
            <a:r>
              <a:rPr lang="en-US" sz="2400" dirty="0" smtClean="0"/>
              <a:t> session of the Standing Committee for Economic and Commercial Cooperation of the Organization of the Islamic Conference (COMCEC)</a:t>
            </a:r>
            <a:r>
              <a:rPr lang="tr-TR" sz="2400" dirty="0" smtClean="0"/>
              <a:t>, in 2004.</a:t>
            </a:r>
          </a:p>
          <a:p>
            <a:pPr marL="365760" indent="-256032" algn="just" eaLnBrk="1" fontAlgn="auto" hangingPunct="1">
              <a:spcAft>
                <a:spcPts val="0"/>
              </a:spcAft>
              <a:buFont typeface="Wingdings 3"/>
              <a:buChar char=""/>
              <a:defRPr/>
            </a:pPr>
            <a:r>
              <a:rPr lang="tr-TR" sz="2400" dirty="0" smtClean="0"/>
              <a:t>First </a:t>
            </a:r>
            <a:r>
              <a:rPr lang="en-US" sz="2400" dirty="0" smtClean="0"/>
              <a:t>round-table meeting</a:t>
            </a:r>
            <a:r>
              <a:rPr lang="tr-TR" sz="2400" dirty="0" smtClean="0"/>
              <a:t>,</a:t>
            </a:r>
            <a:r>
              <a:rPr lang="en-US" sz="2400" dirty="0" smtClean="0"/>
              <a:t> Istanbul</a:t>
            </a:r>
            <a:r>
              <a:rPr lang="tr-TR" sz="2400" dirty="0" smtClean="0"/>
              <a:t>,</a:t>
            </a:r>
            <a:r>
              <a:rPr lang="en-US" sz="2400" dirty="0" smtClean="0"/>
              <a:t> March 2005</a:t>
            </a:r>
            <a:endParaRPr lang="tr-TR" sz="2400" dirty="0" smtClean="0"/>
          </a:p>
          <a:p>
            <a:pPr marL="365760" indent="-256032" algn="just" eaLnBrk="1" fontAlgn="auto" hangingPunct="1">
              <a:spcAft>
                <a:spcPts val="0"/>
              </a:spcAft>
              <a:buFont typeface="Wingdings 3"/>
              <a:buChar char=""/>
              <a:defRPr/>
            </a:pPr>
            <a:r>
              <a:rPr lang="tr-TR" sz="2400" dirty="0" smtClean="0"/>
              <a:t>Second Annual Meeting, </a:t>
            </a:r>
            <a:r>
              <a:rPr lang="en-US" sz="2400" dirty="0" smtClean="0"/>
              <a:t>Istanbul</a:t>
            </a:r>
            <a:r>
              <a:rPr lang="tr-TR" sz="2400" dirty="0" smtClean="0"/>
              <a:t>,</a:t>
            </a:r>
            <a:r>
              <a:rPr lang="en-US" sz="2400" dirty="0" smtClean="0"/>
              <a:t> October 2008 </a:t>
            </a:r>
            <a:endParaRPr lang="tr-TR" sz="2400" dirty="0" smtClean="0"/>
          </a:p>
          <a:p>
            <a:pPr marL="621792" lvl="1" algn="just" eaLnBrk="1" fontAlgn="auto" hangingPunct="1">
              <a:spcBef>
                <a:spcPts val="324"/>
              </a:spcBef>
              <a:spcAft>
                <a:spcPts val="0"/>
              </a:spcAft>
              <a:buFont typeface="Verdana"/>
              <a:buChar char="◦"/>
              <a:defRPr/>
            </a:pPr>
            <a:r>
              <a:rPr lang="tr-TR" sz="2000" dirty="0" smtClean="0"/>
              <a:t>O</a:t>
            </a:r>
            <a:r>
              <a:rPr lang="en-US" sz="2000" dirty="0" smtClean="0"/>
              <a:t>ne working committee and four task forces to operate under the Committee </a:t>
            </a:r>
            <a:r>
              <a:rPr lang="tr-TR" sz="2000" dirty="0" smtClean="0"/>
              <a:t>were </a:t>
            </a:r>
            <a:r>
              <a:rPr lang="en-US" sz="2000" dirty="0" smtClean="0"/>
              <a:t>established. The Working Committee held its first meeting in Tehran in May 2009.</a:t>
            </a:r>
            <a:endParaRPr lang="tr-TR" sz="2000" dirty="0" smtClean="0"/>
          </a:p>
          <a:p>
            <a:pPr marL="365760" indent="-256032" algn="just" eaLnBrk="1" fontAlgn="auto" hangingPunct="1">
              <a:spcAft>
                <a:spcPts val="0"/>
              </a:spcAft>
              <a:buFont typeface="Wingdings 3"/>
              <a:buChar char=""/>
              <a:defRPr/>
            </a:pPr>
            <a:r>
              <a:rPr lang="tr-TR" sz="2400" dirty="0" smtClean="0"/>
              <a:t>Decisions of the 2nd Annual Meeting were presented to and included in the 24th session of the COMCEC, 2008 </a:t>
            </a:r>
          </a:p>
          <a:p>
            <a:pPr marL="621792" lvl="1" algn="just" eaLnBrk="1" fontAlgn="auto" hangingPunct="1">
              <a:spcBef>
                <a:spcPts val="324"/>
              </a:spcBef>
              <a:spcAft>
                <a:spcPts val="0"/>
              </a:spcAft>
              <a:buFont typeface="Verdana"/>
              <a:buChar char="◦"/>
              <a:defRPr/>
            </a:pPr>
            <a:r>
              <a:rPr lang="tr-TR" sz="2100" dirty="0" smtClean="0"/>
              <a:t>The Forum’s decision regarding the encouragement of the capital markets authorities was strongly emphasized in the report of the 24th session of the COMCEC. </a:t>
            </a:r>
          </a:p>
          <a:p>
            <a:pPr marL="621792" lvl="1" eaLnBrk="1" fontAlgn="auto" hangingPunct="1">
              <a:spcBef>
                <a:spcPts val="324"/>
              </a:spcBef>
              <a:spcAft>
                <a:spcPts val="0"/>
              </a:spcAft>
              <a:buFont typeface="Verdana"/>
              <a:buChar char="◦"/>
              <a:defRPr/>
            </a:pPr>
            <a:endParaRPr lang="tr-TR" sz="2000" dirty="0" smtClean="0"/>
          </a:p>
          <a:p>
            <a:pPr marL="365760" indent="-256032" eaLnBrk="1" fontAlgn="auto" hangingPunct="1">
              <a:spcAft>
                <a:spcPts val="0"/>
              </a:spcAft>
              <a:buFont typeface="Wingdings 3"/>
              <a:buChar char=""/>
              <a:defRPr/>
            </a:pPr>
            <a:endParaRPr lang="tr-TR" sz="2400" dirty="0" smtClean="0"/>
          </a:p>
          <a:p>
            <a:pPr marL="365760" indent="-256032" eaLnBrk="1" fontAlgn="auto" hangingPunct="1">
              <a:spcAft>
                <a:spcPts val="0"/>
              </a:spcAft>
              <a:buFont typeface="Wingdings 3"/>
              <a:buChar char=""/>
              <a:defRPr/>
            </a:pPr>
            <a:endParaRPr lang="tr-TR" dirty="0"/>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400" dirty="0" smtClean="0">
                <a:solidFill>
                  <a:schemeClr val="tx1"/>
                </a:solidFill>
              </a:rPr>
              <a:t>Background</a:t>
            </a:r>
            <a:endParaRPr lang="tr-TR" sz="24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indent="-256032" eaLnBrk="1" fontAlgn="auto" hangingPunct="1">
              <a:spcAft>
                <a:spcPts val="0"/>
              </a:spcAft>
              <a:buFont typeface="Wingdings 3"/>
              <a:buChar char=""/>
              <a:defRPr/>
            </a:pPr>
            <a:r>
              <a:rPr lang="tr-TR" sz="2400" dirty="0" smtClean="0"/>
              <a:t>Third Annual Meeting, </a:t>
            </a:r>
            <a:r>
              <a:rPr lang="en-US" sz="2400" dirty="0" smtClean="0"/>
              <a:t>Istanbul</a:t>
            </a:r>
            <a:r>
              <a:rPr lang="tr-TR" sz="2400" dirty="0" smtClean="0"/>
              <a:t>,</a:t>
            </a:r>
            <a:r>
              <a:rPr lang="en-US" sz="2400" dirty="0" smtClean="0"/>
              <a:t> October 200</a:t>
            </a:r>
            <a:r>
              <a:rPr lang="tr-TR" sz="2400" dirty="0" smtClean="0"/>
              <a:t>9</a:t>
            </a:r>
            <a:r>
              <a:rPr lang="en-US" sz="2400" dirty="0" smtClean="0"/>
              <a:t> </a:t>
            </a:r>
            <a:endParaRPr lang="tr-TR" sz="2400" dirty="0" smtClean="0"/>
          </a:p>
          <a:p>
            <a:pPr marL="621792" lvl="1" eaLnBrk="1" fontAlgn="auto" hangingPunct="1">
              <a:spcBef>
                <a:spcPts val="324"/>
              </a:spcBef>
              <a:spcAft>
                <a:spcPts val="0"/>
              </a:spcAft>
              <a:buFont typeface="Verdana"/>
              <a:buChar char="◦"/>
              <a:defRPr/>
            </a:pPr>
            <a:r>
              <a:rPr lang="tr-TR" sz="2000" dirty="0" smtClean="0"/>
              <a:t>The four task forces operating </a:t>
            </a:r>
            <a:r>
              <a:rPr lang="en-US" sz="2000" dirty="0" smtClean="0"/>
              <a:t>under the </a:t>
            </a:r>
            <a:r>
              <a:rPr lang="tr-TR" sz="2000" dirty="0" smtClean="0"/>
              <a:t>Working </a:t>
            </a:r>
            <a:r>
              <a:rPr lang="en-US" sz="2000" dirty="0" smtClean="0"/>
              <a:t>Committee </a:t>
            </a:r>
            <a:r>
              <a:rPr lang="tr-TR" sz="2000" dirty="0" smtClean="0"/>
              <a:t>were re-named and were assigned new tasks</a:t>
            </a:r>
            <a:r>
              <a:rPr lang="en-US" sz="2000" dirty="0" smtClean="0"/>
              <a:t>. </a:t>
            </a:r>
            <a:endParaRPr lang="tr-TR" sz="2000" dirty="0" smtClean="0"/>
          </a:p>
          <a:p>
            <a:pPr marL="365760" indent="-256032" eaLnBrk="1" fontAlgn="auto" hangingPunct="1">
              <a:spcAft>
                <a:spcPts val="0"/>
              </a:spcAft>
              <a:buFont typeface="Wingdings 3"/>
              <a:buChar char=""/>
              <a:defRPr/>
            </a:pPr>
            <a:r>
              <a:rPr lang="tr-TR" sz="2400" dirty="0" smtClean="0"/>
              <a:t>Decisions of the Third Annual Meeting were presented to and included in the 25th session of the COMCEC, 2009 </a:t>
            </a:r>
            <a:endParaRPr lang="tr-TR" sz="2400" dirty="0" smtClean="0">
              <a:solidFill>
                <a:srgbClr val="FF0000"/>
              </a:solidFill>
            </a:endParaRPr>
          </a:p>
          <a:p>
            <a:pPr marL="621792" lvl="1" eaLnBrk="1" fontAlgn="auto" hangingPunct="1">
              <a:spcBef>
                <a:spcPts val="324"/>
              </a:spcBef>
              <a:spcAft>
                <a:spcPts val="0"/>
              </a:spcAft>
              <a:buFont typeface="Verdana"/>
              <a:buChar char="◦"/>
              <a:defRPr/>
            </a:pPr>
            <a:r>
              <a:rPr lang="tr-TR" dirty="0" smtClean="0"/>
              <a:t>Final Report was submitted to the COMCEC and regulatory bodies of the OIC member states requested that a similar platform to boost the cooperation efforts be established.</a:t>
            </a:r>
          </a:p>
          <a:p>
            <a:pPr marL="365760" indent="-256032" eaLnBrk="1" fontAlgn="auto" hangingPunct="1">
              <a:spcAft>
                <a:spcPts val="0"/>
              </a:spcAft>
              <a:buFont typeface="Wingdings 3"/>
              <a:buChar char=""/>
              <a:defRPr/>
            </a:pPr>
            <a:r>
              <a:rPr lang="tr-TR" sz="2400" dirty="0" smtClean="0"/>
              <a:t>Third Working </a:t>
            </a:r>
            <a:r>
              <a:rPr lang="tr-TR" sz="2400" dirty="0" err="1" smtClean="0"/>
              <a:t>Committee</a:t>
            </a:r>
            <a:r>
              <a:rPr lang="tr-TR" sz="2400" dirty="0" smtClean="0"/>
              <a:t> </a:t>
            </a:r>
            <a:r>
              <a:rPr lang="tr-TR" sz="2400" dirty="0" err="1" smtClean="0"/>
              <a:t>Meeting</a:t>
            </a:r>
            <a:r>
              <a:rPr lang="tr-TR" sz="2400" dirty="0" smtClean="0"/>
              <a:t>, Abu Dhabi, April </a:t>
            </a:r>
            <a:r>
              <a:rPr lang="en-US" sz="2400" dirty="0" smtClean="0"/>
              <a:t>200</a:t>
            </a:r>
            <a:r>
              <a:rPr lang="tr-TR" sz="2400" dirty="0" smtClean="0"/>
              <a:t>9</a:t>
            </a:r>
            <a:r>
              <a:rPr lang="en-US" sz="2400" dirty="0" smtClean="0"/>
              <a:t> </a:t>
            </a:r>
            <a:endParaRPr lang="tr-TR" sz="2400" dirty="0" smtClean="0"/>
          </a:p>
          <a:p>
            <a:pPr marL="621792" lvl="1" eaLnBrk="1" fontAlgn="auto" hangingPunct="1">
              <a:spcBef>
                <a:spcPts val="324"/>
              </a:spcBef>
              <a:spcAft>
                <a:spcPts val="0"/>
              </a:spcAft>
              <a:buFont typeface="Verdana"/>
              <a:buChar char="◦"/>
              <a:defRPr/>
            </a:pPr>
            <a:r>
              <a:rPr lang="tr-TR" sz="2000" dirty="0" smtClean="0"/>
              <a:t>All task forces were requested to present a road map, time schedule and more specific proposals to the Annual Meeting. It was decided that an interactive link be created on the OIC Member Stock Exchanges website.</a:t>
            </a:r>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400" dirty="0" smtClean="0">
                <a:solidFill>
                  <a:schemeClr val="tx1"/>
                </a:solidFill>
              </a:rPr>
              <a:t>Background - 2</a:t>
            </a:r>
            <a:endParaRPr lang="tr-TR"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eaLnBrk="1" hangingPunct="1"/>
            <a:r>
              <a:rPr lang="en-GB" sz="2400" i="1" dirty="0" smtClean="0"/>
              <a:t>1. </a:t>
            </a:r>
            <a:r>
              <a:rPr lang="tr-TR" sz="2400" i="1" dirty="0" smtClean="0"/>
              <a:t>The name of the </a:t>
            </a:r>
            <a:r>
              <a:rPr lang="en-US" sz="2400" i="1" dirty="0" smtClean="0"/>
              <a:t>Task Force for “Customized Indices, ETFs and Islamic Depositary Receipts” is converted to “Customized Indices and Exchange Traded Islamic Financial Products”. The Forum appreciates the work done by the Task Force</a:t>
            </a:r>
            <a:r>
              <a:rPr lang="tr-TR" sz="2400" i="1" dirty="0" smtClean="0"/>
              <a:t>.</a:t>
            </a:r>
            <a:r>
              <a:rPr lang="en-US" sz="2400" i="1" dirty="0" smtClean="0"/>
              <a:t> </a:t>
            </a:r>
          </a:p>
          <a:p>
            <a:pPr marL="365125" lvl="1" indent="-255588" algn="ctr" eaLnBrk="1" hangingPunct="1">
              <a:spcBef>
                <a:spcPts val="400"/>
              </a:spcBef>
              <a:buSzPct val="68000"/>
              <a:buNone/>
            </a:pPr>
            <a:endParaRPr lang="tr-TR" sz="2100" dirty="0" smtClean="0">
              <a:solidFill>
                <a:srgbClr val="FF0000"/>
              </a:solidFill>
            </a:endParaRPr>
          </a:p>
          <a:p>
            <a:pPr marL="365125" lvl="1" indent="-255588" algn="ctr" eaLnBrk="1" hangingPunct="1">
              <a:spcBef>
                <a:spcPts val="400"/>
              </a:spcBef>
              <a:buSzPct val="68000"/>
              <a:buNone/>
            </a:pPr>
            <a:r>
              <a:rPr lang="tr-TR" sz="2100" dirty="0" smtClean="0">
                <a:solidFill>
                  <a:srgbClr val="FF0000"/>
                </a:solidFill>
              </a:rPr>
              <a:t>------------------------OUTCOME-------------------------</a:t>
            </a:r>
          </a:p>
          <a:p>
            <a:pPr marL="365125" lvl="1" indent="-255588" eaLnBrk="1" hangingPunct="1">
              <a:spcBef>
                <a:spcPts val="400"/>
              </a:spcBef>
              <a:buSzPct val="68000"/>
              <a:buFont typeface="Wingdings" pitchFamily="2" charset="2"/>
              <a:buChar char="v"/>
            </a:pPr>
            <a:r>
              <a:rPr lang="tr-TR" sz="2100" dirty="0" smtClean="0">
                <a:solidFill>
                  <a:srgbClr val="FF0000"/>
                </a:solidFill>
              </a:rPr>
              <a:t>As determined</a:t>
            </a:r>
            <a:r>
              <a:rPr lang="en-US" sz="2100" dirty="0" smtClean="0">
                <a:solidFill>
                  <a:srgbClr val="FF0000"/>
                </a:solidFill>
              </a:rPr>
              <a:t>.</a:t>
            </a:r>
            <a:endParaRPr lang="en-GB" sz="2400" i="1" dirty="0" smtClean="0"/>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pPr algn="just" eaLnBrk="1" hangingPunct="1"/>
            <a:r>
              <a:rPr lang="en-GB" sz="2400" i="1" dirty="0" smtClean="0"/>
              <a:t>2. </a:t>
            </a:r>
            <a:r>
              <a:rPr lang="tr-TR" sz="2400" i="1" dirty="0" smtClean="0"/>
              <a:t>The Task Force for Customized</a:t>
            </a:r>
            <a:r>
              <a:rPr lang="en-US" sz="2400" i="1" dirty="0" smtClean="0"/>
              <a:t> Indices and Exchange Traded Islamic Financial Products</a:t>
            </a:r>
            <a:r>
              <a:rPr lang="tr-TR" sz="2400" i="1" dirty="0" smtClean="0"/>
              <a:t> together </a:t>
            </a:r>
            <a:r>
              <a:rPr lang="en-US" sz="2400" i="1" dirty="0" smtClean="0"/>
              <a:t>with IDB, shall communicate with various index providers to determine alternative types of investable indices (e.g. corporate governance index, regional index, </a:t>
            </a:r>
            <a:r>
              <a:rPr lang="tr-TR" sz="2400" i="1" dirty="0" smtClean="0"/>
              <a:t>sectoral </a:t>
            </a:r>
            <a:r>
              <a:rPr lang="en-US" sz="2400" i="1" dirty="0" smtClean="0"/>
              <a:t>index), by the next Working Committee meeting </a:t>
            </a:r>
          </a:p>
          <a:p>
            <a:pPr algn="just">
              <a:buNone/>
            </a:pPr>
            <a:endParaRPr lang="tr-TR" sz="2100" dirty="0" smtClean="0">
              <a:solidFill>
                <a:srgbClr val="FF0000"/>
              </a:solidFill>
            </a:endParaRPr>
          </a:p>
          <a:p>
            <a:pPr algn="ctr">
              <a:buNone/>
            </a:pPr>
            <a:r>
              <a:rPr lang="tr-TR" sz="2100" dirty="0" smtClean="0">
                <a:solidFill>
                  <a:srgbClr val="FF0000"/>
                </a:solidFill>
              </a:rPr>
              <a:t>------------------------OUTCOME-------------------------</a:t>
            </a:r>
          </a:p>
          <a:p>
            <a:pPr algn="just" eaLnBrk="1" hangingPunct="1">
              <a:buFont typeface="Wingdings" pitchFamily="2" charset="2"/>
              <a:buChar char="v"/>
            </a:pPr>
            <a:endParaRPr lang="tr-TR" sz="2100" dirty="0" smtClean="0">
              <a:solidFill>
                <a:srgbClr val="FF0000"/>
              </a:solidFill>
            </a:endParaRPr>
          </a:p>
          <a:p>
            <a:pPr algn="just" eaLnBrk="1" hangingPunct="1">
              <a:buFont typeface="Wingdings" pitchFamily="2" charset="2"/>
              <a:buChar char="v"/>
            </a:pPr>
            <a:r>
              <a:rPr lang="tr-TR" sz="2100" dirty="0" smtClean="0">
                <a:solidFill>
                  <a:srgbClr val="FF0000"/>
                </a:solidFill>
              </a:rPr>
              <a:t>Proposals were made by three major index providers for the construction of an “OIC Index”. The Forum prefers such index to include the companies in the OIC countries, and believes that such index will create a new demand. </a:t>
            </a:r>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normAutofit lnSpcReduction="10000"/>
          </a:bodyPr>
          <a:lstStyle/>
          <a:p>
            <a:pPr algn="just" eaLnBrk="1" hangingPunct="1"/>
            <a:r>
              <a:rPr lang="en-GB" sz="2200" i="1" dirty="0" smtClean="0"/>
              <a:t>3. The </a:t>
            </a:r>
            <a:r>
              <a:rPr lang="tr-TR" sz="2200" i="1" dirty="0" smtClean="0"/>
              <a:t>Task Force </a:t>
            </a:r>
            <a:r>
              <a:rPr lang="en-US" sz="2200" i="1" dirty="0" smtClean="0"/>
              <a:t>for </a:t>
            </a:r>
            <a:r>
              <a:rPr lang="tr-TR" sz="2200" i="1" dirty="0" smtClean="0"/>
              <a:t>Customized </a:t>
            </a:r>
            <a:r>
              <a:rPr lang="en-US" sz="2200" i="1" dirty="0" smtClean="0"/>
              <a:t>Indices and Exchange Traded Islamic Financial Products</a:t>
            </a:r>
            <a:r>
              <a:rPr lang="tr-TR" sz="2200" i="1" dirty="0" smtClean="0"/>
              <a:t> shall consult </a:t>
            </a:r>
            <a:r>
              <a:rPr lang="en-US" sz="2200" i="1" dirty="0" smtClean="0"/>
              <a:t>with IIFM and AAOIFI to determine ways to offer practical, easily comprehensible and cost effective financial instruments, particularly exchange traded commodity contracts and Islamic repos and shall make recommendations to the Working Committee </a:t>
            </a:r>
          </a:p>
          <a:p>
            <a:pPr marL="365125" lvl="1" indent="-255588" eaLnBrk="1" hangingPunct="1">
              <a:spcBef>
                <a:spcPts val="400"/>
              </a:spcBef>
              <a:buSzPct val="68000"/>
              <a:buFont typeface="Wingdings" pitchFamily="2" charset="2"/>
              <a:buChar char="v"/>
            </a:pPr>
            <a:endParaRPr lang="tr-TR" sz="2100" dirty="0" smtClean="0">
              <a:solidFill>
                <a:srgbClr val="FF0000"/>
              </a:solidFill>
            </a:endParaRPr>
          </a:p>
          <a:p>
            <a:pPr marL="365125" lvl="1" indent="-255588" algn="ctr">
              <a:spcBef>
                <a:spcPts val="400"/>
              </a:spcBef>
              <a:buSzPct val="68000"/>
              <a:buNone/>
            </a:pPr>
            <a:r>
              <a:rPr lang="tr-TR" sz="2100" dirty="0" smtClean="0">
                <a:solidFill>
                  <a:srgbClr val="FF0000"/>
                </a:solidFill>
              </a:rPr>
              <a:t>------------------------OUTCOME-------------------------</a:t>
            </a:r>
          </a:p>
          <a:p>
            <a:pPr marL="365125" lvl="1" indent="-255588" eaLnBrk="1" hangingPunct="1">
              <a:spcBef>
                <a:spcPts val="400"/>
              </a:spcBef>
              <a:buSzPct val="68000"/>
              <a:buFont typeface="Wingdings" pitchFamily="2" charset="2"/>
              <a:buChar char="v"/>
            </a:pPr>
            <a:endParaRPr lang="tr-TR" sz="2100" dirty="0" smtClean="0">
              <a:solidFill>
                <a:srgbClr val="FF0000"/>
              </a:solidFill>
            </a:endParaRPr>
          </a:p>
          <a:p>
            <a:pPr marL="365125" lvl="1" indent="-255588" algn="just" eaLnBrk="1" hangingPunct="1">
              <a:spcBef>
                <a:spcPts val="400"/>
              </a:spcBef>
              <a:buSzPct val="68000"/>
              <a:buFont typeface="Wingdings" pitchFamily="2" charset="2"/>
              <a:buChar char="v"/>
            </a:pPr>
            <a:r>
              <a:rPr lang="tr-TR" sz="2100" dirty="0" smtClean="0">
                <a:solidFill>
                  <a:srgbClr val="FF0000"/>
                </a:solidFill>
              </a:rPr>
              <a:t>The Task Force for </a:t>
            </a:r>
            <a:r>
              <a:rPr lang="en-US" sz="2100" dirty="0" smtClean="0">
                <a:solidFill>
                  <a:srgbClr val="FF0000"/>
                </a:solidFill>
              </a:rPr>
              <a:t>Customized Indices and Exchange Traded Islamic Financial Products </a:t>
            </a:r>
            <a:r>
              <a:rPr lang="tr-TR" sz="2100" dirty="0" smtClean="0">
                <a:solidFill>
                  <a:srgbClr val="FF0000"/>
                </a:solidFill>
              </a:rPr>
              <a:t>presented its work on financial instruments including repo, commodity murabaha, and indices to </a:t>
            </a:r>
            <a:r>
              <a:rPr lang="en-US" sz="2100" dirty="0" smtClean="0">
                <a:solidFill>
                  <a:srgbClr val="FF0000"/>
                </a:solidFill>
              </a:rPr>
              <a:t>the Working Committee meeting</a:t>
            </a:r>
            <a:r>
              <a:rPr lang="tr-TR" sz="2100" dirty="0" smtClean="0">
                <a:solidFill>
                  <a:srgbClr val="FF0000"/>
                </a:solidFill>
              </a:rPr>
              <a:t> in Abu Dhabi. IIFM Repo Reference Paper, published in July 2010, might be a good reference point and might provide specific answers for Islamic repo. More to come from IIFM today.</a:t>
            </a:r>
          </a:p>
          <a:p>
            <a:pPr eaLnBrk="1" hangingPunct="1"/>
            <a:endParaRPr lang="tr-TR" dirty="0" smtClean="0"/>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457200" y="1481138"/>
            <a:ext cx="8218488" cy="4684712"/>
          </a:xfrm>
        </p:spPr>
        <p:txBody>
          <a:bodyPr>
            <a:normAutofit fontScale="92500"/>
          </a:bodyPr>
          <a:lstStyle/>
          <a:p>
            <a:pPr algn="just" eaLnBrk="1" hangingPunct="1"/>
            <a:r>
              <a:rPr lang="en-GB" sz="2200" i="1" dirty="0" smtClean="0"/>
              <a:t>4. </a:t>
            </a:r>
            <a:r>
              <a:rPr lang="tr-TR" sz="2200" i="1" dirty="0" smtClean="0"/>
              <a:t>The name of the Task Force </a:t>
            </a:r>
            <a:r>
              <a:rPr lang="en-US" sz="2200" i="1" dirty="0" smtClean="0"/>
              <a:t>for “Feasibility of Islamic Securities Exchange” is converted to “OIC Capital Markets Linkages”. The Forum appreciates the information provided on ASEAN Gateway. The Forum encourages and supports such initiatives. </a:t>
            </a:r>
            <a:r>
              <a:rPr lang="tr-TR" sz="2200" i="1" dirty="0" smtClean="0"/>
              <a:t>Members of the Forum </a:t>
            </a:r>
            <a:r>
              <a:rPr lang="en-US" sz="2200" i="1" dirty="0" smtClean="0"/>
              <a:t>may participate in such linkage gateways at their own options. Cross-border models of linkages, in particular, multilateral modalities of simulated trades should be further studied by the Task Force.</a:t>
            </a:r>
            <a:r>
              <a:rPr lang="en-US" sz="2400" i="1" dirty="0" smtClean="0"/>
              <a:t> </a:t>
            </a:r>
            <a:endParaRPr lang="tr-TR" sz="2400" i="1" dirty="0" smtClean="0"/>
          </a:p>
          <a:p>
            <a:pPr algn="ctr">
              <a:buNone/>
            </a:pPr>
            <a:endParaRPr lang="tr-TR" dirty="0" smtClean="0">
              <a:solidFill>
                <a:srgbClr val="FF0000"/>
              </a:solidFill>
            </a:endParaRPr>
          </a:p>
          <a:p>
            <a:pPr algn="ctr">
              <a:buNone/>
            </a:pPr>
            <a:r>
              <a:rPr lang="tr-TR" dirty="0" smtClean="0">
                <a:solidFill>
                  <a:srgbClr val="FF0000"/>
                </a:solidFill>
              </a:rPr>
              <a:t>------------------------OUTCOME-------------------------</a:t>
            </a:r>
          </a:p>
          <a:p>
            <a:pPr algn="ctr">
              <a:buNone/>
            </a:pPr>
            <a:endParaRPr lang="en-US" sz="2400" i="1" dirty="0" smtClean="0"/>
          </a:p>
          <a:p>
            <a:pPr marL="365125" lvl="1" indent="-255588" algn="just" eaLnBrk="1" hangingPunct="1">
              <a:spcBef>
                <a:spcPts val="400"/>
              </a:spcBef>
              <a:buSzPct val="68000"/>
              <a:buFont typeface="Wingdings" pitchFamily="2" charset="2"/>
              <a:buChar char="v"/>
            </a:pPr>
            <a:r>
              <a:rPr lang="tr-TR" sz="2100" dirty="0" smtClean="0">
                <a:solidFill>
                  <a:srgbClr val="FF0000"/>
                </a:solidFill>
              </a:rPr>
              <a:t>A proposal entitled “Settlement-Aware Interlink Protocol” for linking trade and post trade service providers </a:t>
            </a:r>
            <a:r>
              <a:rPr lang="tr-TR" sz="2100" dirty="0" err="1" smtClean="0">
                <a:solidFill>
                  <a:srgbClr val="FF0000"/>
                </a:solidFill>
              </a:rPr>
              <a:t>among</a:t>
            </a:r>
            <a:r>
              <a:rPr lang="tr-TR" sz="2100" dirty="0" smtClean="0">
                <a:solidFill>
                  <a:srgbClr val="FF0000"/>
                </a:solidFill>
              </a:rPr>
              <a:t> </a:t>
            </a:r>
            <a:r>
              <a:rPr lang="tr-TR" sz="2100" dirty="0" err="1" smtClean="0">
                <a:solidFill>
                  <a:srgbClr val="FF0000"/>
                </a:solidFill>
              </a:rPr>
              <a:t>the</a:t>
            </a:r>
            <a:r>
              <a:rPr lang="tr-TR" sz="2100" dirty="0" smtClean="0">
                <a:solidFill>
                  <a:srgbClr val="FF0000"/>
                </a:solidFill>
              </a:rPr>
              <a:t> OIC countries’ capital markets was presented by Tehran Stock Exchange and Central Depository of Iran. New models for linkages can be devised.</a:t>
            </a:r>
            <a:endParaRPr lang="tr-TR" sz="2400" i="1" dirty="0" smtClean="0"/>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pPr algn="just" eaLnBrk="1" hangingPunct="1"/>
            <a:r>
              <a:rPr lang="en-GB" sz="2100" i="1" dirty="0" smtClean="0"/>
              <a:t>5. The </a:t>
            </a:r>
            <a:r>
              <a:rPr lang="tr-TR" sz="2100" i="1" dirty="0" smtClean="0"/>
              <a:t>name of the </a:t>
            </a:r>
            <a:r>
              <a:rPr lang="en-US" sz="2100" i="1" dirty="0" smtClean="0"/>
              <a:t>Task Force for “Promotion of Awareness and Education of Investors about Islamic Capital Markets” is converted to Task Force for the “Promotion, Awareness and Investor Education about Islamic Financial Markets”. The efforts of the Task Force are appreciated and the promotional material presented has been well received. The Task Force shall prepare an annual publication covering research, articles, advertisements and educational materials while the member exchanges of the Forum shall provide links to the Forum web site. </a:t>
            </a:r>
            <a:endParaRPr lang="tr-TR" sz="2100" i="1" dirty="0" smtClean="0"/>
          </a:p>
          <a:p>
            <a:pPr algn="just" eaLnBrk="1" hangingPunct="1"/>
            <a:endParaRPr lang="tr-TR" sz="2100" i="1" dirty="0" smtClean="0"/>
          </a:p>
          <a:p>
            <a:pPr algn="ctr">
              <a:buNone/>
            </a:pPr>
            <a:r>
              <a:rPr lang="tr-TR" sz="2100" dirty="0" smtClean="0">
                <a:solidFill>
                  <a:srgbClr val="FF0000"/>
                </a:solidFill>
              </a:rPr>
              <a:t>------------------------OUTCOME-------------------------</a:t>
            </a:r>
            <a:endParaRPr lang="tr-TR" sz="2100" i="1" dirty="0" smtClean="0"/>
          </a:p>
          <a:p>
            <a:pPr algn="just" eaLnBrk="1" hangingPunct="1"/>
            <a:endParaRPr lang="en-US" sz="2100" i="1" dirty="0" smtClean="0"/>
          </a:p>
          <a:p>
            <a:pPr algn="just" eaLnBrk="1" hangingPunct="1">
              <a:buFont typeface="Wingdings" pitchFamily="2" charset="2"/>
              <a:buChar char="v"/>
            </a:pPr>
            <a:r>
              <a:rPr lang="tr-TR" sz="1800" dirty="0" smtClean="0">
                <a:solidFill>
                  <a:srgbClr val="FF0000"/>
                </a:solidFill>
              </a:rPr>
              <a:t>Bursa Malaysia presented the template of the OIC Directory to the Working Committee. The Forum Secretariat is working on converting the Forum website into an interactive website. Thomson Reuters (TR) is working on a project to create a section within TR on </a:t>
            </a:r>
            <a:r>
              <a:rPr lang="tr-TR" sz="1800" dirty="0" err="1" smtClean="0">
                <a:solidFill>
                  <a:srgbClr val="FF0000"/>
                </a:solidFill>
              </a:rPr>
              <a:t>the</a:t>
            </a:r>
            <a:r>
              <a:rPr lang="tr-TR" sz="1800" dirty="0" smtClean="0">
                <a:solidFill>
                  <a:srgbClr val="FF0000"/>
                </a:solidFill>
              </a:rPr>
              <a:t> OIC exchanges.</a:t>
            </a:r>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pPr eaLnBrk="1" hangingPunct="1"/>
            <a:r>
              <a:rPr lang="en-GB" sz="2400" i="1" dirty="0" smtClean="0"/>
              <a:t>6</a:t>
            </a:r>
            <a:r>
              <a:rPr lang="en-GB" sz="2200" i="1" dirty="0" smtClean="0"/>
              <a:t>. </a:t>
            </a:r>
            <a:r>
              <a:rPr lang="tr-TR" sz="2200" i="1" dirty="0" smtClean="0"/>
              <a:t>Training programs </a:t>
            </a:r>
            <a:r>
              <a:rPr lang="en-US" sz="2200" i="1" dirty="0" smtClean="0"/>
              <a:t>organized by the OIC capital markets institutions shall be announced on the OIC exchanges web site </a:t>
            </a:r>
            <a:r>
              <a:rPr lang="en-US" sz="2200" i="1" dirty="0" smtClean="0">
                <a:hlinkClick r:id="rId2"/>
              </a:rPr>
              <a:t>http://www.oicexchanges.org</a:t>
            </a:r>
            <a:r>
              <a:rPr lang="tr-TR" sz="2200" i="1" dirty="0" smtClean="0"/>
              <a:t> </a:t>
            </a:r>
            <a:r>
              <a:rPr lang="en-US" sz="2200" i="1" dirty="0" smtClean="0"/>
              <a:t>. The Forum welcomes the offer made by SESRIC that the Center is ready to assume the role of Forum’s Training Activities Coordinator in capacity building for the Forum members</a:t>
            </a:r>
            <a:r>
              <a:rPr lang="tr-TR" sz="2200" i="1" dirty="0" smtClean="0"/>
              <a:t>.</a:t>
            </a:r>
            <a:r>
              <a:rPr lang="en-US" sz="2200" i="1" dirty="0" smtClean="0"/>
              <a:t> </a:t>
            </a:r>
            <a:endParaRPr lang="tr-TR" sz="2200" i="1" dirty="0" smtClean="0"/>
          </a:p>
          <a:p>
            <a:pPr eaLnBrk="1" hangingPunct="1"/>
            <a:endParaRPr lang="tr-TR" sz="2200" i="1" dirty="0" smtClean="0"/>
          </a:p>
          <a:p>
            <a:pPr algn="ctr">
              <a:buNone/>
            </a:pPr>
            <a:r>
              <a:rPr lang="tr-TR" sz="2000" dirty="0" smtClean="0">
                <a:solidFill>
                  <a:srgbClr val="FF0000"/>
                </a:solidFill>
              </a:rPr>
              <a:t>------------------------OUTCOME-------------------------</a:t>
            </a:r>
            <a:endParaRPr lang="tr-TR" sz="2200" i="1" dirty="0" smtClean="0"/>
          </a:p>
          <a:p>
            <a:pPr eaLnBrk="1" hangingPunct="1">
              <a:buFont typeface="Wingdings" pitchFamily="2" charset="2"/>
              <a:buChar char="v"/>
            </a:pPr>
            <a:endParaRPr lang="tr-TR" sz="2400" dirty="0" smtClean="0">
              <a:solidFill>
                <a:srgbClr val="FF0000"/>
              </a:solidFill>
            </a:endParaRPr>
          </a:p>
          <a:p>
            <a:pPr eaLnBrk="1" hangingPunct="1">
              <a:buFont typeface="Wingdings" pitchFamily="2" charset="2"/>
              <a:buChar char="v"/>
            </a:pPr>
            <a:r>
              <a:rPr lang="tr-TR" dirty="0" smtClean="0">
                <a:solidFill>
                  <a:srgbClr val="FF0000"/>
                </a:solidFill>
              </a:rPr>
              <a:t>No activity so far</a:t>
            </a:r>
            <a:endParaRPr lang="tr-TR" sz="2400" dirty="0" smtClean="0">
              <a:solidFill>
                <a:srgbClr val="FF0000"/>
              </a:solidFill>
            </a:endParaRPr>
          </a:p>
          <a:p>
            <a:pPr eaLnBrk="1" hangingPunct="1"/>
            <a:endParaRPr lang="en-US" sz="2400" dirty="0" smtClean="0"/>
          </a:p>
        </p:txBody>
      </p:sp>
      <p:sp>
        <p:nvSpPr>
          <p:cNvPr id="3" name="Title 2"/>
          <p:cNvSpPr>
            <a:spLocks noGrp="1"/>
          </p:cNvSpPr>
          <p:nvPr>
            <p:ph type="title"/>
          </p:nvPr>
        </p:nvSpPr>
        <p:spPr/>
        <p:txBody>
          <a:bodyPr>
            <a:noAutofit/>
          </a:bodyPr>
          <a:lstStyle/>
          <a:p>
            <a:pPr algn="ctr" eaLnBrk="1" fontAlgn="auto" hangingPunct="1">
              <a:spcAft>
                <a:spcPts val="0"/>
              </a:spcAft>
              <a:defRPr/>
            </a:pPr>
            <a:r>
              <a:rPr lang="tr-TR" sz="2000" dirty="0" smtClean="0">
                <a:solidFill>
                  <a:schemeClr val="tx1"/>
                </a:solidFill>
              </a:rPr>
              <a:t>Decisions of the 3rd Annual Meeting of the OIC Member States’ Stock Exchanges Forum and the Tasks Accomplished</a:t>
            </a:r>
            <a:endParaRPr lang="tr-TR" sz="20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mkb_draf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400" dirty="0" smtClean="0">
            <a:solidFill>
              <a:srgbClr val="5A5A5A"/>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2135</TotalTime>
  <Words>1321</Words>
  <Application>Microsoft Office PowerPoint</Application>
  <PresentationFormat>On-screen Show (4:3)</PresentationFormat>
  <Paragraphs>99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imkb_draft1</vt:lpstr>
      <vt:lpstr>   FOURTH MEETING OF THE OIC MEMBER STATES’ STOCK EXCHANGES FORUM</vt:lpstr>
      <vt:lpstr>Background</vt:lpstr>
      <vt:lpstr>Background - 2</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lpstr>Decisions of the 3rd Annual Meeting of the OIC Member States’ Stock Exchanges Forum and the Tasks Accomplished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Turkish Capital Markets And Istanbul Stock Exchange</dc:title>
  <dc:creator>Dicle Seven</dc:creator>
  <cp:lastModifiedBy>ERALPP</cp:lastModifiedBy>
  <cp:revision>145</cp:revision>
  <dcterms:created xsi:type="dcterms:W3CDTF">2006-08-16T00:00:00Z</dcterms:created>
  <dcterms:modified xsi:type="dcterms:W3CDTF">2010-09-30T15:59:19Z</dcterms:modified>
</cp:coreProperties>
</file>